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5"/>
  </p:handoutMasterIdLst>
  <p:sldIdLst>
    <p:sldId id="417" r:id="rId3"/>
    <p:sldId id="280" r:id="rId4"/>
    <p:sldId id="283" r:id="rId6"/>
    <p:sldId id="284" r:id="rId7"/>
    <p:sldId id="285" r:id="rId8"/>
    <p:sldId id="287" r:id="rId9"/>
    <p:sldId id="288" r:id="rId10"/>
    <p:sldId id="290" r:id="rId11"/>
    <p:sldId id="292" r:id="rId12"/>
    <p:sldId id="337" r:id="rId13"/>
    <p:sldId id="338" r:id="rId14"/>
    <p:sldId id="339" r:id="rId15"/>
    <p:sldId id="340" r:id="rId16"/>
    <p:sldId id="341" r:id="rId17"/>
    <p:sldId id="342" r:id="rId18"/>
    <p:sldId id="343" r:id="rId19"/>
    <p:sldId id="344" r:id="rId20"/>
    <p:sldId id="345" r:id="rId21"/>
    <p:sldId id="383" r:id="rId22"/>
    <p:sldId id="335" r:id="rId23"/>
    <p:sldId id="336" r:id="rId24"/>
    <p:sldId id="418" r:id="rId25"/>
    <p:sldId id="291" r:id="rId26"/>
    <p:sldId id="420" r:id="rId27"/>
    <p:sldId id="419" r:id="rId28"/>
    <p:sldId id="422" r:id="rId29"/>
    <p:sldId id="423" r:id="rId30"/>
    <p:sldId id="424" r:id="rId31"/>
    <p:sldId id="426" r:id="rId32"/>
    <p:sldId id="427" r:id="rId33"/>
    <p:sldId id="405" r:id="rId34"/>
    <p:sldId id="315" r:id="rId35"/>
    <p:sldId id="317" r:id="rId36"/>
    <p:sldId id="319" r:id="rId37"/>
    <p:sldId id="432" r:id="rId38"/>
    <p:sldId id="433" r:id="rId39"/>
    <p:sldId id="429" r:id="rId40"/>
    <p:sldId id="430" r:id="rId41"/>
    <p:sldId id="434" r:id="rId42"/>
    <p:sldId id="322" r:id="rId43"/>
    <p:sldId id="435" r:id="rId44"/>
    <p:sldId id="352" r:id="rId45"/>
    <p:sldId id="436" r:id="rId46"/>
    <p:sldId id="431" r:id="rId47"/>
    <p:sldId id="326" r:id="rId48"/>
    <p:sldId id="437" r:id="rId49"/>
    <p:sldId id="438" r:id="rId50"/>
    <p:sldId id="439" r:id="rId51"/>
    <p:sldId id="440" r:id="rId52"/>
    <p:sldId id="441" r:id="rId53"/>
    <p:sldId id="428" r:id="rId54"/>
    <p:sldId id="442" r:id="rId55"/>
    <p:sldId id="425" r:id="rId56"/>
    <p:sldId id="443" r:id="rId57"/>
    <p:sldId id="444" r:id="rId58"/>
    <p:sldId id="445" r:id="rId59"/>
    <p:sldId id="449" r:id="rId60"/>
    <p:sldId id="446" r:id="rId61"/>
    <p:sldId id="447" r:id="rId62"/>
    <p:sldId id="448" r:id="rId63"/>
    <p:sldId id="275" r:id="rId6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黑体" panose="0201060906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黑体" panose="0201060906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黑体" panose="0201060906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黑体" panose="0201060906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黑体" panose="0201060906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808"/>
    <a:srgbClr val="3333FF"/>
    <a:srgbClr val="00FFFF"/>
    <a:srgbClr val="B70909"/>
    <a:srgbClr val="A23D0A"/>
    <a:srgbClr val="FF0066"/>
    <a:srgbClr val="0000AC"/>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3" autoAdjust="0"/>
    <p:restoredTop sz="89154" autoAdjust="0"/>
  </p:normalViewPr>
  <p:slideViewPr>
    <p:cSldViewPr snapToObjects="1">
      <p:cViewPr>
        <p:scale>
          <a:sx n="100" d="100"/>
          <a:sy n="100" d="100"/>
        </p:scale>
        <p:origin x="1038" y="1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Objects="1">
      <p:cViewPr varScale="1">
        <p:scale>
          <a:sx n="80" d="100"/>
          <a:sy n="80" d="100"/>
        </p:scale>
        <p:origin x="-2106"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69.emf"/><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79.emf"/><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0.png"/></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118.wmf"/><Relationship Id="rId8" Type="http://schemas.openxmlformats.org/officeDocument/2006/relationships/image" Target="../media/image117.wmf"/><Relationship Id="rId7" Type="http://schemas.openxmlformats.org/officeDocument/2006/relationships/image" Target="../media/image116.wmf"/><Relationship Id="rId6" Type="http://schemas.openxmlformats.org/officeDocument/2006/relationships/image" Target="../media/image115.png"/><Relationship Id="rId5" Type="http://schemas.openxmlformats.org/officeDocument/2006/relationships/image" Target="../media/image113.wmf"/><Relationship Id="rId4" Type="http://schemas.openxmlformats.org/officeDocument/2006/relationships/image" Target="../media/image112.wmf"/><Relationship Id="rId3" Type="http://schemas.openxmlformats.org/officeDocument/2006/relationships/image" Target="../media/image111.wmf"/><Relationship Id="rId2" Type="http://schemas.openxmlformats.org/officeDocument/2006/relationships/image" Target="../media/image110.wmf"/><Relationship Id="rId11" Type="http://schemas.openxmlformats.org/officeDocument/2006/relationships/image" Target="../media/image120.wmf"/><Relationship Id="rId10" Type="http://schemas.openxmlformats.org/officeDocument/2006/relationships/image" Target="../media/image119.wmf"/><Relationship Id="rId1" Type="http://schemas.openxmlformats.org/officeDocument/2006/relationships/image" Target="../media/image109.png"/></Relationships>
</file>

<file path=ppt/drawings/_rels/vmlDrawing26.vml.rels><?xml version="1.0" encoding="UTF-8" standalone="yes"?>
<Relationships xmlns="http://schemas.openxmlformats.org/package/2006/relationships"><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27.vml.rels><?xml version="1.0" encoding="UTF-8" standalone="yes"?>
<Relationships xmlns="http://schemas.openxmlformats.org/package/2006/relationships"><Relationship Id="rId9" Type="http://schemas.openxmlformats.org/officeDocument/2006/relationships/image" Target="../media/image139.wmf"/><Relationship Id="rId8" Type="http://schemas.openxmlformats.org/officeDocument/2006/relationships/image" Target="../media/image138.wmf"/><Relationship Id="rId7" Type="http://schemas.openxmlformats.org/officeDocument/2006/relationships/image" Target="../media/image137.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image" Target="../media/image144.png"/></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image" Target="../media/image1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49.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image" Target="../media/image1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latin typeface="Arial" panose="020B0604020202020204" pitchFamily="34" charset="0"/>
                <a:ea typeface="+mn-ea"/>
              </a:defRPr>
            </a:lvl1pPr>
          </a:lstStyle>
          <a:p>
            <a:pPr>
              <a:defRPr/>
            </a:pPr>
            <a:endParaRPr lang="zh-CN" altLang="en-US"/>
          </a:p>
        </p:txBody>
      </p:sp>
      <p:sp>
        <p:nvSpPr>
          <p:cNvPr id="70659"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mn-ea"/>
              </a:defRPr>
            </a:lvl1pPr>
          </a:lstStyle>
          <a:p>
            <a:pPr>
              <a:defRPr/>
            </a:pPr>
            <a:endParaRPr lang="en-US" altLang="zh-CN"/>
          </a:p>
        </p:txBody>
      </p:sp>
      <p:sp>
        <p:nvSpPr>
          <p:cNvPr id="70660"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Arial" panose="020B0604020202020204" pitchFamily="34" charset="0"/>
                <a:ea typeface="+mn-ea"/>
              </a:defRPr>
            </a:lvl1pPr>
          </a:lstStyle>
          <a:p>
            <a:pPr>
              <a:defRPr/>
            </a:pPr>
            <a:endParaRPr lang="en-US" altLang="zh-CN"/>
          </a:p>
        </p:txBody>
      </p:sp>
      <p:sp>
        <p:nvSpPr>
          <p:cNvPr id="70661"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ea typeface="宋体" panose="02010600030101010101" pitchFamily="2" charset="-122"/>
              </a:defRPr>
            </a:lvl1pPr>
          </a:lstStyle>
          <a:p>
            <a:pPr>
              <a:defRPr/>
            </a:pPr>
            <a:fld id="{2658B0FB-CA5A-4881-9DA1-94C6B03493C8}"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defRPr sz="1200">
                <a:latin typeface="Arial" panose="020B0604020202020204" pitchFamily="34" charset="0"/>
                <a:ea typeface="黑体" panose="0201060906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defRPr sz="1200">
                <a:latin typeface="Arial" panose="020B0604020202020204" pitchFamily="34" charset="0"/>
                <a:ea typeface="黑体" panose="02010609060101010101" pitchFamily="2" charset="-122"/>
              </a:defRPr>
            </a:lvl1pPr>
          </a:lstStyle>
          <a:p>
            <a:pPr>
              <a:defRPr/>
            </a:pPr>
            <a:fld id="{0BA55C13-B91A-4929-B969-32B728E1C855}"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defRPr sz="1200">
                <a:latin typeface="Arial" panose="020B0604020202020204" pitchFamily="34" charset="0"/>
                <a:ea typeface="黑体" panose="0201060906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0" hangingPunct="0">
              <a:defRPr sz="1200">
                <a:ea typeface="黑体" panose="02010609060101010101" pitchFamily="2" charset="-122"/>
              </a:defRPr>
            </a:lvl1pPr>
          </a:lstStyle>
          <a:p>
            <a:pPr>
              <a:defRPr/>
            </a:pPr>
            <a:fld id="{9A6B2736-4C2B-45B5-88F3-4769343207D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3283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632835" name="灯片编号占位符 3"/>
          <p:cNvSpPr>
            <a:spLocks noGrp="1"/>
          </p:cNvSpPr>
          <p:nvPr>
            <p:ph type="sldNum" sz="quarter" idx="5"/>
          </p:nvPr>
        </p:nvSpPr>
        <p:spPr bwMode="auto">
          <a:noFill/>
          <a:ln>
            <a:miter lim="800000"/>
          </a:ln>
        </p:spPr>
        <p:txBody>
          <a:bodyPr/>
          <a:lstStyle/>
          <a:p>
            <a:fld id="{5369A85F-FFED-43C0-9FED-8EAAA19DBE04}"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53314" name="备注占位符 2"/>
          <p:cNvSpPr>
            <a:spLocks noGrp="1"/>
          </p:cNvSpPr>
          <p:nvPr>
            <p:ph type="body" idx="1"/>
          </p:nvPr>
        </p:nvSpPr>
        <p:spPr bwMode="auto">
          <a:noFill/>
        </p:spPr>
        <p:txBody>
          <a:bodyPr wrap="square" numCol="1" anchor="t" anchorCtr="0" compatLnSpc="1"/>
          <a:lstStyle/>
          <a:p>
            <a:pPr eaLnBrk="1" hangingPunct="1"/>
            <a:r>
              <a:rPr lang="en-US" altLang="zh-CN" b="1">
                <a:latin typeface="宋体" panose="02010600030101010101" pitchFamily="2" charset="-122"/>
              </a:rPr>
              <a:t>[</a:t>
            </a:r>
            <a:r>
              <a:rPr lang="zh-CN" altLang="en-US" b="1">
                <a:latin typeface="宋体" panose="02010600030101010101" pitchFamily="2" charset="-122"/>
              </a:rPr>
              <a:t>半导体材料的重要特性</a:t>
            </a:r>
            <a:r>
              <a:rPr lang="en-US" altLang="zh-CN" b="1">
                <a:latin typeface="宋体" panose="02010600030101010101" pitchFamily="2" charset="-122"/>
              </a:rPr>
              <a:t>]</a:t>
            </a:r>
            <a:endParaRPr lang="en-US" altLang="zh-CN" b="1">
              <a:latin typeface="宋体" panose="02010600030101010101" pitchFamily="2" charset="-122"/>
            </a:endParaRPr>
          </a:p>
          <a:p>
            <a:pPr eaLnBrk="1" hangingPunct="1"/>
            <a:r>
              <a:rPr lang="zh-CN" altLang="en-US">
                <a:latin typeface="宋体" panose="02010600030101010101" pitchFamily="2" charset="-122"/>
              </a:rPr>
              <a:t>之所以用半导体材料来制造电子元器件，是因为其导电能力是可被控制的。</a:t>
            </a:r>
            <a:endParaRPr lang="zh-CN" altLang="en-US">
              <a:latin typeface="宋体" panose="02010600030101010101" pitchFamily="2" charset="-122"/>
            </a:endParaRPr>
          </a:p>
          <a:p>
            <a:pPr eaLnBrk="1" hangingPunct="1"/>
            <a:r>
              <a:rPr lang="zh-CN" altLang="en-US">
                <a:latin typeface="宋体" panose="02010600030101010101" pitchFamily="2" charset="-122"/>
              </a:rPr>
              <a:t>半导体的导电性能会随温度、光照或掺入某些特定的杂质而发生显著的变化。</a:t>
            </a:r>
            <a:endParaRPr lang="zh-CN" altLang="en-US">
              <a:latin typeface="宋体" panose="02010600030101010101" pitchFamily="2" charset="-122"/>
            </a:endParaRPr>
          </a:p>
          <a:p>
            <a:pPr lvl="1" eaLnBrk="1" hangingPunct="1">
              <a:spcBef>
                <a:spcPct val="50000"/>
              </a:spcBef>
            </a:pPr>
            <a:r>
              <a:rPr lang="en-US" altLang="zh-CN" b="1">
                <a:latin typeface="楷体_GB2312" pitchFamily="49" charset="-122"/>
                <a:ea typeface="楷体_GB2312" pitchFamily="49" charset="-122"/>
              </a:rPr>
              <a:t>[</a:t>
            </a:r>
            <a:r>
              <a:rPr lang="zh-CN" altLang="en-US" b="1">
                <a:latin typeface="楷体_GB2312" pitchFamily="49" charset="-122"/>
                <a:ea typeface="楷体_GB2312" pitchFamily="49" charset="-122"/>
              </a:rPr>
              <a:t>热敏性：温度升高导电能力大为增加 → 热敏元件</a:t>
            </a:r>
            <a:r>
              <a:rPr lang="en-US" altLang="zh-CN" b="1">
                <a:latin typeface="楷体_GB2312" pitchFamily="49" charset="-122"/>
                <a:ea typeface="楷体_GB2312" pitchFamily="49" charset="-122"/>
              </a:rPr>
              <a:t>]</a:t>
            </a:r>
            <a:endParaRPr lang="en-US" altLang="zh-CN" b="1">
              <a:latin typeface="楷体_GB2312" pitchFamily="49" charset="-122"/>
              <a:ea typeface="楷体_GB2312" pitchFamily="49" charset="-122"/>
            </a:endParaRPr>
          </a:p>
          <a:p>
            <a:pPr lvl="1" eaLnBrk="1" hangingPunct="1">
              <a:spcBef>
                <a:spcPct val="50000"/>
              </a:spcBef>
            </a:pPr>
            <a:r>
              <a:rPr lang="zh-CN" altLang="en-US">
                <a:latin typeface="楷体_GB2312" pitchFamily="49" charset="-122"/>
                <a:ea typeface="楷体_GB2312" pitchFamily="49" charset="-122"/>
              </a:rPr>
              <a:t>利用半导体材料的导电能力随温度升高而增加的特性，可以制造出热敏元件。</a:t>
            </a:r>
            <a:endParaRPr lang="zh-CN" altLang="en-US">
              <a:latin typeface="楷体_GB2312" pitchFamily="49" charset="-122"/>
              <a:ea typeface="楷体_GB2312" pitchFamily="49" charset="-122"/>
            </a:endParaRPr>
          </a:p>
          <a:p>
            <a:pPr lvl="1" eaLnBrk="1" hangingPunct="1">
              <a:spcBef>
                <a:spcPct val="50000"/>
              </a:spcBef>
            </a:pPr>
            <a:r>
              <a:rPr lang="en-US" altLang="zh-CN" b="1">
                <a:latin typeface="楷体_GB2312" pitchFamily="49" charset="-122"/>
                <a:ea typeface="楷体_GB2312" pitchFamily="49" charset="-122"/>
              </a:rPr>
              <a:t>[</a:t>
            </a:r>
            <a:r>
              <a:rPr lang="zh-CN" altLang="en-US" b="1">
                <a:latin typeface="楷体_GB2312" pitchFamily="49" charset="-122"/>
                <a:ea typeface="楷体_GB2312" pitchFamily="49" charset="-122"/>
              </a:rPr>
              <a:t>光敏性：光照时导电能力大为增加 → 光敏元件</a:t>
            </a:r>
            <a:r>
              <a:rPr lang="en-US" altLang="zh-CN" b="1">
                <a:latin typeface="楷体_GB2312" pitchFamily="49" charset="-122"/>
                <a:ea typeface="楷体_GB2312" pitchFamily="49" charset="-122"/>
              </a:rPr>
              <a:t>]</a:t>
            </a:r>
            <a:endParaRPr lang="en-US" altLang="zh-CN" b="1">
              <a:latin typeface="楷体_GB2312" pitchFamily="49" charset="-122"/>
              <a:ea typeface="楷体_GB2312" pitchFamily="49" charset="-122"/>
            </a:endParaRPr>
          </a:p>
          <a:p>
            <a:pPr lvl="1" eaLnBrk="1" hangingPunct="1">
              <a:spcBef>
                <a:spcPct val="50000"/>
              </a:spcBef>
            </a:pPr>
            <a:r>
              <a:rPr lang="zh-CN" altLang="en-US">
                <a:latin typeface="楷体_GB2312" pitchFamily="49" charset="-122"/>
                <a:ea typeface="楷体_GB2312" pitchFamily="49" charset="-122"/>
              </a:rPr>
              <a:t>利用半导体材料的导电能力在光照时增加的特性，可以制造出光敏元件。</a:t>
            </a:r>
            <a:endParaRPr lang="zh-CN" altLang="en-US" b="1">
              <a:latin typeface="楷体_GB2312" pitchFamily="49" charset="-122"/>
              <a:ea typeface="楷体_GB2312" pitchFamily="49" charset="-122"/>
            </a:endParaRPr>
          </a:p>
          <a:p>
            <a:pPr lvl="1" eaLnBrk="1" hangingPunct="1">
              <a:spcBef>
                <a:spcPct val="50000"/>
              </a:spcBef>
            </a:pPr>
            <a:r>
              <a:rPr lang="en-US" altLang="zh-CN" b="1">
                <a:solidFill>
                  <a:schemeClr val="hlink"/>
                </a:solidFill>
                <a:latin typeface="楷体_GB2312" pitchFamily="49" charset="-122"/>
                <a:ea typeface="楷体_GB2312" pitchFamily="49" charset="-122"/>
              </a:rPr>
              <a:t>[</a:t>
            </a:r>
            <a:r>
              <a:rPr lang="zh-CN" altLang="en-US" b="1">
                <a:solidFill>
                  <a:schemeClr val="hlink"/>
                </a:solidFill>
                <a:latin typeface="楷体_GB2312" pitchFamily="49" charset="-122"/>
                <a:ea typeface="楷体_GB2312" pitchFamily="49" charset="-122"/>
              </a:rPr>
              <a:t>参杂性：</a:t>
            </a:r>
            <a:r>
              <a:rPr kumimoji="1" lang="zh-CN" altLang="en-US" b="1">
                <a:solidFill>
                  <a:schemeClr val="hlink"/>
                </a:solidFill>
                <a:latin typeface="楷体_GB2312" pitchFamily="49" charset="-122"/>
                <a:ea typeface="楷体_GB2312" pitchFamily="49" charset="-122"/>
              </a:rPr>
              <a:t>掺入一定杂质，导电类型改变、导电能力大大增加 </a:t>
            </a:r>
            <a:r>
              <a:rPr lang="zh-CN" altLang="en-US" b="1">
                <a:solidFill>
                  <a:schemeClr val="hlink"/>
                </a:solidFill>
                <a:latin typeface="楷体_GB2312" pitchFamily="49" charset="-122"/>
                <a:ea typeface="楷体_GB2312" pitchFamily="49" charset="-122"/>
              </a:rPr>
              <a:t>→ 半导体器件</a:t>
            </a:r>
            <a:r>
              <a:rPr lang="en-US" altLang="zh-CN" b="1">
                <a:solidFill>
                  <a:schemeClr val="hlink"/>
                </a:solidFill>
                <a:latin typeface="楷体_GB2312" pitchFamily="49" charset="-122"/>
                <a:ea typeface="楷体_GB2312" pitchFamily="49" charset="-122"/>
              </a:rPr>
              <a:t>]</a:t>
            </a:r>
            <a:endParaRPr lang="en-US" altLang="zh-CN" b="1">
              <a:solidFill>
                <a:schemeClr val="hlink"/>
              </a:solidFill>
              <a:latin typeface="楷体_GB2312" pitchFamily="49" charset="-122"/>
              <a:ea typeface="楷体_GB2312" pitchFamily="49" charset="-122"/>
            </a:endParaRPr>
          </a:p>
          <a:p>
            <a:pPr lvl="1" eaLnBrk="1" hangingPunct="1">
              <a:spcBef>
                <a:spcPct val="50000"/>
              </a:spcBef>
            </a:pPr>
            <a:r>
              <a:rPr lang="zh-CN" altLang="en-US">
                <a:solidFill>
                  <a:schemeClr val="hlink"/>
                </a:solidFill>
                <a:latin typeface="楷体_GB2312" pitchFamily="49" charset="-122"/>
                <a:ea typeface="楷体_GB2312" pitchFamily="49" charset="-122"/>
              </a:rPr>
              <a:t>纯净的半导体材料导电能力很微弱，在其中掺入杂质以后，导电性能会大大改善。掺入杂质的半导体材料称为杂质半导体。</a:t>
            </a:r>
            <a:endParaRPr lang="zh-CN" altLang="en-US">
              <a:solidFill>
                <a:schemeClr val="hlink"/>
              </a:solidFill>
              <a:latin typeface="楷体_GB2312" pitchFamily="49" charset="-122"/>
              <a:ea typeface="楷体_GB2312" pitchFamily="49" charset="-122"/>
            </a:endParaRPr>
          </a:p>
          <a:p>
            <a:pPr lvl="1" eaLnBrk="1" hangingPunct="1">
              <a:spcBef>
                <a:spcPct val="50000"/>
              </a:spcBef>
            </a:pPr>
            <a:r>
              <a:rPr lang="zh-CN" altLang="en-US">
                <a:solidFill>
                  <a:schemeClr val="hlink"/>
                </a:solidFill>
                <a:latin typeface="楷体_GB2312" pitchFamily="49" charset="-122"/>
                <a:ea typeface="楷体_GB2312" pitchFamily="49" charset="-122"/>
              </a:rPr>
              <a:t>当然，仅仅提高导电能力不是在半导体中掺杂最终目的，因为导体的导电能力更强。</a:t>
            </a:r>
            <a:endParaRPr lang="zh-CN" altLang="en-US">
              <a:solidFill>
                <a:schemeClr val="hlink"/>
              </a:solidFill>
              <a:latin typeface="楷体_GB2312" pitchFamily="49" charset="-122"/>
              <a:ea typeface="楷体_GB2312" pitchFamily="49" charset="-122"/>
            </a:endParaRPr>
          </a:p>
          <a:p>
            <a:pPr lvl="1" eaLnBrk="1" hangingPunct="1">
              <a:spcBef>
                <a:spcPct val="50000"/>
              </a:spcBef>
            </a:pPr>
            <a:r>
              <a:rPr lang="zh-CN" altLang="en-US">
                <a:solidFill>
                  <a:schemeClr val="hlink"/>
                </a:solidFill>
                <a:latin typeface="楷体_GB2312" pitchFamily="49" charset="-122"/>
                <a:ea typeface="楷体_GB2312" pitchFamily="49" charset="-122"/>
              </a:rPr>
              <a:t>杂质半导体的奇妙之处在于，掺入不同性质、不同浓度的杂质，可以得到不同类型、不同特性的半导体。使不同类型、不同特性的半导体按各种方式进行组合，可以制造出形形色色、品种繁多、用途各异的半导体器件。</a:t>
            </a:r>
            <a:endParaRPr lang="zh-CN" altLang="en-US">
              <a:solidFill>
                <a:schemeClr val="hlink"/>
              </a:solidFill>
              <a:latin typeface="楷体_GB2312" pitchFamily="49" charset="-122"/>
              <a:ea typeface="楷体_GB2312" pitchFamily="49" charset="-122"/>
            </a:endParaRPr>
          </a:p>
        </p:txBody>
      </p:sp>
      <p:sp>
        <p:nvSpPr>
          <p:cNvPr id="653315" name="灯片编号占位符 3"/>
          <p:cNvSpPr>
            <a:spLocks noGrp="1"/>
          </p:cNvSpPr>
          <p:nvPr>
            <p:ph type="sldNum" sz="quarter" idx="5"/>
          </p:nvPr>
        </p:nvSpPr>
        <p:spPr bwMode="auto">
          <a:noFill/>
          <a:ln>
            <a:miter lim="800000"/>
          </a:ln>
        </p:spPr>
        <p:txBody>
          <a:bodyPr/>
          <a:lstStyle/>
          <a:p>
            <a:fld id="{AA0A41E7-E5E0-4586-B3D6-D5D2D454B532}"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55362" name="备注占位符 2"/>
          <p:cNvSpPr>
            <a:spLocks noGrp="1"/>
          </p:cNvSpPr>
          <p:nvPr>
            <p:ph type="body" idx="1"/>
          </p:nvPr>
        </p:nvSpPr>
        <p:spPr bwMode="auto">
          <a:noFill/>
        </p:spPr>
        <p:txBody>
          <a:bodyPr wrap="square" numCol="1" anchor="t" anchorCtr="0" compatLnSpc="1"/>
          <a:lstStyle/>
          <a:p>
            <a:pPr eaLnBrk="1" hangingPunct="1"/>
            <a:endParaRPr lang="zh-CN" altLang="en-US">
              <a:solidFill>
                <a:schemeClr val="hlink"/>
              </a:solidFill>
              <a:latin typeface="楷体_GB2312" pitchFamily="49" charset="-122"/>
              <a:ea typeface="楷体_GB2312" pitchFamily="49" charset="-122"/>
            </a:endParaRPr>
          </a:p>
        </p:txBody>
      </p:sp>
      <p:sp>
        <p:nvSpPr>
          <p:cNvPr id="655363" name="灯片编号占位符 3"/>
          <p:cNvSpPr>
            <a:spLocks noGrp="1"/>
          </p:cNvSpPr>
          <p:nvPr>
            <p:ph type="sldNum" sz="quarter" idx="5"/>
          </p:nvPr>
        </p:nvSpPr>
        <p:spPr bwMode="auto">
          <a:noFill/>
          <a:ln>
            <a:miter lim="800000"/>
          </a:ln>
        </p:spPr>
        <p:txBody>
          <a:bodyPr/>
          <a:lstStyle/>
          <a:p>
            <a:fld id="{CB1D22AB-736B-4A1E-8E69-4D40DEA57BEE}"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0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57410" name="备注占位符 2"/>
          <p:cNvSpPr>
            <a:spLocks noGrp="1"/>
          </p:cNvSpPr>
          <p:nvPr>
            <p:ph type="body" idx="1"/>
          </p:nvPr>
        </p:nvSpPr>
        <p:spPr bwMode="auto">
          <a:noFill/>
        </p:spPr>
        <p:txBody>
          <a:bodyPr wrap="square" numCol="1" anchor="t" anchorCtr="0" compatLnSpc="1"/>
          <a:lstStyle/>
          <a:p>
            <a:pPr eaLnBrk="1" hangingPunct="1"/>
            <a:r>
              <a:rPr lang="zh-CN" altLang="en-US">
                <a:solidFill>
                  <a:schemeClr val="hlink"/>
                </a:solidFill>
                <a:latin typeface="楷体_GB2312" pitchFamily="49" charset="-122"/>
                <a:ea typeface="楷体_GB2312" pitchFamily="49" charset="-122"/>
              </a:rPr>
              <a:t>载流子：可自由运动的带电粒子。</a:t>
            </a:r>
            <a:endParaRPr lang="zh-CN" altLang="en-US">
              <a:solidFill>
                <a:schemeClr val="hlink"/>
              </a:solidFill>
              <a:latin typeface="楷体_GB2312" pitchFamily="49" charset="-122"/>
              <a:ea typeface="楷体_GB2312" pitchFamily="49" charset="-122"/>
            </a:endParaRPr>
          </a:p>
        </p:txBody>
      </p:sp>
      <p:sp>
        <p:nvSpPr>
          <p:cNvPr id="657411" name="灯片编号占位符 3"/>
          <p:cNvSpPr>
            <a:spLocks noGrp="1"/>
          </p:cNvSpPr>
          <p:nvPr>
            <p:ph type="sldNum" sz="quarter" idx="5"/>
          </p:nvPr>
        </p:nvSpPr>
        <p:spPr bwMode="auto">
          <a:noFill/>
          <a:ln>
            <a:miter lim="800000"/>
          </a:ln>
        </p:spPr>
        <p:txBody>
          <a:bodyPr/>
          <a:lstStyle/>
          <a:p>
            <a:fld id="{C87B0089-477F-44A2-8D02-004FEC32F27C}"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59458" name="备注占位符 2"/>
          <p:cNvSpPr>
            <a:spLocks noGrp="1"/>
          </p:cNvSpPr>
          <p:nvPr>
            <p:ph type="body" idx="1"/>
          </p:nvPr>
        </p:nvSpPr>
        <p:spPr bwMode="auto">
          <a:noFill/>
        </p:spPr>
        <p:txBody>
          <a:bodyPr wrap="square" numCol="1" anchor="t" anchorCtr="0" compatLnSpc="1"/>
          <a:lstStyle/>
          <a:p>
            <a:pPr eaLnBrk="1" hangingPunct="1"/>
            <a:endParaRPr lang="zh-CN" altLang="en-US">
              <a:solidFill>
                <a:schemeClr val="hlink"/>
              </a:solidFill>
              <a:latin typeface="楷体_GB2312" pitchFamily="49" charset="-122"/>
              <a:ea typeface="楷体_GB2312" pitchFamily="49" charset="-122"/>
            </a:endParaRPr>
          </a:p>
        </p:txBody>
      </p:sp>
      <p:sp>
        <p:nvSpPr>
          <p:cNvPr id="659459" name="灯片编号占位符 3"/>
          <p:cNvSpPr>
            <a:spLocks noGrp="1"/>
          </p:cNvSpPr>
          <p:nvPr>
            <p:ph type="sldNum" sz="quarter" idx="5"/>
          </p:nvPr>
        </p:nvSpPr>
        <p:spPr bwMode="auto">
          <a:noFill/>
          <a:ln>
            <a:miter lim="800000"/>
          </a:ln>
        </p:spPr>
        <p:txBody>
          <a:bodyPr/>
          <a:lstStyle/>
          <a:p>
            <a:fld id="{C479439F-007B-4DBB-BABC-A35C5729E573}"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61506" name="备注占位符 2"/>
          <p:cNvSpPr>
            <a:spLocks noGrp="1"/>
          </p:cNvSpPr>
          <p:nvPr>
            <p:ph type="body" idx="1"/>
          </p:nvPr>
        </p:nvSpPr>
        <p:spPr bwMode="auto">
          <a:noFill/>
        </p:spPr>
        <p:txBody>
          <a:bodyPr wrap="square" numCol="1" anchor="t" anchorCtr="0" compatLnSpc="1"/>
          <a:lstStyle/>
          <a:p>
            <a:pPr eaLnBrk="1" hangingPunct="1"/>
            <a:r>
              <a:rPr lang="zh-CN" altLang="en-US"/>
              <a:t>为什么将自然界导电性能中等的半导体材料制成本征半导体，导电性能极差，又将其掺杂，改善导电性能？</a:t>
            </a:r>
            <a:endParaRPr lang="en-US" altLang="zh-CN"/>
          </a:p>
          <a:p>
            <a:pPr eaLnBrk="1" hangingPunct="1"/>
            <a:endParaRPr lang="en-US" altLang="zh-CN"/>
          </a:p>
          <a:p>
            <a:pPr eaLnBrk="1" hangingPunct="1"/>
            <a:r>
              <a:rPr lang="zh-CN" altLang="en-US"/>
              <a:t>为什么半导体器件的温度稳定性差？是多子还是少子是影响温度稳定性的主要因素？</a:t>
            </a:r>
            <a:endParaRPr lang="zh-CN" altLang="en-US"/>
          </a:p>
        </p:txBody>
      </p:sp>
      <p:sp>
        <p:nvSpPr>
          <p:cNvPr id="661507" name="灯片编号占位符 3"/>
          <p:cNvSpPr>
            <a:spLocks noGrp="1"/>
          </p:cNvSpPr>
          <p:nvPr>
            <p:ph type="sldNum" sz="quarter" idx="5"/>
          </p:nvPr>
        </p:nvSpPr>
        <p:spPr bwMode="auto">
          <a:noFill/>
          <a:ln>
            <a:miter lim="800000"/>
          </a:ln>
        </p:spPr>
        <p:txBody>
          <a:bodyPr/>
          <a:lstStyle/>
          <a:p>
            <a:fld id="{509E62C5-BE21-424A-9C3F-DD66BD05FE4E}"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63554" name="备注占位符 2"/>
          <p:cNvSpPr>
            <a:spLocks noGrp="1"/>
          </p:cNvSpPr>
          <p:nvPr>
            <p:ph type="body" idx="1"/>
          </p:nvPr>
        </p:nvSpPr>
        <p:spPr bwMode="auto">
          <a:noFill/>
        </p:spPr>
        <p:txBody>
          <a:bodyPr wrap="square" numCol="1" anchor="t" anchorCtr="0" compatLnSpc="1"/>
          <a:lstStyle/>
          <a:p>
            <a:pPr eaLnBrk="1" hangingPunct="1"/>
            <a:r>
              <a:rPr lang="zh-CN" altLang="en-US">
                <a:solidFill>
                  <a:schemeClr val="hlink"/>
                </a:solidFill>
                <a:latin typeface="楷体_GB2312" pitchFamily="49" charset="-122"/>
                <a:ea typeface="楷体_GB2312" pitchFamily="49" charset="-122"/>
              </a:rPr>
              <a:t>　　请注意，一旦空间电荷区形成，如果少子因热运动（其激烈程度也与温度有关）进入该区域，就会在内电场的漂移作用下到达彼岸。</a:t>
            </a:r>
            <a:endParaRPr lang="en-US" altLang="zh-CN">
              <a:solidFill>
                <a:schemeClr val="hlink"/>
              </a:solidFill>
              <a:latin typeface="楷体_GB2312" pitchFamily="49" charset="-122"/>
              <a:ea typeface="楷体_GB2312" pitchFamily="49" charset="-122"/>
            </a:endParaRPr>
          </a:p>
          <a:p>
            <a:pPr eaLnBrk="1" hangingPunct="1"/>
            <a:r>
              <a:rPr lang="zh-CN" altLang="en-US">
                <a:solidFill>
                  <a:schemeClr val="hlink"/>
                </a:solidFill>
                <a:latin typeface="楷体_GB2312" pitchFamily="49" charset="-122"/>
                <a:ea typeface="楷体_GB2312" pitchFamily="49" charset="-122"/>
              </a:rPr>
              <a:t>　　但是，由于浓度是确定的（与温度有关），少子形成的反向电流是一个（与温度有关的）很小的确定值（即</a:t>
            </a:r>
            <a:r>
              <a:rPr lang="en-US" altLang="zh-CN" i="1">
                <a:solidFill>
                  <a:schemeClr val="hlink"/>
                </a:solidFill>
                <a:latin typeface="楷体_GB2312" pitchFamily="49" charset="-122"/>
                <a:ea typeface="楷体_GB2312" pitchFamily="49" charset="-122"/>
              </a:rPr>
              <a:t>I</a:t>
            </a:r>
            <a:r>
              <a:rPr lang="en-US" altLang="zh-CN" baseline="-25000">
                <a:solidFill>
                  <a:schemeClr val="hlink"/>
                </a:solidFill>
                <a:latin typeface="楷体_GB2312" pitchFamily="49" charset="-122"/>
                <a:ea typeface="楷体_GB2312" pitchFamily="49" charset="-122"/>
              </a:rPr>
              <a:t>s</a:t>
            </a:r>
            <a:r>
              <a:rPr lang="zh-CN" altLang="en-US">
                <a:solidFill>
                  <a:schemeClr val="hlink"/>
                </a:solidFill>
                <a:latin typeface="楷体_GB2312" pitchFamily="49" charset="-122"/>
                <a:ea typeface="楷体_GB2312" pitchFamily="49" charset="-122"/>
              </a:rPr>
              <a:t>）。</a:t>
            </a:r>
            <a:endParaRPr lang="en-US" altLang="zh-CN">
              <a:solidFill>
                <a:schemeClr val="hlink"/>
              </a:solidFill>
              <a:latin typeface="楷体_GB2312" pitchFamily="49" charset="-122"/>
              <a:ea typeface="楷体_GB2312" pitchFamily="49" charset="-122"/>
            </a:endParaRPr>
          </a:p>
        </p:txBody>
      </p:sp>
      <p:sp>
        <p:nvSpPr>
          <p:cNvPr id="663555" name="灯片编号占位符 3"/>
          <p:cNvSpPr>
            <a:spLocks noGrp="1"/>
          </p:cNvSpPr>
          <p:nvPr>
            <p:ph type="sldNum" sz="quarter" idx="5"/>
          </p:nvPr>
        </p:nvSpPr>
        <p:spPr bwMode="auto">
          <a:noFill/>
          <a:ln>
            <a:miter lim="800000"/>
          </a:ln>
        </p:spPr>
        <p:txBody>
          <a:bodyPr/>
          <a:lstStyle/>
          <a:p>
            <a:fld id="{E38F11D3-E60D-4EC0-8585-2F5AD5389370}"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65602" name="备注占位符 2"/>
          <p:cNvSpPr>
            <a:spLocks noGrp="1"/>
          </p:cNvSpPr>
          <p:nvPr>
            <p:ph type="body" idx="1"/>
          </p:nvPr>
        </p:nvSpPr>
        <p:spPr bwMode="auto">
          <a:noFill/>
        </p:spPr>
        <p:txBody>
          <a:bodyPr wrap="square" numCol="1" anchor="t" anchorCtr="0" compatLnSpc="1"/>
          <a:lstStyle/>
          <a:p>
            <a:pPr eaLnBrk="1" hangingPunct="1"/>
            <a:r>
              <a:rPr lang="zh-CN" altLang="en-US">
                <a:solidFill>
                  <a:schemeClr val="hlink"/>
                </a:solidFill>
                <a:latin typeface="楷体_GB2312" pitchFamily="49" charset="-122"/>
                <a:ea typeface="楷体_GB2312" pitchFamily="49" charset="-122"/>
              </a:rPr>
              <a:t>零偏置时：</a:t>
            </a:r>
            <a:endParaRPr lang="en-US" altLang="zh-CN">
              <a:solidFill>
                <a:schemeClr val="hlink"/>
              </a:solidFill>
              <a:latin typeface="楷体_GB2312" pitchFamily="49" charset="-122"/>
              <a:ea typeface="楷体_GB2312" pitchFamily="49" charset="-122"/>
            </a:endParaRPr>
          </a:p>
          <a:p>
            <a:pPr eaLnBrk="1" hangingPunct="1"/>
            <a:r>
              <a:rPr lang="zh-CN" altLang="en-US">
                <a:solidFill>
                  <a:schemeClr val="hlink"/>
                </a:solidFill>
                <a:latin typeface="楷体_GB2312" pitchFamily="49" charset="-122"/>
                <a:ea typeface="楷体_GB2312" pitchFamily="49" charset="-122"/>
              </a:rPr>
              <a:t>　　多子电流（正向流动）与少子电流（反向流动）处于动态平衡状态，流过</a:t>
            </a:r>
            <a:r>
              <a:rPr lang="en-US" altLang="zh-CN">
                <a:solidFill>
                  <a:schemeClr val="hlink"/>
                </a:solidFill>
                <a:latin typeface="楷体_GB2312" pitchFamily="49" charset="-122"/>
                <a:ea typeface="楷体_GB2312" pitchFamily="49" charset="-122"/>
              </a:rPr>
              <a:t>PN</a:t>
            </a:r>
            <a:r>
              <a:rPr lang="zh-CN" altLang="en-US">
                <a:solidFill>
                  <a:schemeClr val="hlink"/>
                </a:solidFill>
                <a:latin typeface="楷体_GB2312" pitchFamily="49" charset="-122"/>
                <a:ea typeface="楷体_GB2312" pitchFamily="49" charset="-122"/>
              </a:rPr>
              <a:t>结的电流为零（只有极小的起伏噪声）。</a:t>
            </a:r>
            <a:endParaRPr lang="en-US" altLang="zh-CN">
              <a:solidFill>
                <a:schemeClr val="hlink"/>
              </a:solidFill>
              <a:latin typeface="楷体_GB2312" pitchFamily="49" charset="-122"/>
              <a:ea typeface="楷体_GB2312" pitchFamily="49" charset="-122"/>
            </a:endParaRPr>
          </a:p>
          <a:p>
            <a:pPr eaLnBrk="1" hangingPunct="1"/>
            <a:endParaRPr lang="en-US" altLang="zh-CN">
              <a:solidFill>
                <a:schemeClr val="hlink"/>
              </a:solidFill>
              <a:latin typeface="楷体_GB2312" pitchFamily="49" charset="-122"/>
              <a:ea typeface="楷体_GB2312" pitchFamily="49" charset="-122"/>
            </a:endParaRPr>
          </a:p>
          <a:p>
            <a:pPr eaLnBrk="1" hangingPunct="1"/>
            <a:r>
              <a:rPr lang="zh-CN" altLang="en-US">
                <a:solidFill>
                  <a:schemeClr val="hlink"/>
                </a:solidFill>
                <a:latin typeface="楷体_GB2312" pitchFamily="49" charset="-122"/>
                <a:ea typeface="楷体_GB2312" pitchFamily="49" charset="-122"/>
              </a:rPr>
              <a:t>正向偏置时：</a:t>
            </a:r>
            <a:endParaRPr lang="en-US" altLang="zh-CN">
              <a:solidFill>
                <a:schemeClr val="hlink"/>
              </a:solidFill>
              <a:latin typeface="楷体_GB2312" pitchFamily="49" charset="-122"/>
              <a:ea typeface="楷体_GB2312" pitchFamily="49" charset="-122"/>
            </a:endParaRPr>
          </a:p>
          <a:p>
            <a:pPr eaLnBrk="1" hangingPunct="1"/>
            <a:r>
              <a:rPr lang="zh-CN" altLang="en-US">
                <a:solidFill>
                  <a:schemeClr val="hlink"/>
                </a:solidFill>
                <a:latin typeface="楷体_GB2312" pitchFamily="49" charset="-122"/>
                <a:ea typeface="楷体_GB2312" pitchFamily="49" charset="-122"/>
              </a:rPr>
              <a:t>　　在外电场的作用下，耗尽层变薄，阻挡作用减弱，扩散形成的多子电流大大增加，</a:t>
            </a:r>
            <a:r>
              <a:rPr lang="en-US" altLang="zh-CN">
                <a:solidFill>
                  <a:schemeClr val="hlink"/>
                </a:solidFill>
                <a:latin typeface="楷体_GB2312" pitchFamily="49" charset="-122"/>
                <a:ea typeface="楷体_GB2312" pitchFamily="49" charset="-122"/>
              </a:rPr>
              <a:t>PN</a:t>
            </a:r>
            <a:r>
              <a:rPr lang="zh-CN" altLang="en-US">
                <a:solidFill>
                  <a:schemeClr val="hlink"/>
                </a:solidFill>
                <a:latin typeface="楷体_GB2312" pitchFamily="49" charset="-122"/>
                <a:ea typeface="楷体_GB2312" pitchFamily="49" charset="-122"/>
              </a:rPr>
              <a:t>结正向导通。</a:t>
            </a:r>
            <a:endParaRPr lang="en-US" altLang="zh-CN">
              <a:solidFill>
                <a:schemeClr val="hlink"/>
              </a:solidFill>
              <a:latin typeface="楷体_GB2312" pitchFamily="49" charset="-122"/>
              <a:ea typeface="楷体_GB2312" pitchFamily="49" charset="-122"/>
            </a:endParaRPr>
          </a:p>
          <a:p>
            <a:pPr eaLnBrk="1" hangingPunct="1"/>
            <a:endParaRPr lang="en-US" altLang="zh-CN">
              <a:solidFill>
                <a:schemeClr val="hlink"/>
              </a:solidFill>
              <a:latin typeface="楷体_GB2312" pitchFamily="49" charset="-122"/>
              <a:ea typeface="楷体_GB2312" pitchFamily="49" charset="-122"/>
            </a:endParaRPr>
          </a:p>
          <a:p>
            <a:pPr eaLnBrk="1" hangingPunct="1"/>
            <a:r>
              <a:rPr lang="zh-CN" altLang="en-US">
                <a:solidFill>
                  <a:schemeClr val="hlink"/>
                </a:solidFill>
                <a:latin typeface="楷体_GB2312" pitchFamily="49" charset="-122"/>
                <a:ea typeface="楷体_GB2312" pitchFamily="49" charset="-122"/>
              </a:rPr>
              <a:t>反向偏置时：</a:t>
            </a:r>
            <a:endParaRPr lang="en-US" altLang="zh-CN">
              <a:solidFill>
                <a:schemeClr val="hlink"/>
              </a:solidFill>
              <a:latin typeface="楷体_GB2312" pitchFamily="49" charset="-122"/>
              <a:ea typeface="楷体_GB2312" pitchFamily="49" charset="-122"/>
            </a:endParaRPr>
          </a:p>
        </p:txBody>
      </p:sp>
      <p:sp>
        <p:nvSpPr>
          <p:cNvPr id="665603" name="灯片编号占位符 3"/>
          <p:cNvSpPr>
            <a:spLocks noGrp="1"/>
          </p:cNvSpPr>
          <p:nvPr>
            <p:ph type="sldNum" sz="quarter" idx="5"/>
          </p:nvPr>
        </p:nvSpPr>
        <p:spPr bwMode="auto">
          <a:noFill/>
          <a:ln>
            <a:miter lim="800000"/>
          </a:ln>
        </p:spPr>
        <p:txBody>
          <a:bodyPr/>
          <a:lstStyle/>
          <a:p>
            <a:fld id="{96D2B3C9-EC70-40E4-A846-1D32B9872075}"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67650" name="备注占位符 2"/>
          <p:cNvSpPr>
            <a:spLocks noGrp="1"/>
          </p:cNvSpPr>
          <p:nvPr>
            <p:ph type="body" idx="1"/>
          </p:nvPr>
        </p:nvSpPr>
        <p:spPr bwMode="auto">
          <a:noFill/>
        </p:spPr>
        <p:txBody>
          <a:bodyPr wrap="square" numCol="1" anchor="t" anchorCtr="0" compatLnSpc="1"/>
          <a:lstStyle/>
          <a:p>
            <a:pPr eaLnBrk="1" hangingPunct="1"/>
            <a:r>
              <a:rPr lang="zh-CN" altLang="en-US"/>
              <a:t>为什么半导体器件有最高工作频率？</a:t>
            </a:r>
            <a:endParaRPr lang="zh-CN" altLang="en-US"/>
          </a:p>
        </p:txBody>
      </p:sp>
      <p:sp>
        <p:nvSpPr>
          <p:cNvPr id="667651" name="灯片编号占位符 3"/>
          <p:cNvSpPr>
            <a:spLocks noGrp="1"/>
          </p:cNvSpPr>
          <p:nvPr>
            <p:ph type="sldNum" sz="quarter" idx="5"/>
          </p:nvPr>
        </p:nvSpPr>
        <p:spPr bwMode="auto">
          <a:noFill/>
          <a:ln>
            <a:miter lim="800000"/>
          </a:ln>
        </p:spPr>
        <p:txBody>
          <a:bodyPr/>
          <a:lstStyle/>
          <a:p>
            <a:fld id="{AD92647F-9D16-4493-9346-A08CA0A120A4}"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69698" name="备注占位符 2"/>
          <p:cNvSpPr>
            <a:spLocks noGrp="1"/>
          </p:cNvSpPr>
          <p:nvPr>
            <p:ph type="body" idx="1"/>
          </p:nvPr>
        </p:nvSpPr>
        <p:spPr bwMode="auto">
          <a:noFill/>
        </p:spPr>
        <p:txBody>
          <a:bodyPr wrap="square" numCol="1" anchor="t" anchorCtr="0" compatLnSpc="1"/>
          <a:lstStyle/>
          <a:p>
            <a:pPr eaLnBrk="1" hangingPunct="1"/>
            <a:endParaRPr lang="zh-CN" altLang="en-US"/>
          </a:p>
        </p:txBody>
      </p:sp>
      <p:sp>
        <p:nvSpPr>
          <p:cNvPr id="669699" name="灯片编号占位符 3"/>
          <p:cNvSpPr>
            <a:spLocks noGrp="1"/>
          </p:cNvSpPr>
          <p:nvPr>
            <p:ph type="sldNum" sz="quarter" idx="5"/>
          </p:nvPr>
        </p:nvSpPr>
        <p:spPr bwMode="auto">
          <a:noFill/>
          <a:ln>
            <a:miter lim="800000"/>
          </a:ln>
        </p:spPr>
        <p:txBody>
          <a:bodyPr/>
          <a:lstStyle/>
          <a:p>
            <a:fld id="{C8235230-7B49-4E97-B91B-69632FFF1D4B}"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7174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671747" name="灯片编号占位符 3"/>
          <p:cNvSpPr>
            <a:spLocks noGrp="1"/>
          </p:cNvSpPr>
          <p:nvPr>
            <p:ph type="sldNum" sz="quarter" idx="5"/>
          </p:nvPr>
        </p:nvSpPr>
        <p:spPr bwMode="auto">
          <a:noFill/>
          <a:ln>
            <a:miter lim="800000"/>
          </a:ln>
        </p:spPr>
        <p:txBody>
          <a:bodyPr/>
          <a:lstStyle/>
          <a:p>
            <a:fld id="{8C392107-8A2A-4D5F-BD35-0581D56644B7}"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3693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636931" name="灯片编号占位符 3"/>
          <p:cNvSpPr>
            <a:spLocks noGrp="1"/>
          </p:cNvSpPr>
          <p:nvPr>
            <p:ph type="sldNum" sz="quarter" idx="5"/>
          </p:nvPr>
        </p:nvSpPr>
        <p:spPr bwMode="auto">
          <a:noFill/>
          <a:ln>
            <a:miter lim="800000"/>
          </a:ln>
        </p:spPr>
        <p:txBody>
          <a:bodyPr/>
          <a:lstStyle/>
          <a:p>
            <a:fld id="{923F04C0-714E-4D0F-9471-A7635B4E8114}"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7379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673795" name="灯片编号占位符 3"/>
          <p:cNvSpPr>
            <a:spLocks noGrp="1"/>
          </p:cNvSpPr>
          <p:nvPr>
            <p:ph type="sldNum" sz="quarter" idx="5"/>
          </p:nvPr>
        </p:nvSpPr>
        <p:spPr bwMode="auto">
          <a:noFill/>
          <a:ln>
            <a:miter lim="800000"/>
          </a:ln>
        </p:spPr>
        <p:txBody>
          <a:bodyPr/>
          <a:lstStyle/>
          <a:p>
            <a:fld id="{31291A86-E7D6-49D5-AEA0-6D3FD4EC9045}"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7584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675843" name="灯片编号占位符 3"/>
          <p:cNvSpPr>
            <a:spLocks noGrp="1"/>
          </p:cNvSpPr>
          <p:nvPr>
            <p:ph type="sldNum" sz="quarter" idx="5"/>
          </p:nvPr>
        </p:nvSpPr>
        <p:spPr bwMode="auto">
          <a:noFill/>
          <a:ln>
            <a:miter lim="800000"/>
          </a:ln>
        </p:spPr>
        <p:txBody>
          <a:bodyPr/>
          <a:lstStyle/>
          <a:p>
            <a:fld id="{D6035D19-1D64-4F59-A9A8-A83C9ED526D8}"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702466" name="备注占位符 2"/>
          <p:cNvSpPr>
            <a:spLocks noGrp="1"/>
          </p:cNvSpPr>
          <p:nvPr>
            <p:ph type="body" idx="1"/>
          </p:nvPr>
        </p:nvSpPr>
        <p:spPr bwMode="auto">
          <a:noFill/>
        </p:spPr>
        <p:txBody>
          <a:bodyPr wrap="square" numCol="1" anchor="t" anchorCtr="0" compatLnSpc="1"/>
          <a:lstStyle/>
          <a:p>
            <a:pPr marL="3175" lvl="1" indent="1905" defTabSz="987425" eaLnBrk="1" hangingPunct="1"/>
            <a:endParaRPr lang="zh-CN" altLang="en-US"/>
          </a:p>
        </p:txBody>
      </p:sp>
      <p:sp>
        <p:nvSpPr>
          <p:cNvPr id="702467" name="灯片编号占位符 3"/>
          <p:cNvSpPr>
            <a:spLocks noGrp="1"/>
          </p:cNvSpPr>
          <p:nvPr>
            <p:ph type="sldNum" sz="quarter" idx="5"/>
          </p:nvPr>
        </p:nvSpPr>
        <p:spPr bwMode="auto">
          <a:noFill/>
          <a:ln>
            <a:miter lim="800000"/>
          </a:ln>
        </p:spPr>
        <p:txBody>
          <a:bodyPr/>
          <a:lstStyle/>
          <a:p>
            <a:fld id="{0D93B007-791D-476D-AB50-B87649CB3626}"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704514" name="备注占位符 2"/>
          <p:cNvSpPr>
            <a:spLocks noGrp="1"/>
          </p:cNvSpPr>
          <p:nvPr>
            <p:ph type="body" idx="1"/>
          </p:nvPr>
        </p:nvSpPr>
        <p:spPr bwMode="auto">
          <a:noFill/>
        </p:spPr>
        <p:txBody>
          <a:bodyPr wrap="square" numCol="1" anchor="t" anchorCtr="0" compatLnSpc="1"/>
          <a:lstStyle/>
          <a:p>
            <a:pPr marL="3175" lvl="1" indent="1905" defTabSz="987425" eaLnBrk="1" hangingPunct="1"/>
            <a:endParaRPr lang="zh-CN" altLang="en-US"/>
          </a:p>
        </p:txBody>
      </p:sp>
      <p:sp>
        <p:nvSpPr>
          <p:cNvPr id="704515" name="灯片编号占位符 3"/>
          <p:cNvSpPr>
            <a:spLocks noGrp="1"/>
          </p:cNvSpPr>
          <p:nvPr>
            <p:ph type="sldNum" sz="quarter" idx="5"/>
          </p:nvPr>
        </p:nvSpPr>
        <p:spPr bwMode="auto">
          <a:noFill/>
          <a:ln>
            <a:miter lim="800000"/>
          </a:ln>
        </p:spPr>
        <p:txBody>
          <a:bodyPr/>
          <a:lstStyle/>
          <a:p>
            <a:fld id="{D5C8C5B4-4250-4684-97B0-22BB7A9A8253}"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70656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706563" name="灯片编号占位符 3"/>
          <p:cNvSpPr>
            <a:spLocks noGrp="1"/>
          </p:cNvSpPr>
          <p:nvPr>
            <p:ph type="sldNum" sz="quarter" idx="5"/>
          </p:nvPr>
        </p:nvSpPr>
        <p:spPr bwMode="auto">
          <a:noFill/>
          <a:ln>
            <a:miter lim="800000"/>
          </a:ln>
        </p:spPr>
        <p:txBody>
          <a:bodyPr/>
          <a:lstStyle/>
          <a:p>
            <a:fld id="{984B2ABB-44CD-46FC-A89F-F8DF70AC60F0}"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0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70861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708611" name="灯片编号占位符 3"/>
          <p:cNvSpPr>
            <a:spLocks noGrp="1"/>
          </p:cNvSpPr>
          <p:nvPr>
            <p:ph type="sldNum" sz="quarter" idx="5"/>
          </p:nvPr>
        </p:nvSpPr>
        <p:spPr bwMode="auto">
          <a:noFill/>
          <a:ln>
            <a:miter lim="800000"/>
          </a:ln>
        </p:spPr>
        <p:txBody>
          <a:bodyPr/>
          <a:lstStyle/>
          <a:p>
            <a:fld id="{7FD28A92-D24B-4A09-9056-89DC6D4F2230}"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8403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684035" name="灯片编号占位符 3"/>
          <p:cNvSpPr>
            <a:spLocks noGrp="1"/>
          </p:cNvSpPr>
          <p:nvPr>
            <p:ph type="sldNum" sz="quarter" idx="5"/>
          </p:nvPr>
        </p:nvSpPr>
        <p:spPr bwMode="auto">
          <a:noFill/>
          <a:ln>
            <a:miter lim="800000"/>
          </a:ln>
        </p:spPr>
        <p:txBody>
          <a:bodyPr/>
          <a:lstStyle/>
          <a:p>
            <a:fld id="{A62E93F1-09E3-486E-93F6-0AD5326C271B}"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86082"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686083" name="灯片编号占位符 3"/>
          <p:cNvSpPr>
            <a:spLocks noGrp="1"/>
          </p:cNvSpPr>
          <p:nvPr>
            <p:ph type="sldNum" sz="quarter" idx="5"/>
          </p:nvPr>
        </p:nvSpPr>
        <p:spPr bwMode="auto">
          <a:noFill/>
          <a:ln>
            <a:miter lim="800000"/>
          </a:ln>
        </p:spPr>
        <p:txBody>
          <a:bodyPr/>
          <a:lstStyle/>
          <a:p>
            <a:fld id="{98F817E2-6EB3-4FC2-9E09-029DCBC4C199}"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712706"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712707" name="灯片编号占位符 3"/>
          <p:cNvSpPr>
            <a:spLocks noGrp="1"/>
          </p:cNvSpPr>
          <p:nvPr>
            <p:ph type="sldNum" sz="quarter" idx="5"/>
          </p:nvPr>
        </p:nvSpPr>
        <p:spPr bwMode="auto">
          <a:noFill/>
          <a:ln>
            <a:miter lim="800000"/>
          </a:ln>
        </p:spPr>
        <p:txBody>
          <a:bodyPr/>
          <a:lstStyle/>
          <a:p>
            <a:fld id="{E1796C9D-96A4-4016-9C2B-FF41B9E9142C}"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71475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714755" name="灯片编号占位符 3"/>
          <p:cNvSpPr>
            <a:spLocks noGrp="1"/>
          </p:cNvSpPr>
          <p:nvPr>
            <p:ph type="sldNum" sz="quarter" idx="5"/>
          </p:nvPr>
        </p:nvSpPr>
        <p:spPr bwMode="auto">
          <a:noFill/>
          <a:ln>
            <a:miter lim="800000"/>
          </a:ln>
        </p:spPr>
        <p:txBody>
          <a:bodyPr/>
          <a:lstStyle/>
          <a:p>
            <a:fld id="{E83CC87D-0574-4C4B-802A-C80EC6CF2274}"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38978"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a:t>如果把二极管看成电阻性器件，它与线性电阻有很大的不同，其最主要的特性是单向导电。</a:t>
            </a:r>
            <a:endParaRPr lang="zh-CN" altLang="en-US"/>
          </a:p>
        </p:txBody>
      </p:sp>
      <p:sp>
        <p:nvSpPr>
          <p:cNvPr id="638979" name="灯片编号占位符 3"/>
          <p:cNvSpPr>
            <a:spLocks noGrp="1"/>
          </p:cNvSpPr>
          <p:nvPr>
            <p:ph type="sldNum" sz="quarter" idx="5"/>
          </p:nvPr>
        </p:nvSpPr>
        <p:spPr bwMode="auto">
          <a:noFill/>
          <a:ln>
            <a:miter lim="800000"/>
          </a:ln>
        </p:spPr>
        <p:txBody>
          <a:bodyPr/>
          <a:lstStyle/>
          <a:p>
            <a:fld id="{1FD0C98B-4BFF-4AC1-8375-436573E8E253}"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2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88130"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a:t>描述输出电压与输入电压之间函数关系的曲线，称为电压传输特性。</a:t>
            </a:r>
            <a:endParaRPr lang="zh-CN" altLang="en-US"/>
          </a:p>
        </p:txBody>
      </p:sp>
      <p:sp>
        <p:nvSpPr>
          <p:cNvPr id="688131" name="灯片编号占位符 3"/>
          <p:cNvSpPr>
            <a:spLocks noGrp="1"/>
          </p:cNvSpPr>
          <p:nvPr>
            <p:ph type="sldNum" sz="quarter" idx="5"/>
          </p:nvPr>
        </p:nvSpPr>
        <p:spPr bwMode="auto">
          <a:noFill/>
          <a:ln>
            <a:miter lim="800000"/>
          </a:ln>
        </p:spPr>
        <p:txBody>
          <a:bodyPr/>
          <a:lstStyle/>
          <a:p>
            <a:fld id="{C5BF6D8C-B977-47A5-B67F-DF125B8FBC09}"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4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71885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718851" name="灯片编号占位符 3"/>
          <p:cNvSpPr>
            <a:spLocks noGrp="1"/>
          </p:cNvSpPr>
          <p:nvPr>
            <p:ph type="sldNum" sz="quarter" idx="5"/>
          </p:nvPr>
        </p:nvSpPr>
        <p:spPr bwMode="auto">
          <a:noFill/>
          <a:ln>
            <a:miter lim="800000"/>
          </a:ln>
        </p:spPr>
        <p:txBody>
          <a:bodyPr/>
          <a:lstStyle/>
          <a:p>
            <a:fld id="{2066D65D-E17E-47D5-9B2D-0D3188F0905B}"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6B2736-4C2B-45B5-88F3-4769343207D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41026"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dirty="0"/>
              <a:t>对于电阻性二端元件，在任何时刻都有：</a:t>
            </a:r>
            <a:endParaRPr lang="en-US" altLang="zh-CN" dirty="0"/>
          </a:p>
          <a:p>
            <a:pPr eaLnBrk="1" hangingPunct="1">
              <a:spcBef>
                <a:spcPct val="0"/>
              </a:spcBef>
            </a:pPr>
            <a:r>
              <a:rPr lang="zh-CN" altLang="en-US" dirty="0"/>
              <a:t>流过的电流是其端电压的函数（电压控制型器件）</a:t>
            </a:r>
            <a:endParaRPr lang="en-US" altLang="zh-CN" dirty="0"/>
          </a:p>
          <a:p>
            <a:pPr eaLnBrk="1" hangingPunct="1">
              <a:spcBef>
                <a:spcPct val="0"/>
              </a:spcBef>
            </a:pPr>
            <a:r>
              <a:rPr lang="zh-CN" altLang="en-US" dirty="0"/>
              <a:t>或者其端电压是流过它的电流的函数（电流控制型器件）</a:t>
            </a:r>
            <a:endParaRPr lang="zh-CN" altLang="en-US" dirty="0"/>
          </a:p>
        </p:txBody>
      </p:sp>
      <p:sp>
        <p:nvSpPr>
          <p:cNvPr id="641027" name="灯片编号占位符 3"/>
          <p:cNvSpPr>
            <a:spLocks noGrp="1"/>
          </p:cNvSpPr>
          <p:nvPr>
            <p:ph type="sldNum" sz="quarter" idx="5"/>
          </p:nvPr>
        </p:nvSpPr>
        <p:spPr bwMode="auto">
          <a:noFill/>
          <a:ln>
            <a:miter lim="800000"/>
          </a:ln>
        </p:spPr>
        <p:txBody>
          <a:bodyPr/>
          <a:lstStyle/>
          <a:p>
            <a:fld id="{11B50D83-871E-4202-A905-CEE22FA3B800}"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3"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43074"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643075" name="灯片编号占位符 3"/>
          <p:cNvSpPr>
            <a:spLocks noGrp="1"/>
          </p:cNvSpPr>
          <p:nvPr>
            <p:ph type="sldNum" sz="quarter" idx="5"/>
          </p:nvPr>
        </p:nvSpPr>
        <p:spPr bwMode="auto">
          <a:noFill/>
          <a:ln>
            <a:miter lim="800000"/>
          </a:ln>
        </p:spPr>
        <p:txBody>
          <a:bodyPr/>
          <a:lstStyle/>
          <a:p>
            <a:fld id="{6A18B186-DE46-447F-97FB-5774C7607403}"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45122" name="备注占位符 2"/>
          <p:cNvSpPr>
            <a:spLocks noGrp="1"/>
          </p:cNvSpPr>
          <p:nvPr>
            <p:ph type="body" idx="1"/>
          </p:nvPr>
        </p:nvSpPr>
        <p:spPr bwMode="auto">
          <a:noFill/>
        </p:spPr>
        <p:txBody>
          <a:bodyPr wrap="square" numCol="1" anchor="t" anchorCtr="0" compatLnSpc="1"/>
          <a:lstStyle/>
          <a:p>
            <a:pPr eaLnBrk="1" hangingPunct="1">
              <a:spcBef>
                <a:spcPct val="0"/>
              </a:spcBef>
            </a:pPr>
            <a:r>
              <a:rPr lang="zh-CN" altLang="en-US"/>
              <a:t>工作于伏安特性不同工作区的二极管，我们就称其处于不同的工作状态。</a:t>
            </a:r>
            <a:endParaRPr lang="zh-CN" altLang="en-US"/>
          </a:p>
        </p:txBody>
      </p:sp>
      <p:sp>
        <p:nvSpPr>
          <p:cNvPr id="645123" name="灯片编号占位符 3"/>
          <p:cNvSpPr>
            <a:spLocks noGrp="1"/>
          </p:cNvSpPr>
          <p:nvPr>
            <p:ph type="sldNum" sz="quarter" idx="5"/>
          </p:nvPr>
        </p:nvSpPr>
        <p:spPr bwMode="auto">
          <a:noFill/>
          <a:ln>
            <a:miter lim="800000"/>
          </a:ln>
        </p:spPr>
        <p:txBody>
          <a:bodyPr/>
          <a:lstStyle/>
          <a:p>
            <a:fld id="{D56DB98D-FC9B-4007-AD2D-60E780BF73A5}"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47170"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647171" name="灯片编号占位符 3"/>
          <p:cNvSpPr>
            <a:spLocks noGrp="1"/>
          </p:cNvSpPr>
          <p:nvPr>
            <p:ph type="sldNum" sz="quarter" idx="5"/>
          </p:nvPr>
        </p:nvSpPr>
        <p:spPr bwMode="auto">
          <a:noFill/>
          <a:ln>
            <a:miter lim="800000"/>
          </a:ln>
        </p:spPr>
        <p:txBody>
          <a:bodyPr/>
          <a:lstStyle/>
          <a:p>
            <a:fld id="{52749669-6D82-4586-A80C-4D889DAC5DEA}"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49218"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649219" name="灯片编号占位符 3"/>
          <p:cNvSpPr>
            <a:spLocks noGrp="1"/>
          </p:cNvSpPr>
          <p:nvPr>
            <p:ph type="sldNum" sz="quarter" idx="5"/>
          </p:nvPr>
        </p:nvSpPr>
        <p:spPr bwMode="auto">
          <a:noFill/>
          <a:ln>
            <a:miter lim="800000"/>
          </a:ln>
        </p:spPr>
        <p:txBody>
          <a:bodyPr/>
          <a:lstStyle/>
          <a:p>
            <a:fld id="{20C1C898-9728-4F4A-BE61-DF75B68C0143}"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651266" name="备注占位符 2"/>
          <p:cNvSpPr>
            <a:spLocks noGrp="1"/>
          </p:cNvSpPr>
          <p:nvPr>
            <p:ph type="body" idx="1"/>
          </p:nvPr>
        </p:nvSpPr>
        <p:spPr bwMode="auto">
          <a:noFill/>
        </p:spPr>
        <p:txBody>
          <a:bodyPr wrap="square" numCol="1" anchor="t" anchorCtr="0" compatLnSpc="1"/>
          <a:lstStyle/>
          <a:p>
            <a:pPr eaLnBrk="1" hangingPunct="1"/>
            <a:r>
              <a:rPr lang="en-US" altLang="zh-CN" b="1"/>
              <a:t>[</a:t>
            </a:r>
            <a:r>
              <a:rPr lang="zh-CN" altLang="en-US" b="1"/>
              <a:t>标题：导体、绝缘体、半导体</a:t>
            </a:r>
            <a:r>
              <a:rPr lang="en-US" altLang="zh-CN" b="1"/>
              <a:t>]</a:t>
            </a:r>
            <a:endParaRPr lang="en-US" altLang="zh-CN" b="1"/>
          </a:p>
          <a:p>
            <a:pPr eaLnBrk="1" hangingPunct="1"/>
            <a:r>
              <a:rPr lang="zh-CN" altLang="en-US"/>
              <a:t>自然界的各种物质，根据导电能力的差别，可分为导体、绝缘体和半导体三大类。</a:t>
            </a:r>
            <a:endParaRPr lang="zh-CN" altLang="en-US"/>
          </a:p>
          <a:p>
            <a:pPr eaLnBrk="1" hangingPunct="1"/>
            <a:r>
              <a:rPr lang="zh-CN" altLang="en-US"/>
              <a:t>通常将电阻率小于</a:t>
            </a:r>
            <a:r>
              <a:rPr lang="en-US" altLang="zh-CN"/>
              <a:t>10</a:t>
            </a:r>
            <a:r>
              <a:rPr lang="en-US" altLang="zh-CN" baseline="30000"/>
              <a:t>-4</a:t>
            </a:r>
            <a:r>
              <a:rPr lang="el-GR" altLang="zh-CN">
                <a:cs typeface="Arial" panose="020B0604020202020204" pitchFamily="34" charset="0"/>
              </a:rPr>
              <a:t>Ω</a:t>
            </a:r>
            <a:r>
              <a:rPr lang="en-US" altLang="zh-CN">
                <a:cs typeface="Arial" panose="020B0604020202020204" pitchFamily="34" charset="0"/>
              </a:rPr>
              <a:t>cm</a:t>
            </a:r>
            <a:r>
              <a:rPr lang="zh-CN" altLang="en-US">
                <a:cs typeface="Arial" panose="020B0604020202020204" pitchFamily="34" charset="0"/>
              </a:rPr>
              <a:t>的物质称为导体。</a:t>
            </a:r>
            <a:r>
              <a:rPr lang="zh-CN" altLang="en-US"/>
              <a:t>导体很容易导电。铜、银和铝等金属材料都是良好的导体。</a:t>
            </a:r>
            <a:endParaRPr lang="zh-CN" altLang="en-US"/>
          </a:p>
          <a:p>
            <a:pPr eaLnBrk="1" hangingPunct="1"/>
            <a:r>
              <a:rPr lang="zh-CN" altLang="en-US"/>
              <a:t>电阻率大于</a:t>
            </a:r>
            <a:r>
              <a:rPr lang="en-US" altLang="zh-CN"/>
              <a:t>10</a:t>
            </a:r>
            <a:r>
              <a:rPr lang="en-US" altLang="zh-CN" baseline="30000"/>
              <a:t>9</a:t>
            </a:r>
            <a:r>
              <a:rPr lang="el-GR" altLang="zh-CN"/>
              <a:t>Ω</a:t>
            </a:r>
            <a:r>
              <a:rPr lang="en-US" altLang="zh-CN"/>
              <a:t>cm</a:t>
            </a:r>
            <a:r>
              <a:rPr lang="zh-CN" altLang="en-US"/>
              <a:t>的物质一般称为绝缘体。绝缘体几乎不能传导电流。云母、橡胶和塑料就是绝缘体。</a:t>
            </a:r>
            <a:endParaRPr lang="zh-CN" altLang="en-US"/>
          </a:p>
          <a:p>
            <a:pPr eaLnBrk="1" hangingPunct="1"/>
            <a:r>
              <a:rPr lang="en-US" altLang="zh-CN" b="1"/>
              <a:t>[</a:t>
            </a:r>
            <a:r>
              <a:rPr lang="zh-CN" altLang="en-US" b="1"/>
              <a:t>半导体材料</a:t>
            </a:r>
            <a:r>
              <a:rPr lang="en-US" altLang="zh-CN" b="1"/>
              <a:t>]</a:t>
            </a:r>
            <a:endParaRPr lang="en-US" altLang="zh-CN" b="1"/>
          </a:p>
          <a:p>
            <a:pPr eaLnBrk="1" hangingPunct="1"/>
            <a:r>
              <a:rPr lang="zh-CN" altLang="en-US"/>
              <a:t>导电性能介于导体和绝缘体之间的一大类物质统称为半导体。</a:t>
            </a:r>
            <a:endParaRPr lang="en-US" altLang="zh-CN"/>
          </a:p>
          <a:p>
            <a:pPr eaLnBrk="1" hangingPunct="1"/>
            <a:r>
              <a:rPr lang="zh-CN" altLang="en-US"/>
              <a:t>半导体器件是组成各种电子电路</a:t>
            </a:r>
            <a:r>
              <a:rPr lang="en-US" altLang="zh-CN"/>
              <a:t>——</a:t>
            </a:r>
            <a:r>
              <a:rPr lang="zh-CN" altLang="en-US"/>
              <a:t>包括模拟电子电路和数字电子电路，集成电路和分立元件电路</a:t>
            </a:r>
            <a:r>
              <a:rPr lang="en-US" altLang="zh-CN"/>
              <a:t>——</a:t>
            </a:r>
            <a:r>
              <a:rPr lang="zh-CN" altLang="en-US"/>
              <a:t>的重要基础。</a:t>
            </a:r>
            <a:endParaRPr lang="zh-CN" altLang="en-US"/>
          </a:p>
          <a:p>
            <a:pPr eaLnBrk="1" hangingPunct="1"/>
            <a:r>
              <a:rPr lang="zh-CN" altLang="en-US"/>
              <a:t>今日大部分的电子产品，如</a:t>
            </a:r>
            <a:r>
              <a:rPr lang="zh-CN" altLang="en-US" b="1"/>
              <a:t>电脑</a:t>
            </a:r>
            <a:r>
              <a:rPr lang="zh-CN" altLang="en-US"/>
              <a:t>、</a:t>
            </a:r>
            <a:r>
              <a:rPr lang="zh-CN" altLang="en-US" b="1"/>
              <a:t>移动电话</a:t>
            </a:r>
            <a:r>
              <a:rPr lang="zh-CN" altLang="en-US"/>
              <a:t>或是</a:t>
            </a:r>
            <a:r>
              <a:rPr lang="zh-CN" altLang="en-US" b="1"/>
              <a:t>数字录放音机</a:t>
            </a:r>
            <a:r>
              <a:rPr lang="zh-CN" altLang="en-US"/>
              <a:t>当中的核心单元都和半导体有着极为密切的关连。</a:t>
            </a:r>
            <a:endParaRPr lang="zh-CN" altLang="en-US"/>
          </a:p>
          <a:p>
            <a:pPr eaLnBrk="1" hangingPunct="1"/>
            <a:r>
              <a:rPr lang="zh-CN" altLang="en-US"/>
              <a:t>无论从科技或是经济发展的角度来看，半导体的重要性都是非常巨大的。</a:t>
            </a:r>
            <a:endParaRPr lang="zh-CN" altLang="en-US"/>
          </a:p>
          <a:p>
            <a:pPr eaLnBrk="1" hangingPunct="1"/>
            <a:r>
              <a:rPr lang="zh-CN" altLang="en-US"/>
              <a:t>制造半导体器件的主要材料（半导体材料）有硅、锗以及砷化镓等。</a:t>
            </a:r>
            <a:endParaRPr lang="zh-CN" altLang="en-US"/>
          </a:p>
        </p:txBody>
      </p:sp>
      <p:sp>
        <p:nvSpPr>
          <p:cNvPr id="651267" name="灯片编号占位符 3"/>
          <p:cNvSpPr>
            <a:spLocks noGrp="1"/>
          </p:cNvSpPr>
          <p:nvPr>
            <p:ph type="sldNum" sz="quarter" idx="5"/>
          </p:nvPr>
        </p:nvSpPr>
        <p:spPr bwMode="auto">
          <a:noFill/>
          <a:ln>
            <a:miter lim="800000"/>
          </a:ln>
        </p:spPr>
        <p:txBody>
          <a:bodyPr/>
          <a:lstStyle/>
          <a:p>
            <a:fld id="{D6952F74-67A1-4E4D-8084-8AC73F8A14D8}" type="slidenum">
              <a:rPr lang="zh-CN" altLang="en-US" smtClean="0">
                <a:ea typeface="黑体" panose="02010609060101010101" pitchFamily="2" charset="-122"/>
              </a:rPr>
            </a:fld>
            <a:endParaRPr lang="en-US" altLang="zh-CN">
              <a:ea typeface="黑体" panose="0201060906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9.bin"/><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10.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3.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4.bin"/><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5.bin"/><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6.bin"/><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7.bin"/><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oleObject" Target="../embeddings/oleObject8.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57"/>
          <p:cNvGrpSpPr/>
          <p:nvPr/>
        </p:nvGrpSpPr>
        <p:grpSpPr bwMode="auto">
          <a:xfrm>
            <a:off x="0" y="6245226"/>
            <a:ext cx="12192000" cy="612775"/>
            <a:chOff x="0" y="3934"/>
            <a:chExt cx="5760" cy="386"/>
          </a:xfrm>
        </p:grpSpPr>
        <p:sp>
          <p:nvSpPr>
            <p:cNvPr id="5" name="Rectangle 55"/>
            <p:cNvSpPr>
              <a:spLocks noChangeArrowheads="1"/>
            </p:cNvSpPr>
            <p:nvPr userDrawn="1"/>
          </p:nvSpPr>
          <p:spPr bwMode="gray">
            <a:xfrm>
              <a:off x="0" y="4064"/>
              <a:ext cx="5760" cy="256"/>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6" name="Freeform 56"/>
            <p:cNvSpPr/>
            <p:nvPr userDrawn="1"/>
          </p:nvSpPr>
          <p:spPr bwMode="gray">
            <a:xfrm>
              <a:off x="4425" y="3934"/>
              <a:ext cx="1335" cy="194"/>
            </a:xfrm>
            <a:custGeom>
              <a:avLst/>
              <a:gdLst>
                <a:gd name="T0" fmla="*/ 0 w 1335"/>
                <a:gd name="T1" fmla="*/ 137 h 194"/>
                <a:gd name="T2" fmla="*/ 229 w 1335"/>
                <a:gd name="T3" fmla="*/ 0 h 194"/>
                <a:gd name="T4" fmla="*/ 1335 w 1335"/>
                <a:gd name="T5" fmla="*/ 2 h 194"/>
                <a:gd name="T6" fmla="*/ 1335 w 1335"/>
                <a:gd name="T7" fmla="*/ 194 h 194"/>
                <a:gd name="T8" fmla="*/ 87 w 1335"/>
                <a:gd name="T9" fmla="*/ 194 h 194"/>
                <a:gd name="T10" fmla="*/ 0 w 1335"/>
                <a:gd name="T11" fmla="*/ 137 h 1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35" h="194">
                  <a:moveTo>
                    <a:pt x="0" y="137"/>
                  </a:moveTo>
                  <a:lnTo>
                    <a:pt x="229" y="0"/>
                  </a:lnTo>
                  <a:lnTo>
                    <a:pt x="1335" y="2"/>
                  </a:lnTo>
                  <a:lnTo>
                    <a:pt x="1335" y="194"/>
                  </a:lnTo>
                  <a:lnTo>
                    <a:pt x="87" y="194"/>
                  </a:lnTo>
                  <a:lnTo>
                    <a:pt x="0" y="137"/>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sp>
        <p:nvSpPr>
          <p:cNvPr id="7" name="Text Box 14"/>
          <p:cNvSpPr txBox="1">
            <a:spLocks noChangeArrowheads="1"/>
          </p:cNvSpPr>
          <p:nvPr/>
        </p:nvSpPr>
        <p:spPr bwMode="gray">
          <a:xfrm>
            <a:off x="406400" y="471488"/>
            <a:ext cx="1845733" cy="51911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en-US" altLang="zh-CN" sz="2800" b="1" i="1">
              <a:solidFill>
                <a:schemeClr val="accent1"/>
              </a:solidFill>
              <a:ea typeface="宋体" panose="02010600030101010101" pitchFamily="2" charset="-122"/>
            </a:endParaRPr>
          </a:p>
        </p:txBody>
      </p:sp>
      <p:pic>
        <p:nvPicPr>
          <p:cNvPr id="8" name="图片 7"/>
          <p:cNvPicPr>
            <a:picLocks noChangeAspect="1"/>
          </p:cNvPicPr>
          <p:nvPr userDrawn="1"/>
        </p:nvPicPr>
        <p:blipFill>
          <a:blip r:embed="rId3" cstate="print"/>
          <a:stretch>
            <a:fillRect/>
          </a:stretch>
        </p:blipFill>
        <p:spPr>
          <a:xfrm>
            <a:off x="823977" y="195673"/>
            <a:ext cx="1436720" cy="1070742"/>
          </a:xfrm>
          <a:prstGeom prst="rect">
            <a:avLst/>
          </a:prstGeom>
          <a:effectLst>
            <a:glow rad="63500">
              <a:schemeClr val="accent3">
                <a:satMod val="175000"/>
                <a:alpha val="40000"/>
              </a:schemeClr>
            </a:glow>
            <a:outerShdw blurRad="50800" dist="38100" dir="2700000" algn="tl" rotWithShape="0">
              <a:prstClr val="black">
                <a:alpha val="40000"/>
              </a:prstClr>
            </a:outerShdw>
          </a:effectLst>
        </p:spPr>
      </p:pic>
      <p:sp>
        <p:nvSpPr>
          <p:cNvPr id="3075" name="Rectangle 3"/>
          <p:cNvSpPr>
            <a:spLocks noGrp="1" noChangeArrowheads="1"/>
          </p:cNvSpPr>
          <p:nvPr>
            <p:ph type="subTitle" idx="1"/>
          </p:nvPr>
        </p:nvSpPr>
        <p:spPr bwMode="black">
          <a:xfrm>
            <a:off x="1828800" y="5638800"/>
            <a:ext cx="8940800" cy="381000"/>
          </a:xfrm>
        </p:spPr>
        <p:txBody>
          <a:bodyPr/>
          <a:lstStyle>
            <a:lvl1pPr marL="0" indent="0" algn="ctr">
              <a:buFont typeface="Wingdings" panose="05000000000000000000" pitchFamily="2" charset="2"/>
              <a:buNone/>
              <a:defRPr sz="1600" b="1">
                <a:solidFill>
                  <a:schemeClr val="folHlink"/>
                </a:solidFill>
              </a:defRPr>
            </a:lvl1pPr>
          </a:lstStyle>
          <a:p>
            <a:pPr lvl="0"/>
            <a:r>
              <a:rPr lang="zh-CN" altLang="en-US" noProof="0" dirty="0"/>
              <a:t>单击此处编辑母版副标题样式</a:t>
            </a:r>
            <a:endParaRPr lang="zh-CN" altLang="en-US" noProof="0" dirty="0"/>
          </a:p>
        </p:txBody>
      </p:sp>
      <p:sp>
        <p:nvSpPr>
          <p:cNvPr id="3074" name="Rectangle 2"/>
          <p:cNvSpPr>
            <a:spLocks noGrp="1" noChangeArrowheads="1"/>
          </p:cNvSpPr>
          <p:nvPr>
            <p:ph type="ctrTitle"/>
          </p:nvPr>
        </p:nvSpPr>
        <p:spPr>
          <a:xfrm>
            <a:off x="1219200" y="4953000"/>
            <a:ext cx="9855200" cy="762000"/>
          </a:xfrm>
        </p:spPr>
        <p:txBody>
          <a:bodyPr/>
          <a:lstStyle>
            <a:lvl1pPr algn="ctr">
              <a:defRPr sz="4000">
                <a:solidFill>
                  <a:schemeClr val="bg1"/>
                </a:solidFill>
              </a:defRPr>
            </a:lvl1pPr>
          </a:lstStyle>
          <a:p>
            <a:pPr lvl="0"/>
            <a:r>
              <a:rPr lang="zh-CN" altLang="en-US" noProof="0" dirty="0"/>
              <a:t>单击此处编辑母版标题样式</a:t>
            </a:r>
            <a:endParaRPr lang="zh-CN" altLang="en-US" noProof="0" dirty="0"/>
          </a:p>
        </p:txBody>
      </p:sp>
      <p:sp>
        <p:nvSpPr>
          <p:cNvPr id="9" name="Rectangle 4"/>
          <p:cNvSpPr>
            <a:spLocks noGrp="1" noChangeArrowheads="1"/>
          </p:cNvSpPr>
          <p:nvPr>
            <p:ph type="dt" sz="half" idx="10"/>
          </p:nvPr>
        </p:nvSpPr>
        <p:spPr>
          <a:xfrm>
            <a:off x="4078818" y="6524625"/>
            <a:ext cx="8030633" cy="381000"/>
          </a:xfrm>
          <a:prstGeom prst="rect">
            <a:avLst/>
          </a:prstGeom>
        </p:spPr>
        <p:txBody>
          <a:bodyPr/>
          <a:lstStyle>
            <a:lvl1pPr algn="r" eaLnBrk="0" hangingPunct="0">
              <a:defRPr>
                <a:solidFill>
                  <a:schemeClr val="bg1"/>
                </a:solidFill>
                <a:latin typeface="Arial" panose="020B0604020202020204" pitchFamily="34" charset="0"/>
                <a:ea typeface="黑体" panose="02010609060101010101" pitchFamily="2" charset="-122"/>
              </a:defRPr>
            </a:lvl1pPr>
          </a:lstStyle>
          <a:p>
            <a:pPr>
              <a:defRPr/>
            </a:pPr>
            <a:r>
              <a:rPr lang="en-US" altLang="zh-CN"/>
              <a:t>University of Electronic Science and Technology of China</a:t>
            </a:r>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grpSp>
        <p:nvGrpSpPr>
          <p:cNvPr id="4" name="Group 89"/>
          <p:cNvGrpSpPr/>
          <p:nvPr userDrawn="1"/>
        </p:nvGrpSpPr>
        <p:grpSpPr bwMode="auto">
          <a:xfrm>
            <a:off x="0" y="6400800"/>
            <a:ext cx="12192000" cy="457200"/>
            <a:chOff x="0" y="4032"/>
            <a:chExt cx="5760" cy="288"/>
          </a:xfrm>
        </p:grpSpPr>
        <p:sp>
          <p:nvSpPr>
            <p:cNvPr id="5"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6"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7"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7903"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8" name="图片 1"/>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9"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endPar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1"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2" name="Rectangle 6"/>
          <p:cNvSpPr>
            <a:spLocks noGrp="1" noChangeArrowheads="1"/>
          </p:cNvSpPr>
          <p:nvPr>
            <p:ph type="sldNum" sz="quarter" idx="12"/>
          </p:nvPr>
        </p:nvSpPr>
        <p:spPr/>
        <p:txBody>
          <a:bodyPr/>
          <a:lstStyle>
            <a:lvl1pPr>
              <a:defRPr/>
            </a:lvl1pPr>
          </a:lstStyle>
          <a:p>
            <a:pPr>
              <a:defRPr/>
            </a:pPr>
            <a:fld id="{AFECE146-BC5F-4A4C-B8AD-676D7C1CAB0B}"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grpSp>
        <p:nvGrpSpPr>
          <p:cNvPr id="4" name="Group 89"/>
          <p:cNvGrpSpPr/>
          <p:nvPr userDrawn="1"/>
        </p:nvGrpSpPr>
        <p:grpSpPr bwMode="auto">
          <a:xfrm>
            <a:off x="0" y="6400800"/>
            <a:ext cx="12192000" cy="457200"/>
            <a:chOff x="0" y="4032"/>
            <a:chExt cx="5760" cy="288"/>
          </a:xfrm>
        </p:grpSpPr>
        <p:sp>
          <p:nvSpPr>
            <p:cNvPr id="5"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6"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7"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8927"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8" name="图片 1"/>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9"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endPar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 name="竖排标题 1"/>
          <p:cNvSpPr>
            <a:spLocks noGrp="1"/>
          </p:cNvSpPr>
          <p:nvPr>
            <p:ph type="title" orient="vert"/>
          </p:nvPr>
        </p:nvSpPr>
        <p:spPr>
          <a:xfrm>
            <a:off x="8839200" y="503238"/>
            <a:ext cx="2743200" cy="58975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503238"/>
            <a:ext cx="8026400" cy="58975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1"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2" name="Rectangle 6"/>
          <p:cNvSpPr>
            <a:spLocks noGrp="1" noChangeArrowheads="1"/>
          </p:cNvSpPr>
          <p:nvPr>
            <p:ph type="sldNum" sz="quarter" idx="12"/>
          </p:nvPr>
        </p:nvSpPr>
        <p:spPr/>
        <p:txBody>
          <a:bodyPr/>
          <a:lstStyle>
            <a:lvl1pPr>
              <a:defRPr/>
            </a:lvl1pPr>
          </a:lstStyle>
          <a:p>
            <a:pPr>
              <a:defRPr/>
            </a:pPr>
            <a:fld id="{C669557A-E81E-49AD-950C-06231D1D0345}"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grpSp>
        <p:nvGrpSpPr>
          <p:cNvPr id="4" name="Group 89"/>
          <p:cNvGrpSpPr/>
          <p:nvPr userDrawn="1"/>
        </p:nvGrpSpPr>
        <p:grpSpPr bwMode="auto">
          <a:xfrm>
            <a:off x="0" y="6400800"/>
            <a:ext cx="12192000" cy="457200"/>
            <a:chOff x="0" y="4032"/>
            <a:chExt cx="5760" cy="288"/>
          </a:xfrm>
        </p:grpSpPr>
        <p:sp>
          <p:nvSpPr>
            <p:cNvPr id="5"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6"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7"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39711"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图片 7"/>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0" name="灯片编号占位符 5"/>
          <p:cNvSpPr>
            <a:spLocks noGrp="1"/>
          </p:cNvSpPr>
          <p:nvPr>
            <p:ph type="sldNum" sz="quarter" idx="11"/>
          </p:nvPr>
        </p:nvSpPr>
        <p:spPr/>
        <p:txBody>
          <a:bodyPr/>
          <a:lstStyle>
            <a:lvl1pPr>
              <a:defRPr/>
            </a:lvl1pPr>
          </a:lstStyle>
          <a:p>
            <a:pPr>
              <a:defRPr/>
            </a:pPr>
            <a:fld id="{DD99EF3B-B510-4402-8667-119964CD261D}"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4" name="Group 89"/>
          <p:cNvGrpSpPr/>
          <p:nvPr userDrawn="1"/>
        </p:nvGrpSpPr>
        <p:grpSpPr bwMode="auto">
          <a:xfrm>
            <a:off x="0" y="6400800"/>
            <a:ext cx="12192000" cy="457200"/>
            <a:chOff x="0" y="4032"/>
            <a:chExt cx="5760" cy="288"/>
          </a:xfrm>
        </p:grpSpPr>
        <p:sp>
          <p:nvSpPr>
            <p:cNvPr id="5"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6"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7"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0735"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8" name="图片 1"/>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9"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endPar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10"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1"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2" name="Rectangle 6"/>
          <p:cNvSpPr>
            <a:spLocks noGrp="1" noChangeArrowheads="1"/>
          </p:cNvSpPr>
          <p:nvPr>
            <p:ph type="sldNum" sz="quarter" idx="12"/>
          </p:nvPr>
        </p:nvSpPr>
        <p:spPr/>
        <p:txBody>
          <a:bodyPr/>
          <a:lstStyle>
            <a:lvl1pPr>
              <a:defRPr/>
            </a:lvl1pPr>
          </a:lstStyle>
          <a:p>
            <a:pPr>
              <a:defRPr/>
            </a:pPr>
            <a:fld id="{84FB23F6-0B8B-4540-A0CE-A4AD93D34003}"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grpSp>
        <p:nvGrpSpPr>
          <p:cNvPr id="5" name="Group 89"/>
          <p:cNvGrpSpPr/>
          <p:nvPr userDrawn="1"/>
        </p:nvGrpSpPr>
        <p:grpSpPr bwMode="auto">
          <a:xfrm>
            <a:off x="0" y="6400800"/>
            <a:ext cx="12192000" cy="457200"/>
            <a:chOff x="0" y="4032"/>
            <a:chExt cx="5760" cy="288"/>
          </a:xfrm>
        </p:grpSpPr>
        <p:sp>
          <p:nvSpPr>
            <p:cNvPr id="6"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7"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8"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1759"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9" name="图片 1"/>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0"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endPar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371600"/>
            <a:ext cx="538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71600"/>
            <a:ext cx="538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2"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3" name="Rectangle 6"/>
          <p:cNvSpPr>
            <a:spLocks noGrp="1" noChangeArrowheads="1"/>
          </p:cNvSpPr>
          <p:nvPr>
            <p:ph type="sldNum" sz="quarter" idx="12"/>
          </p:nvPr>
        </p:nvSpPr>
        <p:spPr/>
        <p:txBody>
          <a:bodyPr/>
          <a:lstStyle>
            <a:lvl1pPr>
              <a:defRPr/>
            </a:lvl1pPr>
          </a:lstStyle>
          <a:p>
            <a:pPr>
              <a:defRPr/>
            </a:pPr>
            <a:fld id="{AA997C29-C1C7-4C56-8038-00CA061C7735}"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grpSp>
        <p:nvGrpSpPr>
          <p:cNvPr id="7" name="Group 89"/>
          <p:cNvGrpSpPr/>
          <p:nvPr userDrawn="1"/>
        </p:nvGrpSpPr>
        <p:grpSpPr bwMode="auto">
          <a:xfrm>
            <a:off x="0" y="6400800"/>
            <a:ext cx="12192000" cy="457200"/>
            <a:chOff x="0" y="4032"/>
            <a:chExt cx="5760" cy="288"/>
          </a:xfrm>
        </p:grpSpPr>
        <p:sp>
          <p:nvSpPr>
            <p:cNvPr id="8"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9"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10"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2783"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11" name="图片 1"/>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2"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endPar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3"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4"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5" name="Rectangle 6"/>
          <p:cNvSpPr>
            <a:spLocks noGrp="1" noChangeArrowheads="1"/>
          </p:cNvSpPr>
          <p:nvPr>
            <p:ph type="sldNum" sz="quarter" idx="12"/>
          </p:nvPr>
        </p:nvSpPr>
        <p:spPr/>
        <p:txBody>
          <a:bodyPr/>
          <a:lstStyle>
            <a:lvl1pPr>
              <a:defRPr/>
            </a:lvl1pPr>
          </a:lstStyle>
          <a:p>
            <a:pPr>
              <a:defRPr/>
            </a:pPr>
            <a:fld id="{F1526AC5-FD1B-4682-8681-A2F9EAD9FA48}"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grpSp>
        <p:nvGrpSpPr>
          <p:cNvPr id="3" name="Group 89"/>
          <p:cNvGrpSpPr/>
          <p:nvPr userDrawn="1"/>
        </p:nvGrpSpPr>
        <p:grpSpPr bwMode="auto">
          <a:xfrm>
            <a:off x="0" y="6400800"/>
            <a:ext cx="12192000" cy="457200"/>
            <a:chOff x="0" y="4032"/>
            <a:chExt cx="5760" cy="288"/>
          </a:xfrm>
        </p:grpSpPr>
        <p:sp>
          <p:nvSpPr>
            <p:cNvPr id="4"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5"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6"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3807"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7" name="图片 1"/>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8"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endPar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9"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0"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1" name="Rectangle 6"/>
          <p:cNvSpPr>
            <a:spLocks noGrp="1" noChangeArrowheads="1"/>
          </p:cNvSpPr>
          <p:nvPr>
            <p:ph type="sldNum" sz="quarter" idx="12"/>
          </p:nvPr>
        </p:nvSpPr>
        <p:spPr/>
        <p:txBody>
          <a:bodyPr/>
          <a:lstStyle>
            <a:lvl1pPr>
              <a:defRPr/>
            </a:lvl1pPr>
          </a:lstStyle>
          <a:p>
            <a:pPr>
              <a:defRPr/>
            </a:pPr>
            <a:fld id="{95922F29-C601-4C50-A29A-C6C045FCEB55}"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grpSp>
        <p:nvGrpSpPr>
          <p:cNvPr id="2" name="Group 89"/>
          <p:cNvGrpSpPr/>
          <p:nvPr userDrawn="1"/>
        </p:nvGrpSpPr>
        <p:grpSpPr bwMode="auto">
          <a:xfrm>
            <a:off x="0" y="6400800"/>
            <a:ext cx="12192000" cy="457200"/>
            <a:chOff x="0" y="4032"/>
            <a:chExt cx="5760" cy="288"/>
          </a:xfrm>
        </p:grpSpPr>
        <p:sp>
          <p:nvSpPr>
            <p:cNvPr id="3"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4"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5"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4831"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6" name="图片 1"/>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9"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0" name="Rectangle 6"/>
          <p:cNvSpPr>
            <a:spLocks noGrp="1" noChangeArrowheads="1"/>
          </p:cNvSpPr>
          <p:nvPr>
            <p:ph type="sldNum" sz="quarter" idx="12"/>
          </p:nvPr>
        </p:nvSpPr>
        <p:spPr/>
        <p:txBody>
          <a:bodyPr/>
          <a:lstStyle>
            <a:lvl1pPr>
              <a:defRPr/>
            </a:lvl1pPr>
          </a:lstStyle>
          <a:p>
            <a:pPr>
              <a:defRPr/>
            </a:pPr>
            <a:fld id="{8C96AF10-E4DC-47C5-9D3A-F06E25E67CE4}"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grpSp>
        <p:nvGrpSpPr>
          <p:cNvPr id="5" name="Group 89"/>
          <p:cNvGrpSpPr/>
          <p:nvPr userDrawn="1"/>
        </p:nvGrpSpPr>
        <p:grpSpPr bwMode="auto">
          <a:xfrm>
            <a:off x="0" y="6400800"/>
            <a:ext cx="12192000" cy="457200"/>
            <a:chOff x="0" y="4032"/>
            <a:chExt cx="5760" cy="288"/>
          </a:xfrm>
        </p:grpSpPr>
        <p:sp>
          <p:nvSpPr>
            <p:cNvPr id="6"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7"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8"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5855"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9" name="图片 1"/>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0"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endPar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1"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2"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3" name="Rectangle 6"/>
          <p:cNvSpPr>
            <a:spLocks noGrp="1" noChangeArrowheads="1"/>
          </p:cNvSpPr>
          <p:nvPr>
            <p:ph type="sldNum" sz="quarter" idx="12"/>
          </p:nvPr>
        </p:nvSpPr>
        <p:spPr/>
        <p:txBody>
          <a:bodyPr/>
          <a:lstStyle>
            <a:lvl1pPr>
              <a:defRPr/>
            </a:lvl1pPr>
          </a:lstStyle>
          <a:p>
            <a:pPr>
              <a:defRPr/>
            </a:pPr>
            <a:fld id="{11585D1A-7F00-4B87-AE09-77873BAEEF40}"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grpSp>
        <p:nvGrpSpPr>
          <p:cNvPr id="5" name="Group 89"/>
          <p:cNvGrpSpPr/>
          <p:nvPr userDrawn="1"/>
        </p:nvGrpSpPr>
        <p:grpSpPr bwMode="auto">
          <a:xfrm>
            <a:off x="0" y="6400800"/>
            <a:ext cx="12192000" cy="457200"/>
            <a:chOff x="0" y="4032"/>
            <a:chExt cx="5760" cy="288"/>
          </a:xfrm>
        </p:grpSpPr>
        <p:sp>
          <p:nvSpPr>
            <p:cNvPr id="6"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7"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8" name="Object 2"/>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846879" name="Image" r:id="rId2" imgW="12979400" imgH="1955800" progId="">
                  <p:embed/>
                </p:oleObj>
              </mc:Choice>
              <mc:Fallback>
                <p:oleObj name="Image" r:id="rId2" imgW="12979400" imgH="1955800" progId="">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pic>
        <p:nvPicPr>
          <p:cNvPr id="9" name="图片 1"/>
          <p:cNvPicPr>
            <a:picLocks noChangeAspect="1"/>
          </p:cNvPicPr>
          <p:nvPr userDrawn="1"/>
        </p:nvPicPr>
        <p:blipFill>
          <a:blip r:embed="rId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0"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endPar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1" name="Rectangle 4"/>
          <p:cNvSpPr>
            <a:spLocks noGrp="1" noChangeArrowheads="1"/>
          </p:cNvSpPr>
          <p:nvPr>
            <p:ph type="dt" sz="half" idx="10"/>
          </p:nvPr>
        </p:nvSpPr>
        <p:spPr>
          <a:xfrm>
            <a:off x="609600" y="6562725"/>
            <a:ext cx="24384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2" name="Rectangle 5"/>
          <p:cNvSpPr>
            <a:spLocks noGrp="1" noChangeArrowheads="1"/>
          </p:cNvSpPr>
          <p:nvPr>
            <p:ph type="ftr" sz="quarter" idx="11"/>
          </p:nvPr>
        </p:nvSpPr>
        <p:spPr>
          <a:xfrm>
            <a:off x="8940800" y="5867400"/>
            <a:ext cx="2540000" cy="228600"/>
          </a:xfrm>
          <a:prstGeom prst="rect">
            <a:avLst/>
          </a:prstGeom>
        </p:spPr>
        <p:txBody>
          <a:bodyPr/>
          <a:lstStyle>
            <a:lvl1pPr eaLnBrk="0" hangingPunct="0">
              <a:defRPr>
                <a:latin typeface="Arial" panose="020B0604020202020204" pitchFamily="34" charset="0"/>
                <a:ea typeface="黑体" panose="02010609060101010101" pitchFamily="2" charset="-122"/>
              </a:defRPr>
            </a:lvl1pPr>
          </a:lstStyle>
          <a:p>
            <a:pPr>
              <a:defRPr/>
            </a:pPr>
            <a:endParaRPr lang="en-US" altLang="zh-CN"/>
          </a:p>
        </p:txBody>
      </p:sp>
      <p:sp>
        <p:nvSpPr>
          <p:cNvPr id="13" name="Rectangle 6"/>
          <p:cNvSpPr>
            <a:spLocks noGrp="1" noChangeArrowheads="1"/>
          </p:cNvSpPr>
          <p:nvPr>
            <p:ph type="sldNum" sz="quarter" idx="12"/>
          </p:nvPr>
        </p:nvSpPr>
        <p:spPr/>
        <p:txBody>
          <a:bodyPr/>
          <a:lstStyle>
            <a:lvl1pPr>
              <a:defRPr/>
            </a:lvl1pPr>
          </a:lstStyle>
          <a:p>
            <a:pPr>
              <a:defRPr/>
            </a:pPr>
            <a:fld id="{4F65091F-2324-4DBC-A5A4-853ADF37574F}"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vmlDrawing" Target="../drawings/vmlDrawing11.vml"/><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oleObject" Target="../embeddings/oleObject11.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grpSp>
        <p:nvGrpSpPr>
          <p:cNvPr id="1480" name="Group 89"/>
          <p:cNvGrpSpPr/>
          <p:nvPr userDrawn="1"/>
        </p:nvGrpSpPr>
        <p:grpSpPr bwMode="auto">
          <a:xfrm>
            <a:off x="0" y="6400800"/>
            <a:ext cx="12192000" cy="457200"/>
            <a:chOff x="0" y="4032"/>
            <a:chExt cx="5760" cy="288"/>
          </a:xfrm>
        </p:grpSpPr>
        <p:sp>
          <p:nvSpPr>
            <p:cNvPr id="1034" name="Rectangle 86"/>
            <p:cNvSpPr>
              <a:spLocks noChangeArrowheads="1"/>
            </p:cNvSpPr>
            <p:nvPr userDrawn="1"/>
          </p:nvSpPr>
          <p:spPr bwMode="gray">
            <a:xfrm>
              <a:off x="0" y="4128"/>
              <a:ext cx="5760" cy="192"/>
            </a:xfrm>
            <a:prstGeom prst="rect">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ea typeface="黑体" panose="02010609060101010101" pitchFamily="2" charset="-122"/>
                </a:defRPr>
              </a:lvl1pPr>
              <a:lvl2pPr marL="742950" indent="-285750" eaLnBrk="0" hangingPunct="0">
                <a:defRPr>
                  <a:solidFill>
                    <a:schemeClr val="tx1"/>
                  </a:solidFill>
                  <a:latin typeface="Arial" panose="020B0604020202020204" pitchFamily="34" charset="0"/>
                  <a:ea typeface="黑体" panose="02010609060101010101" pitchFamily="2" charset="-122"/>
                </a:defRPr>
              </a:lvl2pPr>
              <a:lvl3pPr marL="1143000" indent="-228600" eaLnBrk="0" hangingPunct="0">
                <a:defRPr>
                  <a:solidFill>
                    <a:schemeClr val="tx1"/>
                  </a:solidFill>
                  <a:latin typeface="Arial" panose="020B0604020202020204" pitchFamily="34" charset="0"/>
                  <a:ea typeface="黑体" panose="02010609060101010101" pitchFamily="2" charset="-122"/>
                </a:defRPr>
              </a:lvl3pPr>
              <a:lvl4pPr marL="1600200" indent="-228600" eaLnBrk="0" hangingPunct="0">
                <a:defRPr>
                  <a:solidFill>
                    <a:schemeClr val="tx1"/>
                  </a:solidFill>
                  <a:latin typeface="Arial" panose="020B0604020202020204" pitchFamily="34" charset="0"/>
                  <a:ea typeface="黑体" panose="02010609060101010101" pitchFamily="2" charset="-122"/>
                </a:defRPr>
              </a:lvl4pPr>
              <a:lvl5pPr marL="2057400" indent="-228600" eaLnBrk="0" hangingPunct="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eaLnBrk="1" hangingPunct="1">
                <a:defRPr/>
              </a:pPr>
              <a:endParaRPr lang="zh-CN" altLang="en-US"/>
            </a:p>
          </p:txBody>
        </p:sp>
        <p:sp>
          <p:nvSpPr>
            <p:cNvPr id="3" name="Freeform 88"/>
            <p:cNvSpPr/>
            <p:nvPr userDrawn="1"/>
          </p:nvSpPr>
          <p:spPr bwMode="gray">
            <a:xfrm>
              <a:off x="4224" y="4032"/>
              <a:ext cx="1536" cy="144"/>
            </a:xfrm>
            <a:custGeom>
              <a:avLst/>
              <a:gdLst>
                <a:gd name="T0" fmla="*/ 0 w 1536"/>
                <a:gd name="T1" fmla="*/ 96 h 144"/>
                <a:gd name="T2" fmla="*/ 144 w 1536"/>
                <a:gd name="T3" fmla="*/ 0 h 144"/>
                <a:gd name="T4" fmla="*/ 1536 w 1536"/>
                <a:gd name="T5" fmla="*/ 0 h 144"/>
                <a:gd name="T6" fmla="*/ 1536 w 1536"/>
                <a:gd name="T7" fmla="*/ 144 h 144"/>
                <a:gd name="T8" fmla="*/ 0 w 1536"/>
                <a:gd name="T9" fmla="*/ 144 h 144"/>
                <a:gd name="T10" fmla="*/ 0 w 1536"/>
                <a:gd name="T11" fmla="*/ 96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6" h="144">
                  <a:moveTo>
                    <a:pt x="0" y="96"/>
                  </a:moveTo>
                  <a:lnTo>
                    <a:pt x="144" y="0"/>
                  </a:lnTo>
                  <a:lnTo>
                    <a:pt x="1536" y="0"/>
                  </a:lnTo>
                  <a:lnTo>
                    <a:pt x="1536" y="144"/>
                  </a:lnTo>
                  <a:lnTo>
                    <a:pt x="0" y="144"/>
                  </a:lnTo>
                  <a:lnTo>
                    <a:pt x="0" y="96"/>
                  </a:lnTo>
                  <a:close/>
                </a:path>
              </a:pathLst>
            </a:custGeom>
            <a:solidFill>
              <a:schemeClr val="tx2"/>
            </a:solidFill>
            <a:ln w="9525">
              <a:noFill/>
              <a:round/>
            </a:ln>
          </p:spPr>
          <p:txBody>
            <a:bodyPr/>
            <a:lstStyle/>
            <a:p>
              <a:pPr eaLnBrk="0" hangingPunct="0">
                <a:defRPr/>
              </a:pPr>
              <a:endParaRPr lang="zh-CN" altLang="en-US">
                <a:ea typeface="黑体" panose="02010609060101010101" pitchFamily="2" charset="-122"/>
              </a:endParaRPr>
            </a:p>
          </p:txBody>
        </p:sp>
      </p:grpSp>
      <p:graphicFrame>
        <p:nvGraphicFramePr>
          <p:cNvPr id="1478" name="Object 454"/>
          <p:cNvGraphicFramePr>
            <a:graphicFrameLocks noChangeAspect="1"/>
          </p:cNvGraphicFramePr>
          <p:nvPr/>
        </p:nvGraphicFramePr>
        <p:xfrm>
          <a:off x="0" y="228600"/>
          <a:ext cx="12192000" cy="1066800"/>
        </p:xfrm>
        <a:graphic>
          <a:graphicData uri="http://schemas.openxmlformats.org/presentationml/2006/ole">
            <mc:AlternateContent xmlns:mc="http://schemas.openxmlformats.org/markup-compatibility/2006">
              <mc:Choice xmlns:v="urn:schemas-microsoft-com:vml" Requires="v">
                <p:oleObj spid="_x0000_s1508" name="Image" r:id="rId12" imgW="12979400" imgH="1955800" progId="">
                  <p:embed/>
                </p:oleObj>
              </mc:Choice>
              <mc:Fallback>
                <p:oleObj name="Image" r:id="rId12" imgW="12979400" imgH="1955800" progId="">
                  <p:embed/>
                  <p:pic>
                    <p:nvPicPr>
                      <p:cNvPr id="0" name="Picture 4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228600"/>
                        <a:ext cx="12192000" cy="1066800"/>
                      </a:xfrm>
                      <a:prstGeom prst="rect">
                        <a:avLst/>
                      </a:prstGeom>
                      <a:noFill/>
                      <a:ln>
                        <a:noFill/>
                      </a:ln>
                      <a:effectLst/>
                      <a:extLst>
                        <a:ext uri="{909E8E84-426E-40DD-AFC4-6F175D3DCCD1}">
                          <a14:hiddenFill xmlns:a14="http://schemas.microsoft.com/office/drawing/2010/main">
                            <a:solidFill>
                              <a:srgbClr val="4987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1481" name="Rectangle 3"/>
          <p:cNvSpPr>
            <a:spLocks noGrp="1" noChangeArrowheads="1"/>
          </p:cNvSpPr>
          <p:nvPr>
            <p:ph type="body" idx="1"/>
          </p:nvPr>
        </p:nvSpPr>
        <p:spPr bwMode="auto">
          <a:xfrm>
            <a:off x="609600" y="1371600"/>
            <a:ext cx="10972800" cy="50292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0" name="Rectangle 6"/>
          <p:cNvSpPr>
            <a:spLocks noGrp="1" noChangeArrowheads="1"/>
          </p:cNvSpPr>
          <p:nvPr>
            <p:ph type="sldNum" sz="quarter" idx="4"/>
          </p:nvPr>
        </p:nvSpPr>
        <p:spPr bwMode="gray">
          <a:xfrm>
            <a:off x="5008033" y="6551613"/>
            <a:ext cx="2844800" cy="228600"/>
          </a:xfrm>
          <a:prstGeom prst="rect">
            <a:avLst/>
          </a:prstGeom>
          <a:noFill/>
          <a:ln>
            <a:noFill/>
          </a:ln>
          <a:effectLst/>
        </p:spPr>
        <p:txBody>
          <a:bodyPr vert="horz" wrap="square" lIns="91440" tIns="45720" rIns="91440" bIns="45720" numCol="1" anchor="t" anchorCtr="0" compatLnSpc="1"/>
          <a:lstStyle>
            <a:lvl1pPr algn="ctr" eaLnBrk="1" hangingPunct="1">
              <a:defRPr sz="1200">
                <a:solidFill>
                  <a:schemeClr val="bg1"/>
                </a:solidFill>
                <a:ea typeface="宋体" panose="02010600030101010101" pitchFamily="2" charset="-122"/>
              </a:defRPr>
            </a:lvl1pPr>
          </a:lstStyle>
          <a:p>
            <a:pPr>
              <a:defRPr/>
            </a:pPr>
            <a:fld id="{9A2D2E52-70AC-4215-A954-5E3DDC3E8632}" type="slidenum">
              <a:rPr lang="zh-CN" altLang="en-US"/>
            </a:fld>
            <a:endParaRPr lang="en-US" altLang="zh-CN" dirty="0"/>
          </a:p>
        </p:txBody>
      </p:sp>
      <p:sp>
        <p:nvSpPr>
          <p:cNvPr id="1483" name="Rectangle 2"/>
          <p:cNvSpPr>
            <a:spLocks noGrp="1" noChangeArrowheads="1"/>
          </p:cNvSpPr>
          <p:nvPr>
            <p:ph type="title"/>
          </p:nvPr>
        </p:nvSpPr>
        <p:spPr bwMode="gray">
          <a:xfrm>
            <a:off x="609600" y="503238"/>
            <a:ext cx="10871200" cy="56356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pic>
        <p:nvPicPr>
          <p:cNvPr id="2" name="图片 1"/>
          <p:cNvPicPr>
            <a:picLocks noChangeAspect="1"/>
          </p:cNvPicPr>
          <p:nvPr userDrawn="1"/>
        </p:nvPicPr>
        <p:blipFill>
          <a:blip r:embed="rId14" cstate="print">
            <a:duotone>
              <a:schemeClr val="accent3">
                <a:shade val="45000"/>
                <a:satMod val="135000"/>
              </a:schemeClr>
              <a:prstClr val="white"/>
            </a:duotone>
          </a:blip>
          <a:stretch>
            <a:fillRect/>
          </a:stretch>
        </p:blipFill>
        <p:spPr>
          <a:xfrm>
            <a:off x="9456374" y="6466950"/>
            <a:ext cx="2496277" cy="324901"/>
          </a:xfrm>
          <a:prstGeom prst="rect">
            <a:avLst/>
          </a:prstGeom>
          <a:effectLst>
            <a:glow rad="12700">
              <a:schemeClr val="accent3">
                <a:satMod val="175000"/>
                <a:alpha val="40000"/>
              </a:schemeClr>
            </a:glow>
            <a:outerShdw blurRad="50800" dist="38100" dir="2700000" algn="tl" rotWithShape="0">
              <a:prstClr val="black">
                <a:alpha val="40000"/>
              </a:prstClr>
            </a:outerShdw>
          </a:effectLst>
        </p:spPr>
      </p:pic>
      <p:sp>
        <p:nvSpPr>
          <p:cNvPr id="12" name="文本框 1"/>
          <p:cNvSpPr txBox="1">
            <a:spLocks noChangeArrowheads="1"/>
          </p:cNvSpPr>
          <p:nvPr userDrawn="1"/>
        </p:nvSpPr>
        <p:spPr bwMode="auto">
          <a:xfrm>
            <a:off x="431801" y="6516688"/>
            <a:ext cx="3086100" cy="368300"/>
          </a:xfrm>
          <a:prstGeom prst="rect">
            <a:avLst/>
          </a:prstGeom>
          <a:noFill/>
          <a:ln>
            <a:noFill/>
          </a:ln>
        </p:spPr>
        <p:txBody>
          <a:bodyPr>
            <a:spAutoFit/>
          </a:bodyPr>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a:defRPr/>
            </a:pPr>
            <a:r>
              <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rPr>
              <a:t>模拟电路基础课程组</a:t>
            </a:r>
            <a:endParaRPr lang="zh-CN" altLang="en-US" b="1" dirty="0">
              <a:solidFill>
                <a:schemeClr val="bg1"/>
              </a:solidFill>
              <a:latin typeface="华文彩云" panose="02010800040101010101" pitchFamily="2" charset="-122"/>
              <a:ea typeface="华文彩云" panose="02010800040101010101" pitchFamily="2" charset="-122"/>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mn-lt"/>
          <a:ea typeface="黑体" panose="02010609060101010101" pitchFamily="2" charset="-122"/>
        </a:defRPr>
      </a:lvl2pPr>
      <a:lvl3pPr marL="1143000" indent="-228600" algn="l" rtl="0" eaLnBrk="0" fontAlgn="base" hangingPunct="0">
        <a:spcBef>
          <a:spcPct val="20000"/>
        </a:spcBef>
        <a:spcAft>
          <a:spcPct val="0"/>
        </a:spcAft>
        <a:buClr>
          <a:schemeClr val="tx1"/>
        </a:buClr>
        <a:buChar char="•"/>
        <a:defRPr sz="2000">
          <a:solidFill>
            <a:schemeClr val="tx1"/>
          </a:solidFill>
          <a:latin typeface="+mn-lt"/>
          <a:ea typeface="黑体" panose="02010609060101010101" pitchFamily="2" charset="-122"/>
        </a:defRPr>
      </a:lvl3pPr>
      <a:lvl4pPr marL="1600200" indent="-228600" algn="l" rtl="0" eaLnBrk="0" fontAlgn="base" hangingPunct="0">
        <a:spcBef>
          <a:spcPct val="20000"/>
        </a:spcBef>
        <a:spcAft>
          <a:spcPct val="0"/>
        </a:spcAft>
        <a:buChar char="–"/>
        <a:defRPr>
          <a:solidFill>
            <a:schemeClr val="tx1"/>
          </a:solidFill>
          <a:latin typeface="+mn-lt"/>
          <a:ea typeface="黑体" panose="02010609060101010101" pitchFamily="2" charset="-122"/>
        </a:defRPr>
      </a:lvl4pPr>
      <a:lvl5pPr marL="2057400" indent="-228600" algn="l" rtl="0" eaLnBrk="0" fontAlgn="base" hangingPunct="0">
        <a:spcBef>
          <a:spcPct val="20000"/>
        </a:spcBef>
        <a:spcAft>
          <a:spcPct val="0"/>
        </a:spcAft>
        <a:buChar char="»"/>
        <a:defRPr>
          <a:solidFill>
            <a:schemeClr val="tx1"/>
          </a:solidFill>
          <a:latin typeface="+mn-lt"/>
          <a:ea typeface="黑体" panose="02010609060101010101" pitchFamily="2" charset="-122"/>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audio" Target="../media/audio1.wav"/><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1" Type="http://schemas.openxmlformats.org/officeDocument/2006/relationships/notesSlide" Target="../notesSlides/notesSlide14.xml"/><Relationship Id="rId10" Type="http://schemas.openxmlformats.org/officeDocument/2006/relationships/slideLayout" Target="../slideLayouts/slideLayout7.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1" Type="http://schemas.openxmlformats.org/officeDocument/2006/relationships/notesSlide" Target="../notesSlides/notesSlide15.xml"/><Relationship Id="rId10" Type="http://schemas.openxmlformats.org/officeDocument/2006/relationships/slideLayout" Target="../slideLayouts/slideLayout7.xml"/><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61.wmf"/><Relationship Id="rId1" Type="http://schemas.openxmlformats.org/officeDocument/2006/relationships/oleObject" Target="../embeddings/oleObject19.bin"/></Relationships>
</file>

<file path=ppt/slides/_rels/slide19.xml.rels><?xml version="1.0" encoding="UTF-8" standalone="yes"?>
<Relationships xmlns="http://schemas.openxmlformats.org/package/2006/relationships"><Relationship Id="rId9" Type="http://schemas.openxmlformats.org/officeDocument/2006/relationships/vmlDrawing" Target="../drawings/vmlDrawing18.vml"/><Relationship Id="rId8" Type="http://schemas.openxmlformats.org/officeDocument/2006/relationships/slideLayout" Target="../slideLayouts/slideLayout7.xml"/><Relationship Id="rId7" Type="http://schemas.openxmlformats.org/officeDocument/2006/relationships/image" Target="../media/image64.emf"/><Relationship Id="rId6" Type="http://schemas.openxmlformats.org/officeDocument/2006/relationships/oleObject" Target="../embeddings/oleObject22.bin"/><Relationship Id="rId5" Type="http://schemas.openxmlformats.org/officeDocument/2006/relationships/image" Target="../media/image63.emf"/><Relationship Id="rId4" Type="http://schemas.openxmlformats.org/officeDocument/2006/relationships/oleObject" Target="../embeddings/oleObject21.bin"/><Relationship Id="rId3" Type="http://schemas.openxmlformats.org/officeDocument/2006/relationships/image" Target="../media/image62.emf"/><Relationship Id="rId2" Type="http://schemas.openxmlformats.org/officeDocument/2006/relationships/oleObject" Target="../embeddings/oleObject20.bin"/><Relationship Id="rId10" Type="http://schemas.openxmlformats.org/officeDocument/2006/relationships/notesSlide" Target="../notesSlides/notesSlide18.xml"/><Relationship Id="rId1" Type="http://schemas.openxmlformats.org/officeDocument/2006/relationships/slide" Target="slide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oleObject" Target="../embeddings/oleObject23.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9.emf"/><Relationship Id="rId7" Type="http://schemas.openxmlformats.org/officeDocument/2006/relationships/oleObject" Target="../embeddings/oleObject27.bin"/><Relationship Id="rId6" Type="http://schemas.openxmlformats.org/officeDocument/2006/relationships/image" Target="../media/image68.emf"/><Relationship Id="rId5" Type="http://schemas.openxmlformats.org/officeDocument/2006/relationships/oleObject" Target="../embeddings/oleObject26.bin"/><Relationship Id="rId4" Type="http://schemas.openxmlformats.org/officeDocument/2006/relationships/image" Target="../media/image67.emf"/><Relationship Id="rId3" Type="http://schemas.openxmlformats.org/officeDocument/2006/relationships/oleObject" Target="../embeddings/oleObject25.bin"/><Relationship Id="rId2" Type="http://schemas.openxmlformats.org/officeDocument/2006/relationships/image" Target="../media/image66.emf"/><Relationship Id="rId11" Type="http://schemas.openxmlformats.org/officeDocument/2006/relationships/notesSlide" Target="../notesSlides/notesSlide21.xml"/><Relationship Id="rId10" Type="http://schemas.openxmlformats.org/officeDocument/2006/relationships/vmlDrawing" Target="../drawings/vmlDrawing20.vml"/><Relationship Id="rId1" Type="http://schemas.openxmlformats.org/officeDocument/2006/relationships/oleObject" Target="../embeddings/oleObject24.bin"/></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21.vml"/><Relationship Id="rId6" Type="http://schemas.openxmlformats.org/officeDocument/2006/relationships/slideLayout" Target="../slideLayouts/slideLayout7.xml"/><Relationship Id="rId5" Type="http://schemas.openxmlformats.org/officeDocument/2006/relationships/image" Target="../media/image68.emf"/><Relationship Id="rId4" Type="http://schemas.openxmlformats.org/officeDocument/2006/relationships/oleObject" Target="../embeddings/oleObject29.bin"/><Relationship Id="rId3" Type="http://schemas.openxmlformats.org/officeDocument/2006/relationships/image" Target="../media/image67.emf"/><Relationship Id="rId2" Type="http://schemas.openxmlformats.org/officeDocument/2006/relationships/oleObject" Target="../embeddings/oleObject28.bin"/><Relationship Id="rId1" Type="http://schemas.openxmlformats.org/officeDocument/2006/relationships/image" Target="../media/image70.emf"/></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22.vml"/><Relationship Id="rId7"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oleObject" Target="../embeddings/oleObject30.bin"/><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emf"/><Relationship Id="rId7" Type="http://schemas.openxmlformats.org/officeDocument/2006/relationships/oleObject" Target="../embeddings/oleObject34.bin"/><Relationship Id="rId6" Type="http://schemas.openxmlformats.org/officeDocument/2006/relationships/image" Target="../media/image78.emf"/><Relationship Id="rId5" Type="http://schemas.openxmlformats.org/officeDocument/2006/relationships/oleObject" Target="../embeddings/oleObject33.bin"/><Relationship Id="rId4" Type="http://schemas.openxmlformats.org/officeDocument/2006/relationships/image" Target="../media/image77.emf"/><Relationship Id="rId3" Type="http://schemas.openxmlformats.org/officeDocument/2006/relationships/oleObject" Target="../embeddings/oleObject32.bin"/><Relationship Id="rId2" Type="http://schemas.openxmlformats.org/officeDocument/2006/relationships/image" Target="../media/image76.emf"/><Relationship Id="rId11" Type="http://schemas.openxmlformats.org/officeDocument/2006/relationships/vmlDrawing" Target="../drawings/vmlDrawing23.vml"/><Relationship Id="rId10" Type="http://schemas.openxmlformats.org/officeDocument/2006/relationships/slideLayout" Target="../slideLayouts/slideLayout7.xml"/><Relationship Id="rId1" Type="http://schemas.openxmlformats.org/officeDocument/2006/relationships/oleObject" Target="../embeddings/oleObject31.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emf"/><Relationship Id="rId1" Type="http://schemas.openxmlformats.org/officeDocument/2006/relationships/image" Target="../media/image81.emf"/></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2.emf"/><Relationship Id="rId5" Type="http://schemas.openxmlformats.org/officeDocument/2006/relationships/image" Target="../media/image87.png"/><Relationship Id="rId4" Type="http://schemas.openxmlformats.org/officeDocument/2006/relationships/image" Target="../media/image86.emf"/><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image" Target="../media/image83.emf"/></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1.emf"/><Relationship Id="rId7" Type="http://schemas.openxmlformats.org/officeDocument/2006/relationships/image" Target="../media/image85.emf"/><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6.emf"/></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vmlDrawing" Target="../drawings/vmlDrawing12.vml"/><Relationship Id="rId5" Type="http://schemas.openxmlformats.org/officeDocument/2006/relationships/slideLayout" Target="../slideLayouts/slideLayout7.xml"/><Relationship Id="rId4" Type="http://schemas.openxmlformats.org/officeDocument/2006/relationships/audio" Target="../media/audio1.wav"/><Relationship Id="rId3" Type="http://schemas.openxmlformats.org/officeDocument/2006/relationships/image" Target="../media/image7.png"/><Relationship Id="rId2" Type="http://schemas.openxmlformats.org/officeDocument/2006/relationships/oleObject" Target="../embeddings/oleObject12.bin"/><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6.emf"/><Relationship Id="rId4" Type="http://schemas.openxmlformats.org/officeDocument/2006/relationships/image" Target="../media/image96.png"/><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vmlDrawing" Target="../drawings/vmlDrawing24.vml"/><Relationship Id="rId6" Type="http://schemas.openxmlformats.org/officeDocument/2006/relationships/slideLayout" Target="../slideLayouts/slideLayout7.xml"/><Relationship Id="rId5" Type="http://schemas.openxmlformats.org/officeDocument/2006/relationships/image" Target="../media/image102.wmf"/><Relationship Id="rId4" Type="http://schemas.openxmlformats.org/officeDocument/2006/relationships/oleObject" Target="../embeddings/oleObject36.bin"/><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oleObject" Target="../embeddings/oleObject35.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106.png"/><Relationship Id="rId1" Type="http://schemas.openxmlformats.org/officeDocument/2006/relationships/image" Target="../media/image105.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8.png"/><Relationship Id="rId1"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0" Type="http://schemas.openxmlformats.org/officeDocument/2006/relationships/notesSlide" Target="../notesSlides/notesSlide3.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image" Target="../media/image112.wmf"/><Relationship Id="rId7" Type="http://schemas.openxmlformats.org/officeDocument/2006/relationships/oleObject" Target="../embeddings/oleObject40.bin"/><Relationship Id="rId6" Type="http://schemas.openxmlformats.org/officeDocument/2006/relationships/image" Target="../media/image111.wmf"/><Relationship Id="rId5" Type="http://schemas.openxmlformats.org/officeDocument/2006/relationships/oleObject" Target="../embeddings/oleObject39.bin"/><Relationship Id="rId4" Type="http://schemas.openxmlformats.org/officeDocument/2006/relationships/image" Target="../media/image110.wmf"/><Relationship Id="rId33" Type="http://schemas.openxmlformats.org/officeDocument/2006/relationships/notesSlide" Target="../notesSlides/notesSlide28.xml"/><Relationship Id="rId32" Type="http://schemas.openxmlformats.org/officeDocument/2006/relationships/vmlDrawing" Target="../drawings/vmlDrawing25.vml"/><Relationship Id="rId31" Type="http://schemas.openxmlformats.org/officeDocument/2006/relationships/slideLayout" Target="../slideLayouts/slideLayout7.xml"/><Relationship Id="rId30" Type="http://schemas.openxmlformats.org/officeDocument/2006/relationships/image" Target="../media/image120.wmf"/><Relationship Id="rId3" Type="http://schemas.openxmlformats.org/officeDocument/2006/relationships/oleObject" Target="../embeddings/oleObject38.bin"/><Relationship Id="rId29" Type="http://schemas.openxmlformats.org/officeDocument/2006/relationships/oleObject" Target="../embeddings/oleObject54.bin"/><Relationship Id="rId28" Type="http://schemas.openxmlformats.org/officeDocument/2006/relationships/image" Target="../media/image119.wmf"/><Relationship Id="rId27" Type="http://schemas.openxmlformats.org/officeDocument/2006/relationships/oleObject" Target="../embeddings/oleObject53.bin"/><Relationship Id="rId26" Type="http://schemas.openxmlformats.org/officeDocument/2006/relationships/oleObject" Target="../embeddings/oleObject52.bin"/><Relationship Id="rId25" Type="http://schemas.openxmlformats.org/officeDocument/2006/relationships/image" Target="../media/image118.wmf"/><Relationship Id="rId24" Type="http://schemas.openxmlformats.org/officeDocument/2006/relationships/oleObject" Target="../embeddings/oleObject51.bin"/><Relationship Id="rId23" Type="http://schemas.openxmlformats.org/officeDocument/2006/relationships/image" Target="../media/image117.wmf"/><Relationship Id="rId22" Type="http://schemas.openxmlformats.org/officeDocument/2006/relationships/oleObject" Target="../embeddings/oleObject50.bin"/><Relationship Id="rId21" Type="http://schemas.openxmlformats.org/officeDocument/2006/relationships/image" Target="../media/image116.wmf"/><Relationship Id="rId20" Type="http://schemas.openxmlformats.org/officeDocument/2006/relationships/oleObject" Target="../embeddings/oleObject49.bin"/><Relationship Id="rId2" Type="http://schemas.openxmlformats.org/officeDocument/2006/relationships/image" Target="../media/image109.png"/><Relationship Id="rId19" Type="http://schemas.openxmlformats.org/officeDocument/2006/relationships/image" Target="../media/image115.png"/><Relationship Id="rId18" Type="http://schemas.openxmlformats.org/officeDocument/2006/relationships/oleObject" Target="../embeddings/oleObject48.bin"/><Relationship Id="rId17" Type="http://schemas.openxmlformats.org/officeDocument/2006/relationships/image" Target="../media/image114.png"/><Relationship Id="rId16" Type="http://schemas.openxmlformats.org/officeDocument/2006/relationships/oleObject" Target="../embeddings/oleObject47.bin"/><Relationship Id="rId15" Type="http://schemas.openxmlformats.org/officeDocument/2006/relationships/oleObject" Target="../embeddings/oleObject46.bin"/><Relationship Id="rId14" Type="http://schemas.openxmlformats.org/officeDocument/2006/relationships/oleObject" Target="../embeddings/oleObject45.bin"/><Relationship Id="rId13" Type="http://schemas.openxmlformats.org/officeDocument/2006/relationships/image" Target="../media/image113.wmf"/><Relationship Id="rId12" Type="http://schemas.openxmlformats.org/officeDocument/2006/relationships/oleObject" Target="../embeddings/oleObject44.bin"/><Relationship Id="rId11" Type="http://schemas.openxmlformats.org/officeDocument/2006/relationships/oleObject" Target="../embeddings/oleObject43.bin"/><Relationship Id="rId10" Type="http://schemas.openxmlformats.org/officeDocument/2006/relationships/oleObject" Target="../embeddings/oleObject42.bin"/><Relationship Id="rId1" Type="http://schemas.openxmlformats.org/officeDocument/2006/relationships/oleObject" Target="../embeddings/oleObject37.bin"/></Relationships>
</file>

<file path=ppt/slides/_rels/slide41.xml.rels><?xml version="1.0" encoding="UTF-8" standalone="yes"?>
<Relationships xmlns="http://schemas.openxmlformats.org/package/2006/relationships"><Relationship Id="rId9" Type="http://schemas.openxmlformats.org/officeDocument/2006/relationships/image" Target="../media/image125.wmf"/><Relationship Id="rId8" Type="http://schemas.openxmlformats.org/officeDocument/2006/relationships/oleObject" Target="../embeddings/oleObject58.bin"/><Relationship Id="rId7" Type="http://schemas.openxmlformats.org/officeDocument/2006/relationships/image" Target="../media/image124.wmf"/><Relationship Id="rId6" Type="http://schemas.openxmlformats.org/officeDocument/2006/relationships/oleObject" Target="../embeddings/oleObject57.bin"/><Relationship Id="rId5" Type="http://schemas.openxmlformats.org/officeDocument/2006/relationships/image" Target="../media/image123.wmf"/><Relationship Id="rId4" Type="http://schemas.openxmlformats.org/officeDocument/2006/relationships/oleObject" Target="../embeddings/oleObject56.bin"/><Relationship Id="rId3" Type="http://schemas.openxmlformats.org/officeDocument/2006/relationships/image" Target="../media/image122.wmf"/><Relationship Id="rId2" Type="http://schemas.openxmlformats.org/officeDocument/2006/relationships/oleObject" Target="../embeddings/oleObject55.bin"/><Relationship Id="rId15" Type="http://schemas.openxmlformats.org/officeDocument/2006/relationships/vmlDrawing" Target="../drawings/vmlDrawing26.vml"/><Relationship Id="rId14" Type="http://schemas.openxmlformats.org/officeDocument/2006/relationships/slideLayout" Target="../slideLayouts/slideLayout7.xml"/><Relationship Id="rId13" Type="http://schemas.openxmlformats.org/officeDocument/2006/relationships/image" Target="../media/image127.wmf"/><Relationship Id="rId12" Type="http://schemas.openxmlformats.org/officeDocument/2006/relationships/oleObject" Target="../embeddings/oleObject60.bin"/><Relationship Id="rId11" Type="http://schemas.openxmlformats.org/officeDocument/2006/relationships/image" Target="../media/image126.wmf"/><Relationship Id="rId10" Type="http://schemas.openxmlformats.org/officeDocument/2006/relationships/oleObject" Target="../embeddings/oleObject59.bin"/><Relationship Id="rId1" Type="http://schemas.openxmlformats.org/officeDocument/2006/relationships/image" Target="../media/image121.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129.png"/><Relationship Id="rId1" Type="http://schemas.openxmlformats.org/officeDocument/2006/relationships/image" Target="../media/image128.png"/></Relationships>
</file>

<file path=ppt/slides/_rels/slide43.xml.rels><?xml version="1.0" encoding="UTF-8" standalone="yes"?>
<Relationships xmlns="http://schemas.openxmlformats.org/package/2006/relationships"><Relationship Id="rId9" Type="http://schemas.openxmlformats.org/officeDocument/2006/relationships/image" Target="../media/image134.wmf"/><Relationship Id="rId8" Type="http://schemas.openxmlformats.org/officeDocument/2006/relationships/oleObject" Target="../embeddings/oleObject64.bin"/><Relationship Id="rId7" Type="http://schemas.openxmlformats.org/officeDocument/2006/relationships/image" Target="../media/image133.wmf"/><Relationship Id="rId6" Type="http://schemas.openxmlformats.org/officeDocument/2006/relationships/oleObject" Target="../embeddings/oleObject63.bin"/><Relationship Id="rId5" Type="http://schemas.openxmlformats.org/officeDocument/2006/relationships/image" Target="../media/image132.wmf"/><Relationship Id="rId4" Type="http://schemas.openxmlformats.org/officeDocument/2006/relationships/oleObject" Target="../embeddings/oleObject62.bin"/><Relationship Id="rId3" Type="http://schemas.openxmlformats.org/officeDocument/2006/relationships/image" Target="../media/image131.wmf"/><Relationship Id="rId21" Type="http://schemas.openxmlformats.org/officeDocument/2006/relationships/vmlDrawing" Target="../drawings/vmlDrawing27.vml"/><Relationship Id="rId20" Type="http://schemas.openxmlformats.org/officeDocument/2006/relationships/slideLayout" Target="../slideLayouts/slideLayout2.xml"/><Relationship Id="rId2" Type="http://schemas.openxmlformats.org/officeDocument/2006/relationships/oleObject" Target="../embeddings/oleObject61.bin"/><Relationship Id="rId19" Type="http://schemas.openxmlformats.org/officeDocument/2006/relationships/image" Target="../media/image139.wmf"/><Relationship Id="rId18" Type="http://schemas.openxmlformats.org/officeDocument/2006/relationships/oleObject" Target="../embeddings/oleObject69.bin"/><Relationship Id="rId17" Type="http://schemas.openxmlformats.org/officeDocument/2006/relationships/image" Target="../media/image138.wmf"/><Relationship Id="rId16" Type="http://schemas.openxmlformats.org/officeDocument/2006/relationships/oleObject" Target="../embeddings/oleObject68.bin"/><Relationship Id="rId15" Type="http://schemas.openxmlformats.org/officeDocument/2006/relationships/image" Target="../media/image137.wmf"/><Relationship Id="rId14" Type="http://schemas.openxmlformats.org/officeDocument/2006/relationships/oleObject" Target="../embeddings/oleObject67.bin"/><Relationship Id="rId13" Type="http://schemas.openxmlformats.org/officeDocument/2006/relationships/image" Target="../media/image136.wmf"/><Relationship Id="rId12" Type="http://schemas.openxmlformats.org/officeDocument/2006/relationships/oleObject" Target="../embeddings/oleObject66.bin"/><Relationship Id="rId11" Type="http://schemas.openxmlformats.org/officeDocument/2006/relationships/image" Target="../media/image135.wmf"/><Relationship Id="rId10" Type="http://schemas.openxmlformats.org/officeDocument/2006/relationships/oleObject" Target="../embeddings/oleObject65.bin"/><Relationship Id="rId1" Type="http://schemas.openxmlformats.org/officeDocument/2006/relationships/image" Target="../media/image130.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142.png"/><Relationship Id="rId3" Type="http://schemas.openxmlformats.org/officeDocument/2006/relationships/image" Target="../media/image106.png"/><Relationship Id="rId2" Type="http://schemas.openxmlformats.org/officeDocument/2006/relationships/image" Target="../media/image141.png"/><Relationship Id="rId1" Type="http://schemas.openxmlformats.org/officeDocument/2006/relationships/image" Target="../media/image140.png"/></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vmlDrawing" Target="../drawings/vmlDrawing28.vml"/><Relationship Id="rId7"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oleObject" Target="../embeddings/oleObject71.bin"/><Relationship Id="rId3" Type="http://schemas.openxmlformats.org/officeDocument/2006/relationships/image" Target="../media/image144.png"/><Relationship Id="rId2" Type="http://schemas.openxmlformats.org/officeDocument/2006/relationships/oleObject" Target="../embeddings/oleObject70.bin"/><Relationship Id="rId1" Type="http://schemas.openxmlformats.org/officeDocument/2006/relationships/image" Target="../media/image143.png"/></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7.xml"/><Relationship Id="rId4" Type="http://schemas.openxmlformats.org/officeDocument/2006/relationships/image" Target="../media/image148.emf"/><Relationship Id="rId3" Type="http://schemas.openxmlformats.org/officeDocument/2006/relationships/oleObject" Target="../embeddings/oleObject73.bin"/><Relationship Id="rId2" Type="http://schemas.openxmlformats.org/officeDocument/2006/relationships/image" Target="../media/image147.emf"/><Relationship Id="rId1" Type="http://schemas.openxmlformats.org/officeDocument/2006/relationships/oleObject" Target="../embeddings/oleObject72.bin"/></Relationships>
</file>

<file path=ppt/slides/_rels/slide47.xml.rels><?xml version="1.0" encoding="UTF-8" standalone="yes"?>
<Relationships xmlns="http://schemas.openxmlformats.org/package/2006/relationships"><Relationship Id="rId6" Type="http://schemas.openxmlformats.org/officeDocument/2006/relationships/vmlDrawing" Target="../drawings/vmlDrawing30.vml"/><Relationship Id="rId5" Type="http://schemas.openxmlformats.org/officeDocument/2006/relationships/slideLayout" Target="../slideLayouts/slideLayout7.xml"/><Relationship Id="rId4" Type="http://schemas.openxmlformats.org/officeDocument/2006/relationships/image" Target="../media/image150.emf"/><Relationship Id="rId3" Type="http://schemas.openxmlformats.org/officeDocument/2006/relationships/oleObject" Target="../embeddings/oleObject75.bin"/><Relationship Id="rId2" Type="http://schemas.openxmlformats.org/officeDocument/2006/relationships/image" Target="../media/image149.emf"/><Relationship Id="rId1" Type="http://schemas.openxmlformats.org/officeDocument/2006/relationships/oleObject" Target="../embeddings/oleObject74.bin"/></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2.wav"/></Relationships>
</file>

<file path=ppt/slides/_rels/slide49.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7.xml"/><Relationship Id="rId4" Type="http://schemas.openxmlformats.org/officeDocument/2006/relationships/image" Target="../media/image152.emf"/><Relationship Id="rId3" Type="http://schemas.openxmlformats.org/officeDocument/2006/relationships/oleObject" Target="../embeddings/oleObject77.bin"/><Relationship Id="rId2" Type="http://schemas.openxmlformats.org/officeDocument/2006/relationships/image" Target="../media/image151.emf"/><Relationship Id="rId1" Type="http://schemas.openxmlformats.org/officeDocument/2006/relationships/oleObject" Target="../embeddings/oleObject76.bin"/></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3.vml"/><Relationship Id="rId4" Type="http://schemas.openxmlformats.org/officeDocument/2006/relationships/slideLayout" Target="../slideLayouts/slideLayout7.xml"/><Relationship Id="rId3" Type="http://schemas.openxmlformats.org/officeDocument/2006/relationships/image" Target="../media/image17.wmf"/><Relationship Id="rId2" Type="http://schemas.openxmlformats.org/officeDocument/2006/relationships/oleObject" Target="../embeddings/oleObject13.bin"/><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9" Type="http://schemas.openxmlformats.org/officeDocument/2006/relationships/image" Target="../media/image161.emf"/><Relationship Id="rId8" Type="http://schemas.openxmlformats.org/officeDocument/2006/relationships/image" Target="../media/image160.emf"/><Relationship Id="rId7" Type="http://schemas.openxmlformats.org/officeDocument/2006/relationships/image" Target="../media/image159.emf"/><Relationship Id="rId6" Type="http://schemas.openxmlformats.org/officeDocument/2006/relationships/image" Target="../media/image158.emf"/><Relationship Id="rId5" Type="http://schemas.openxmlformats.org/officeDocument/2006/relationships/image" Target="../media/image157.emf"/><Relationship Id="rId4" Type="http://schemas.openxmlformats.org/officeDocument/2006/relationships/image" Target="../media/image156.emf"/><Relationship Id="rId3" Type="http://schemas.openxmlformats.org/officeDocument/2006/relationships/image" Target="../media/image155.emf"/><Relationship Id="rId2" Type="http://schemas.openxmlformats.org/officeDocument/2006/relationships/image" Target="../media/image154.emf"/><Relationship Id="rId12" Type="http://schemas.openxmlformats.org/officeDocument/2006/relationships/slideLayout" Target="../slideLayouts/slideLayout7.xml"/><Relationship Id="rId11" Type="http://schemas.openxmlformats.org/officeDocument/2006/relationships/image" Target="../media/image163.emf"/><Relationship Id="rId10" Type="http://schemas.openxmlformats.org/officeDocument/2006/relationships/image" Target="../media/image162.emf"/><Relationship Id="rId1" Type="http://schemas.openxmlformats.org/officeDocument/2006/relationships/image" Target="../media/image153.emf"/></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4.emf"/><Relationship Id="rId7" Type="http://schemas.openxmlformats.org/officeDocument/2006/relationships/image" Target="../media/image163.emf"/><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image" Target="../media/image153.emf"/></Relationships>
</file>

<file path=ppt/slides/_rels/slide53.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image" Target="../media/image165.png"/><Relationship Id="rId7" Type="http://schemas.openxmlformats.org/officeDocument/2006/relationships/image" Target="../media/image163.emf"/><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 Id="rId3" Type="http://schemas.openxmlformats.org/officeDocument/2006/relationships/image" Target="../media/image157.emf"/><Relationship Id="rId2" Type="http://schemas.openxmlformats.org/officeDocument/2006/relationships/image" Target="../media/image156.emf"/><Relationship Id="rId11" Type="http://schemas.openxmlformats.org/officeDocument/2006/relationships/slideLayout" Target="../slideLayouts/slideLayout7.xml"/><Relationship Id="rId10" Type="http://schemas.openxmlformats.org/officeDocument/2006/relationships/image" Target="../media/image167.png"/><Relationship Id="rId1" Type="http://schemas.openxmlformats.org/officeDocument/2006/relationships/image" Target="../media/image153.emf"/></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169.png"/><Relationship Id="rId1" Type="http://schemas.openxmlformats.org/officeDocument/2006/relationships/image" Target="../media/image1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1.jpeg"/><Relationship Id="rId1" Type="http://schemas.openxmlformats.org/officeDocument/2006/relationships/image" Target="../media/image172.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14.vml"/><Relationship Id="rId4" Type="http://schemas.openxmlformats.org/officeDocument/2006/relationships/slideLayout" Target="../slideLayouts/slideLayout7.xml"/><Relationship Id="rId3" Type="http://schemas.openxmlformats.org/officeDocument/2006/relationships/image" Target="../media/image19.wmf"/><Relationship Id="rId2" Type="http://schemas.openxmlformats.org/officeDocument/2006/relationships/oleObject" Target="../embeddings/oleObject14.bin"/><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wmf"/><Relationship Id="rId7" Type="http://schemas.openxmlformats.org/officeDocument/2006/relationships/oleObject" Target="../embeddings/oleObject17.bin"/><Relationship Id="rId6" Type="http://schemas.openxmlformats.org/officeDocument/2006/relationships/image" Target="../media/image26.wmf"/><Relationship Id="rId5" Type="http://schemas.openxmlformats.org/officeDocument/2006/relationships/oleObject" Target="../embeddings/oleObject16.bin"/><Relationship Id="rId4" Type="http://schemas.openxmlformats.org/officeDocument/2006/relationships/image" Target="../media/image25.wmf"/><Relationship Id="rId3" Type="http://schemas.openxmlformats.org/officeDocument/2006/relationships/oleObject" Target="../embeddings/oleObject15.bin"/><Relationship Id="rId2" Type="http://schemas.openxmlformats.org/officeDocument/2006/relationships/image" Target="../media/image24.png"/><Relationship Id="rId12" Type="http://schemas.openxmlformats.org/officeDocument/2006/relationships/notesSlide" Target="../notesSlides/notesSlide7.xml"/><Relationship Id="rId11" Type="http://schemas.openxmlformats.org/officeDocument/2006/relationships/vmlDrawing" Target="../drawings/vmlDrawing15.vml"/><Relationship Id="rId10" Type="http://schemas.openxmlformats.org/officeDocument/2006/relationships/slideLayout" Target="../slideLayouts/slideLayout7.xml"/><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16.vml"/><Relationship Id="rId7"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wmf"/><Relationship Id="rId2" Type="http://schemas.openxmlformats.org/officeDocument/2006/relationships/oleObject" Target="../embeddings/oleObject18.bin"/><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Text Box 5"/>
          <p:cNvSpPr txBox="1">
            <a:spLocks noChangeArrowheads="1"/>
          </p:cNvSpPr>
          <p:nvPr/>
        </p:nvSpPr>
        <p:spPr bwMode="auto">
          <a:xfrm>
            <a:off x="2909890" y="1736812"/>
            <a:ext cx="1403747" cy="461665"/>
          </a:xfrm>
          <a:prstGeom prst="rect">
            <a:avLst/>
          </a:prstGeom>
          <a:solidFill>
            <a:srgbClr val="FF3300"/>
          </a:solidFill>
          <a:ln w="9525">
            <a:solidFill>
              <a:srgbClr val="3333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buFont typeface="Wingdings" panose="05000000000000000000" pitchFamily="2" charset="2"/>
              <a:buChar char="l"/>
            </a:pPr>
            <a:r>
              <a:rPr kumimoji="1" lang="zh-CN" altLang="en-US" sz="2400" b="1">
                <a:solidFill>
                  <a:srgbClr val="FFFFFF"/>
                </a:solidFill>
                <a:latin typeface="楷体_GB2312" pitchFamily="49" charset="-122"/>
                <a:ea typeface="楷体_GB2312" pitchFamily="49" charset="-122"/>
              </a:rPr>
              <a:t>重点：</a:t>
            </a:r>
            <a:endParaRPr kumimoji="1" lang="zh-CN" altLang="en-US" sz="2400" b="1">
              <a:solidFill>
                <a:srgbClr val="FFFFFF"/>
              </a:solidFill>
              <a:latin typeface="楷体_GB2312" pitchFamily="49" charset="-122"/>
              <a:ea typeface="楷体_GB2312" pitchFamily="49" charset="-122"/>
            </a:endParaRPr>
          </a:p>
        </p:txBody>
      </p:sp>
      <p:sp>
        <p:nvSpPr>
          <p:cNvPr id="63494" name="Text Box 6"/>
          <p:cNvSpPr txBox="1">
            <a:spLocks noChangeArrowheads="1"/>
          </p:cNvSpPr>
          <p:nvPr/>
        </p:nvSpPr>
        <p:spPr bwMode="auto">
          <a:xfrm>
            <a:off x="3377009" y="3849960"/>
            <a:ext cx="49149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2400" b="1" dirty="0" smtClean="0">
                <a:latin typeface="Times New Roman" panose="02020603050405020304" pitchFamily="18" charset="0"/>
                <a:ea typeface="楷体_GB2312" pitchFamily="49" charset="-122"/>
              </a:rPr>
              <a:t>三、</a:t>
            </a:r>
            <a:r>
              <a:rPr kumimoji="1" lang="zh-CN" altLang="en-US" sz="2400" b="1" dirty="0">
                <a:latin typeface="Times New Roman" panose="02020603050405020304" pitchFamily="18" charset="0"/>
                <a:ea typeface="楷体_GB2312" pitchFamily="49" charset="-122"/>
              </a:rPr>
              <a:t>含</a:t>
            </a:r>
            <a:r>
              <a:rPr kumimoji="1" lang="zh-CN" altLang="en-US" sz="2400" b="1" dirty="0">
                <a:latin typeface="楷体_GB2312" pitchFamily="49" charset="-122"/>
                <a:ea typeface="楷体_GB2312" pitchFamily="49" charset="-122"/>
              </a:rPr>
              <a:t>二极管电路的分析</a:t>
            </a:r>
            <a:endParaRPr kumimoji="1" lang="en-US" altLang="zh-CN" sz="2400" b="1" dirty="0">
              <a:latin typeface="楷体_GB2312" pitchFamily="49" charset="-122"/>
              <a:ea typeface="楷体_GB2312" pitchFamily="49" charset="-122"/>
            </a:endParaRPr>
          </a:p>
        </p:txBody>
      </p:sp>
      <p:sp>
        <p:nvSpPr>
          <p:cNvPr id="63495" name="Text Box 7" descr="蓝色砂纸"/>
          <p:cNvSpPr txBox="1">
            <a:spLocks noChangeArrowheads="1"/>
          </p:cNvSpPr>
          <p:nvPr/>
        </p:nvSpPr>
        <p:spPr bwMode="auto">
          <a:xfrm>
            <a:off x="2783632" y="512676"/>
            <a:ext cx="5630465" cy="646331"/>
          </a:xfrm>
          <a:prstGeom prst="rect">
            <a:avLst/>
          </a:prstGeom>
          <a:noFill/>
          <a:ln>
            <a:noFill/>
          </a:ln>
          <a:effectLst>
            <a:prstShdw prst="shdw17" dist="17961" dir="2700000">
              <a:srgbClr val="CCECFF">
                <a:gamma/>
                <a:shade val="60000"/>
                <a:invGamma/>
              </a:srgbClr>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9525">
                <a:solidFill>
                  <a:srgbClr val="0000FF"/>
                </a:solidFill>
                <a:miter lim="800000"/>
                <a:headEnd/>
                <a:tailEnd/>
              </a14:hiddenLine>
            </a:ext>
          </a:extLst>
        </p:spPr>
        <p:txBody>
          <a:bodyPr>
            <a:spAutoFit/>
          </a:bodyPr>
          <a:lstStyle/>
          <a:p>
            <a:pPr algn="ctr" fontAlgn="base">
              <a:spcBef>
                <a:spcPct val="0"/>
              </a:spcBef>
              <a:spcAft>
                <a:spcPct val="0"/>
              </a:spcAft>
            </a:pPr>
            <a:r>
              <a:rPr kumimoji="1" lang="zh-CN" altLang="en-US" sz="3600" b="1" dirty="0">
                <a:latin typeface="隶书" panose="02010509060101010101" pitchFamily="49" charset="-122"/>
                <a:ea typeface="隶书" panose="02010509060101010101" pitchFamily="49" charset="-122"/>
              </a:rPr>
              <a:t>第</a:t>
            </a:r>
            <a:r>
              <a:rPr kumimoji="1" lang="en-US" altLang="zh-CN" sz="3600" b="1" dirty="0">
                <a:latin typeface="Times New Roman" panose="02020603050405020304" pitchFamily="18" charset="0"/>
                <a:ea typeface="隶书" panose="02010509060101010101" pitchFamily="49" charset="-122"/>
              </a:rPr>
              <a:t>4</a:t>
            </a:r>
            <a:r>
              <a:rPr kumimoji="1" lang="zh-CN" altLang="en-US" sz="3600" b="1" dirty="0">
                <a:latin typeface="隶书" panose="02010509060101010101" pitchFamily="49" charset="-122"/>
                <a:ea typeface="隶书" panose="02010509060101010101" pitchFamily="49" charset="-122"/>
              </a:rPr>
              <a:t>章</a:t>
            </a:r>
            <a:r>
              <a:rPr kumimoji="1" lang="zh-CN" altLang="en-US" sz="3600" b="1" i="1" dirty="0">
                <a:latin typeface="隶书" panose="02010509060101010101" pitchFamily="49" charset="-122"/>
                <a:ea typeface="隶书" panose="02010509060101010101" pitchFamily="49" charset="-122"/>
              </a:rPr>
              <a:t> </a:t>
            </a:r>
            <a:r>
              <a:rPr kumimoji="1" lang="zh-CN" altLang="en-US" sz="3600" b="1" dirty="0">
                <a:latin typeface="隶书" panose="02010509060101010101" pitchFamily="49" charset="-122"/>
                <a:ea typeface="隶书" panose="02010509060101010101" pitchFamily="49" charset="-122"/>
              </a:rPr>
              <a:t>非线性电路分析</a:t>
            </a:r>
            <a:endParaRPr kumimoji="1" lang="zh-CN" altLang="en-US" sz="3600" b="1" i="1" dirty="0">
              <a:latin typeface="隶书" panose="02010509060101010101" pitchFamily="49" charset="-122"/>
              <a:ea typeface="隶书" panose="02010509060101010101" pitchFamily="49" charset="-122"/>
            </a:endParaRPr>
          </a:p>
        </p:txBody>
      </p:sp>
      <p:sp>
        <p:nvSpPr>
          <p:cNvPr id="63497" name="Rectangle 9"/>
          <p:cNvSpPr>
            <a:spLocks noChangeArrowheads="1"/>
          </p:cNvSpPr>
          <p:nvPr/>
        </p:nvSpPr>
        <p:spPr bwMode="auto">
          <a:xfrm>
            <a:off x="3365413" y="3104964"/>
            <a:ext cx="5707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smtClean="0">
                <a:latin typeface="Times New Roman" panose="02020603050405020304" pitchFamily="18" charset="0"/>
                <a:ea typeface="楷体_GB2312" pitchFamily="49" charset="-122"/>
              </a:rPr>
              <a:t>二、</a:t>
            </a:r>
            <a:r>
              <a:rPr kumimoji="1" lang="zh-CN" altLang="en-US" sz="2400" b="1" dirty="0">
                <a:latin typeface="楷体_GB2312" pitchFamily="49" charset="-122"/>
                <a:ea typeface="楷体_GB2312" pitchFamily="49" charset="-122"/>
              </a:rPr>
              <a:t>含非线性元件电路分析方法</a:t>
            </a:r>
            <a:endParaRPr kumimoji="1" lang="zh-CN" altLang="en-US" sz="2400" b="1" dirty="0">
              <a:latin typeface="楷体_GB2312" pitchFamily="49" charset="-122"/>
              <a:ea typeface="楷体_GB2312" pitchFamily="49" charset="-122"/>
            </a:endParaRPr>
          </a:p>
        </p:txBody>
      </p:sp>
      <p:sp>
        <p:nvSpPr>
          <p:cNvPr id="7" name="Rectangle 9"/>
          <p:cNvSpPr>
            <a:spLocks noChangeArrowheads="1"/>
          </p:cNvSpPr>
          <p:nvPr/>
        </p:nvSpPr>
        <p:spPr bwMode="auto">
          <a:xfrm>
            <a:off x="3358755" y="2456892"/>
            <a:ext cx="5707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400" b="1" dirty="0" smtClean="0">
                <a:latin typeface="Times New Roman" panose="02020603050405020304" pitchFamily="18" charset="0"/>
                <a:ea typeface="楷体_GB2312" pitchFamily="49" charset="-122"/>
              </a:rPr>
              <a:t>一、</a:t>
            </a:r>
            <a:r>
              <a:rPr kumimoji="1" lang="zh-CN" altLang="en-US" sz="2400" b="1" dirty="0">
                <a:latin typeface="楷体_GB2312" pitchFamily="49" charset="-122"/>
                <a:ea typeface="楷体_GB2312" pitchFamily="49" charset="-122"/>
              </a:rPr>
              <a:t>基本</a:t>
            </a:r>
            <a:r>
              <a:rPr kumimoji="1" lang="zh-CN" altLang="en-US" sz="2400" b="1" dirty="0" smtClean="0">
                <a:latin typeface="楷体_GB2312" pitchFamily="49" charset="-122"/>
                <a:ea typeface="楷体_GB2312" pitchFamily="49" charset="-122"/>
              </a:rPr>
              <a:t>半导体器件（二极管）</a:t>
            </a:r>
            <a:endParaRPr lang="en-US" altLang="zh-CN" sz="2400" b="1" dirty="0">
              <a:latin typeface="Times New Roman" panose="02020603050405020304" pitchFamily="18" charset="0"/>
              <a:ea typeface="宋体" panose="02010600030101010101" pitchFamily="2" charset="-122"/>
            </a:endParaRPr>
          </a:p>
        </p:txBody>
      </p:sp>
      <p:sp>
        <p:nvSpPr>
          <p:cNvPr id="8" name="Text Box 6"/>
          <p:cNvSpPr txBox="1">
            <a:spLocks noChangeArrowheads="1"/>
          </p:cNvSpPr>
          <p:nvPr/>
        </p:nvSpPr>
        <p:spPr bwMode="auto">
          <a:xfrm>
            <a:off x="3377009" y="4581128"/>
            <a:ext cx="49149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2400" b="1" dirty="0" smtClean="0">
                <a:latin typeface="Times New Roman" panose="02020603050405020304" pitchFamily="18" charset="0"/>
                <a:ea typeface="楷体_GB2312" pitchFamily="49" charset="-122"/>
              </a:rPr>
              <a:t>四、稳压二极管（补充内容）</a:t>
            </a:r>
            <a:endParaRPr kumimoji="1" lang="en-US" altLang="zh-CN" sz="2400"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63495"/>
                                        </p:tgtEl>
                                        <p:attrNameLst>
                                          <p:attrName>style.visibility</p:attrName>
                                        </p:attrNameLst>
                                      </p:cBhvr>
                                      <p:to>
                                        <p:strVal val="visible"/>
                                      </p:to>
                                    </p:set>
                                    <p:anim calcmode="lin" valueType="num">
                                      <p:cBhvr additive="base">
                                        <p:cTn id="7" dur="500" fill="hold"/>
                                        <p:tgtEl>
                                          <p:spTgt spid="63495"/>
                                        </p:tgtEl>
                                        <p:attrNameLst>
                                          <p:attrName>ppt_x</p:attrName>
                                        </p:attrNameLst>
                                      </p:cBhvr>
                                      <p:tavLst>
                                        <p:tav tm="0">
                                          <p:val>
                                            <p:strVal val="0-#ppt_w/2"/>
                                          </p:val>
                                        </p:tav>
                                        <p:tav tm="100000">
                                          <p:val>
                                            <p:strVal val="#ppt_x"/>
                                          </p:val>
                                        </p:tav>
                                      </p:tavLst>
                                    </p:anim>
                                    <p:anim calcmode="lin" valueType="num">
                                      <p:cBhvr additive="base">
                                        <p:cTn id="8" dur="500" fill="hold"/>
                                        <p:tgtEl>
                                          <p:spTgt spid="6349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493"/>
                                        </p:tgtEl>
                                        <p:attrNameLst>
                                          <p:attrName>style.visibility</p:attrName>
                                        </p:attrNameLst>
                                      </p:cBhvr>
                                      <p:to>
                                        <p:strVal val="visible"/>
                                      </p:to>
                                    </p:set>
                                    <p:anim calcmode="lin" valueType="num">
                                      <p:cBhvr additive="base">
                                        <p:cTn id="13" dur="500" fill="hold"/>
                                        <p:tgtEl>
                                          <p:spTgt spid="63493"/>
                                        </p:tgtEl>
                                        <p:attrNameLst>
                                          <p:attrName>ppt_x</p:attrName>
                                        </p:attrNameLst>
                                      </p:cBhvr>
                                      <p:tavLst>
                                        <p:tav tm="0">
                                          <p:val>
                                            <p:strVal val="0-#ppt_w/2"/>
                                          </p:val>
                                        </p:tav>
                                        <p:tav tm="100000">
                                          <p:val>
                                            <p:strVal val="#ppt_x"/>
                                          </p:val>
                                        </p:tav>
                                      </p:tavLst>
                                    </p:anim>
                                    <p:anim calcmode="lin" valueType="num">
                                      <p:cBhvr additive="base">
                                        <p:cTn id="14" dur="500" fill="hold"/>
                                        <p:tgtEl>
                                          <p:spTgt spid="6349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7"/>
                                        </p:tgtEl>
                                        <p:attrNameLst>
                                          <p:attrName>style.visibility</p:attrName>
                                        </p:attrNameLst>
                                      </p:cBhvr>
                                      <p:to>
                                        <p:strVal val="visible"/>
                                      </p:to>
                                    </p:set>
                                    <p:anim calcmode="discrete" valueType="clr">
                                      <p:cBhvr override="childStyle">
                                        <p:cTn id="19"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7"/>
                                        </p:tgtEl>
                                        <p:attrNameLst>
                                          <p:attrName>fillcolor</p:attrName>
                                        </p:attrNameLst>
                                      </p:cBhvr>
                                      <p:tavLst>
                                        <p:tav tm="0">
                                          <p:val>
                                            <p:clrVal>
                                              <a:schemeClr val="accent2"/>
                                            </p:clrVal>
                                          </p:val>
                                        </p:tav>
                                        <p:tav tm="50000">
                                          <p:val>
                                            <p:clrVal>
                                              <a:schemeClr val="hlink"/>
                                            </p:clrVal>
                                          </p:val>
                                        </p:tav>
                                      </p:tavLst>
                                    </p:anim>
                                    <p:set>
                                      <p:cBhvr>
                                        <p:cTn id="21" dur="80"/>
                                        <p:tgtEl>
                                          <p:spTgt spid="7"/>
                                        </p:tgtEl>
                                        <p:attrNameLst>
                                          <p:attrName>fill.type</p:attrName>
                                        </p:attrNameLst>
                                      </p:cBhvr>
                                      <p:to>
                                        <p:strVal val="solid"/>
                                      </p:to>
                                    </p:set>
                                  </p:childTnLst>
                                </p:cTn>
                              </p:par>
                            </p:childTnLst>
                          </p:cTn>
                        </p:par>
                        <p:par>
                          <p:cTn id="22" fill="hold">
                            <p:stCondLst>
                              <p:cond delay="599"/>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63497"/>
                                        </p:tgtEl>
                                        <p:attrNameLst>
                                          <p:attrName>style.visibility</p:attrName>
                                        </p:attrNameLst>
                                      </p:cBhvr>
                                      <p:to>
                                        <p:strVal val="visible"/>
                                      </p:to>
                                    </p:set>
                                    <p:anim calcmode="discrete" valueType="clr">
                                      <p:cBhvr override="childStyle">
                                        <p:cTn id="25" dur="80"/>
                                        <p:tgtEl>
                                          <p:spTgt spid="63497"/>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63497"/>
                                        </p:tgtEl>
                                        <p:attrNameLst>
                                          <p:attrName>fillcolor</p:attrName>
                                        </p:attrNameLst>
                                      </p:cBhvr>
                                      <p:tavLst>
                                        <p:tav tm="0">
                                          <p:val>
                                            <p:clrVal>
                                              <a:schemeClr val="accent2"/>
                                            </p:clrVal>
                                          </p:val>
                                        </p:tav>
                                        <p:tav tm="50000">
                                          <p:val>
                                            <p:clrVal>
                                              <a:schemeClr val="hlink"/>
                                            </p:clrVal>
                                          </p:val>
                                        </p:tav>
                                      </p:tavLst>
                                    </p:anim>
                                    <p:set>
                                      <p:cBhvr>
                                        <p:cTn id="27" dur="80"/>
                                        <p:tgtEl>
                                          <p:spTgt spid="63497"/>
                                        </p:tgtEl>
                                        <p:attrNameLst>
                                          <p:attrName>fill.type</p:attrName>
                                        </p:attrNameLst>
                                      </p:cBhvr>
                                      <p:to>
                                        <p:strVal val="solid"/>
                                      </p:to>
                                    </p:set>
                                  </p:childTnLst>
                                </p:cTn>
                              </p:par>
                            </p:childTnLst>
                          </p:cTn>
                        </p:par>
                        <p:par>
                          <p:cTn id="28" fill="hold">
                            <p:stCondLst>
                              <p:cond delay="1199"/>
                            </p:stCondLst>
                            <p:childTnLst>
                              <p:par>
                                <p:cTn id="29" presetID="23" presetClass="entr" presetSubtype="16" fill="hold" grpId="0" nodeType="afterEffect">
                                  <p:stCondLst>
                                    <p:cond delay="0"/>
                                  </p:stCondLst>
                                  <p:childTnLst>
                                    <p:set>
                                      <p:cBhvr>
                                        <p:cTn id="30" dur="1" fill="hold">
                                          <p:stCondLst>
                                            <p:cond delay="0"/>
                                          </p:stCondLst>
                                        </p:cTn>
                                        <p:tgtEl>
                                          <p:spTgt spid="63494"/>
                                        </p:tgtEl>
                                        <p:attrNameLst>
                                          <p:attrName>style.visibility</p:attrName>
                                        </p:attrNameLst>
                                      </p:cBhvr>
                                      <p:to>
                                        <p:strVal val="visible"/>
                                      </p:to>
                                    </p:set>
                                    <p:anim calcmode="lin" valueType="num">
                                      <p:cBhvr>
                                        <p:cTn id="31" dur="1000" fill="hold"/>
                                        <p:tgtEl>
                                          <p:spTgt spid="63494"/>
                                        </p:tgtEl>
                                        <p:attrNameLst>
                                          <p:attrName>ppt_w</p:attrName>
                                        </p:attrNameLst>
                                      </p:cBhvr>
                                      <p:tavLst>
                                        <p:tav tm="0">
                                          <p:val>
                                            <p:fltVal val="0"/>
                                          </p:val>
                                        </p:tav>
                                        <p:tav tm="100000">
                                          <p:val>
                                            <p:strVal val="#ppt_w"/>
                                          </p:val>
                                        </p:tav>
                                      </p:tavLst>
                                    </p:anim>
                                    <p:anim calcmode="lin" valueType="num">
                                      <p:cBhvr>
                                        <p:cTn id="32" dur="1000" fill="hold"/>
                                        <p:tgtEl>
                                          <p:spTgt spid="63494"/>
                                        </p:tgtEl>
                                        <p:attrNameLst>
                                          <p:attrName>ppt_h</p:attrName>
                                        </p:attrNameLst>
                                      </p:cBhvr>
                                      <p:tavLst>
                                        <p:tav tm="0">
                                          <p:val>
                                            <p:fltVal val="0"/>
                                          </p:val>
                                        </p:tav>
                                        <p:tav tm="100000">
                                          <p:val>
                                            <p:strVal val="#ppt_h"/>
                                          </p:val>
                                        </p:tav>
                                      </p:tavLst>
                                    </p:anim>
                                  </p:childTnLst>
                                </p:cTn>
                              </p:par>
                            </p:childTnLst>
                          </p:cTn>
                        </p:par>
                        <p:par>
                          <p:cTn id="33" fill="hold">
                            <p:stCondLst>
                              <p:cond delay="2199"/>
                            </p:stCondLst>
                            <p:childTnLst>
                              <p:par>
                                <p:cTn id="34" presetID="23"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animBg="1"/>
      <p:bldP spid="63494" grpId="0"/>
      <p:bldP spid="63495" grpId="0"/>
      <p:bldP spid="63497"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导体、绝缘体、半导体</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650243"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58" name="文本框 1"/>
          <p:cNvSpPr txBox="1">
            <a:spLocks noChangeArrowheads="1"/>
          </p:cNvSpPr>
          <p:nvPr/>
        </p:nvSpPr>
        <p:spPr bwMode="auto">
          <a:xfrm>
            <a:off x="1903413" y="1763714"/>
            <a:ext cx="8513762" cy="4092575"/>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a:t>
            </a:r>
            <a:r>
              <a:rPr lang="zh-CN" altLang="en-US" sz="2000" b="1">
                <a:solidFill>
                  <a:srgbClr val="C00000"/>
                </a:solidFill>
                <a:latin typeface="宋体" panose="02010600030101010101" pitchFamily="2" charset="-122"/>
                <a:ea typeface="宋体" panose="02010600030101010101" pitchFamily="2" charset="-122"/>
                <a:cs typeface="Times New Roman" panose="02020603050405020304" pitchFamily="18" charset="0"/>
              </a:rPr>
              <a:t>导体</a:t>
            </a:r>
            <a:r>
              <a:rPr lang="zh-CN" altLang="en-US" sz="2000" b="1">
                <a:latin typeface="宋体" panose="02010600030101010101" pitchFamily="2" charset="-122"/>
                <a:ea typeface="宋体" panose="02010600030101010101" pitchFamily="2" charset="-122"/>
                <a:cs typeface="Times New Roman" panose="02020603050405020304" pitchFamily="18" charset="0"/>
              </a:rPr>
              <a:t>：</a:t>
            </a:r>
            <a:endParaRPr lang="en-US" altLang="zh-CN" sz="2000" b="1">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银、铜、铝、铁等低价金属元素</a:t>
            </a:r>
            <a:endParaRPr lang="zh-CN" altLang="en-US" sz="2000">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其最外层电子很容易脱离原子核的束缚成为自由电子</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自由电子在外电场作用下定向移动，形成电流</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sz="2000" b="1">
                <a:latin typeface="宋体" panose="02010600030101010101" pitchFamily="2" charset="-122"/>
                <a:ea typeface="宋体" panose="02010600030101010101" pitchFamily="2" charset="-122"/>
                <a:cs typeface="Times New Roman" panose="02020603050405020304" pitchFamily="18" charset="0"/>
              </a:rPr>
              <a:t>　　</a:t>
            </a:r>
            <a:r>
              <a:rPr lang="zh-CN" altLang="en-US" sz="2000" b="1">
                <a:solidFill>
                  <a:srgbClr val="C00000"/>
                </a:solidFill>
                <a:latin typeface="宋体" panose="02010600030101010101" pitchFamily="2" charset="-122"/>
                <a:ea typeface="宋体" panose="02010600030101010101" pitchFamily="2" charset="-122"/>
                <a:cs typeface="Times New Roman" panose="02020603050405020304" pitchFamily="18" charset="0"/>
              </a:rPr>
              <a:t>绝缘体</a:t>
            </a:r>
            <a:r>
              <a:rPr lang="zh-CN" altLang="en-US" sz="2000" b="1">
                <a:latin typeface="宋体" panose="02010600030101010101" pitchFamily="2" charset="-122"/>
                <a:ea typeface="宋体" panose="02010600030101010101" pitchFamily="2" charset="-122"/>
                <a:cs typeface="Times New Roman" panose="02020603050405020304" pitchFamily="18" charset="0"/>
              </a:rPr>
              <a:t>：</a:t>
            </a:r>
            <a:endParaRPr lang="en-US" altLang="zh-CN" sz="2000" b="1">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惰性气体、橡胶等</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其原子的最外层电子受原子核的束缚力很强</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只有在外电场强到相当程度时才可能因击穿而变得导电</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a:t>
            </a:r>
            <a:r>
              <a:rPr lang="zh-CN" altLang="en-US" sz="2000" b="1">
                <a:solidFill>
                  <a:srgbClr val="C00000"/>
                </a:solidFill>
                <a:latin typeface="宋体" panose="02010600030101010101" pitchFamily="2" charset="-122"/>
                <a:ea typeface="宋体" panose="02010600030101010101" pitchFamily="2" charset="-122"/>
                <a:cs typeface="Times New Roman" panose="02020603050405020304" pitchFamily="18" charset="0"/>
              </a:rPr>
              <a:t>半导体</a:t>
            </a:r>
            <a:r>
              <a:rPr lang="zh-CN" altLang="en-US" sz="2000" b="1">
                <a:latin typeface="宋体" panose="02010600030101010101" pitchFamily="2" charset="-122"/>
                <a:ea typeface="宋体" panose="02010600030101010101" pitchFamily="2" charset="-122"/>
                <a:cs typeface="Times New Roman" panose="02020603050405020304" pitchFamily="18" charset="0"/>
              </a:rPr>
              <a:t>：</a:t>
            </a:r>
            <a:endParaRPr lang="en-US" altLang="zh-CN" sz="2000" b="1">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导电性介于导体与绝缘体之间的物质称为半导体</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a:t>
            </a:r>
            <a:r>
              <a:rPr lang="zh-CN" altLang="en-US" sz="2000">
                <a:latin typeface="Times New Roman" panose="02020603050405020304" pitchFamily="18" charset="0"/>
                <a:ea typeface="宋体" panose="02010600030101010101" pitchFamily="2" charset="-122"/>
                <a:cs typeface="Times New Roman" panose="02020603050405020304" pitchFamily="18" charset="0"/>
              </a:rPr>
              <a:t>硅</a:t>
            </a:r>
            <a:r>
              <a:rPr lang="en-US" altLang="zh-CN" sz="2000">
                <a:latin typeface="Times New Roman" panose="02020603050405020304" pitchFamily="18" charset="0"/>
                <a:ea typeface="宋体" panose="02010600030101010101" pitchFamily="2" charset="-122"/>
                <a:cs typeface="Times New Roman" panose="02020603050405020304" pitchFamily="18" charset="0"/>
              </a:rPr>
              <a:t>(Si)</a:t>
            </a:r>
            <a:r>
              <a:rPr lang="zh-CN" altLang="en-US" sz="2000">
                <a:latin typeface="Times New Roman" panose="02020603050405020304" pitchFamily="18" charset="0"/>
                <a:ea typeface="宋体" panose="02010600030101010101" pitchFamily="2" charset="-122"/>
                <a:cs typeface="Times New Roman" panose="02020603050405020304" pitchFamily="18" charset="0"/>
              </a:rPr>
              <a:t>、锗</a:t>
            </a:r>
            <a:r>
              <a:rPr lang="en-US" altLang="zh-CN" sz="2000">
                <a:latin typeface="Times New Roman" panose="02020603050405020304" pitchFamily="18" charset="0"/>
                <a:ea typeface="宋体" panose="02010600030101010101" pitchFamily="2" charset="-122"/>
                <a:cs typeface="Times New Roman" panose="02020603050405020304" pitchFamily="18" charset="0"/>
              </a:rPr>
              <a:t>(Ge)</a:t>
            </a:r>
            <a:r>
              <a:rPr lang="zh-CN" altLang="en-US" sz="2000">
                <a:latin typeface="Times New Roman" panose="02020603050405020304" pitchFamily="18" charset="0"/>
                <a:ea typeface="宋体" panose="02010600030101010101" pitchFamily="2" charset="-122"/>
                <a:cs typeface="Times New Roman" panose="02020603050405020304" pitchFamily="18" charset="0"/>
              </a:rPr>
              <a:t>等四价元素和砷化镓</a:t>
            </a:r>
            <a:r>
              <a:rPr lang="en-US" altLang="zh-CN" sz="2000">
                <a:latin typeface="Times New Roman" panose="02020603050405020304" pitchFamily="18" charset="0"/>
                <a:ea typeface="宋体" panose="02010600030101010101" pitchFamily="2" charset="-122"/>
                <a:cs typeface="Times New Roman" panose="02020603050405020304" pitchFamily="18" charset="0"/>
              </a:rPr>
              <a:t>(GaAs)</a:t>
            </a:r>
            <a:r>
              <a:rPr lang="zh-CN" altLang="en-US" sz="2000">
                <a:latin typeface="Times New Roman" panose="02020603050405020304" pitchFamily="18" charset="0"/>
                <a:ea typeface="宋体" panose="02010600030101010101" pitchFamily="2" charset="-122"/>
                <a:cs typeface="Times New Roman" panose="02020603050405020304" pitchFamily="18" charset="0"/>
              </a:rPr>
              <a:t>是常见的半导体材料</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a:latin typeface="Times New Roman" panose="02020603050405020304" pitchFamily="18" charset="0"/>
                <a:ea typeface="宋体" panose="02010600030101010101" pitchFamily="2" charset="-122"/>
                <a:cs typeface="Times New Roman" panose="02020603050405020304" pitchFamily="18" charset="0"/>
              </a:rPr>
              <a:t>　　　　最外层电子受原子核的束缚力介于导体与绝缘体之间</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a:latin typeface="Times New Roman" panose="02020603050405020304" pitchFamily="18" charset="0"/>
                <a:ea typeface="宋体" panose="02010600030101010101" pitchFamily="2" charset="-122"/>
                <a:cs typeface="Times New Roman" panose="02020603050405020304" pitchFamily="18" charset="0"/>
              </a:rPr>
              <a:t>　　　　在半导体中，参与导电的既有自由电子也有价电子</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80"/>
                                  </p:iterate>
                                  <p:childTnLst>
                                    <p:set>
                                      <p:cBhvr>
                                        <p:cTn id="18"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80"/>
                                  </p:iterate>
                                  <p:childTnLst>
                                    <p:set>
                                      <p:cBhvr>
                                        <p:cTn id="22"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
                                  </p:iterate>
                                  <p:childTnLst>
                                    <p:set>
                                      <p:cBhvr>
                                        <p:cTn id="26"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lt">
                                    <p:tmAbs val="80"/>
                                  </p:iterate>
                                  <p:childTnLst>
                                    <p:set>
                                      <p:cBhvr>
                                        <p:cTn id="30"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lt">
                                    <p:tmAbs val="80"/>
                                  </p:iterate>
                                  <p:childTnLst>
                                    <p:set>
                                      <p:cBhvr>
                                        <p:cTn id="3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lt">
                                    <p:tmAbs val="80"/>
                                  </p:iterate>
                                  <p:childTnLst>
                                    <p:set>
                                      <p:cBhvr>
                                        <p:cTn id="38"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lt">
                                    <p:tmAbs val="80"/>
                                  </p:iterate>
                                  <p:childTnLst>
                                    <p:set>
                                      <p:cBhvr>
                                        <p:cTn id="42" dur="1" fill="hold">
                                          <p:stCondLst>
                                            <p:cond delay="0"/>
                                          </p:stCondLst>
                                        </p:cTn>
                                        <p:tgtEl>
                                          <p:spTgt spid="5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iterate type="lt">
                                    <p:tmAbs val="80"/>
                                  </p:iterate>
                                  <p:childTnLst>
                                    <p:set>
                                      <p:cBhvr>
                                        <p:cTn id="46" dur="1" fill="hold">
                                          <p:stCondLst>
                                            <p:cond delay="0"/>
                                          </p:stCondLst>
                                        </p:cTn>
                                        <p:tgtEl>
                                          <p:spTgt spid="58">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iterate type="lt">
                                    <p:tmAbs val="80"/>
                                  </p:iterate>
                                  <p:childTnLst>
                                    <p:set>
                                      <p:cBhvr>
                                        <p:cTn id="50" dur="1" fill="hold">
                                          <p:stCondLst>
                                            <p:cond delay="0"/>
                                          </p:stCondLst>
                                        </p:cTn>
                                        <p:tgtEl>
                                          <p:spTgt spid="58">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iterate type="lt">
                                    <p:tmAbs val="80"/>
                                  </p:iterate>
                                  <p:childTnLst>
                                    <p:set>
                                      <p:cBhvr>
                                        <p:cTn id="54" dur="1" fill="hold">
                                          <p:stCondLst>
                                            <p:cond delay="0"/>
                                          </p:stCondLst>
                                        </p:cTn>
                                        <p:tgtEl>
                                          <p:spTgt spid="58">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iterate type="lt">
                                    <p:tmAbs val="80"/>
                                  </p:iterate>
                                  <p:childTnLst>
                                    <p:set>
                                      <p:cBhvr>
                                        <p:cTn id="58" dur="1" fill="hold">
                                          <p:stCondLst>
                                            <p:cond delay="0"/>
                                          </p:stCondLst>
                                        </p:cTn>
                                        <p:tgtEl>
                                          <p:spTgt spid="5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半导体的重要特性：</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导电能力可控</a:t>
            </a:r>
            <a:endPar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52291"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58" name="文本框 1"/>
          <p:cNvSpPr txBox="1">
            <a:spLocks noChangeArrowheads="1"/>
          </p:cNvSpPr>
          <p:nvPr/>
        </p:nvSpPr>
        <p:spPr bwMode="auto">
          <a:xfrm>
            <a:off x="1903413" y="1763713"/>
            <a:ext cx="8369300" cy="2862262"/>
          </a:xfrm>
          <a:prstGeom prst="rect">
            <a:avLst/>
          </a:prstGeom>
          <a:noFill/>
          <a:ln w="9525">
            <a:noFill/>
            <a:miter lim="800000"/>
          </a:ln>
        </p:spPr>
        <p:txBody>
          <a:bodyPr>
            <a:spAutoFit/>
          </a:bodyPr>
          <a:lstStyle/>
          <a:p>
            <a:r>
              <a:rPr lang="zh-CN" altLang="en-US">
                <a:latin typeface="宋体" panose="02010600030101010101" pitchFamily="2" charset="-122"/>
                <a:ea typeface="宋体" panose="02010600030101010101" pitchFamily="2" charset="-122"/>
                <a:cs typeface="Times New Roman" panose="02020603050405020304" pitchFamily="18" charset="0"/>
              </a:rPr>
              <a:t>　　</a:t>
            </a:r>
            <a:r>
              <a:rPr lang="zh-CN" altLang="en-US" sz="2000" b="1">
                <a:latin typeface="宋体" panose="02010600030101010101" pitchFamily="2" charset="-122"/>
                <a:ea typeface="宋体" panose="02010600030101010101" pitchFamily="2" charset="-122"/>
                <a:cs typeface="Times New Roman" panose="02020603050405020304" pitchFamily="18" charset="0"/>
              </a:rPr>
              <a:t>热敏性：</a:t>
            </a:r>
            <a:endParaRPr lang="en-US" altLang="zh-CN" sz="2000" b="1">
              <a:latin typeface="宋体" panose="02010600030101010101" pitchFamily="2" charset="-122"/>
              <a:ea typeface="宋体" panose="02010600030101010101" pitchFamily="2" charset="-122"/>
              <a:cs typeface="Times New Roman" panose="02020603050405020304" pitchFamily="18" charset="0"/>
            </a:endParaRPr>
          </a:p>
          <a:p>
            <a:r>
              <a:rPr lang="zh-CN" altLang="en-US" sz="2000" b="1">
                <a:latin typeface="宋体" panose="02010600030101010101" pitchFamily="2" charset="-122"/>
                <a:ea typeface="宋体" panose="02010600030101010101" pitchFamily="2" charset="-122"/>
                <a:cs typeface="Times New Roman" panose="02020603050405020304" pitchFamily="18" charset="0"/>
              </a:rPr>
              <a:t>　　　　</a:t>
            </a:r>
            <a:r>
              <a:rPr lang="zh-CN" altLang="en-US" sz="2000">
                <a:latin typeface="宋体" panose="02010600030101010101" pitchFamily="2" charset="-122"/>
                <a:ea typeface="宋体" panose="02010600030101010101" pitchFamily="2" charset="-122"/>
                <a:cs typeface="Times New Roman" panose="02020603050405020304" pitchFamily="18" charset="0"/>
              </a:rPr>
              <a:t>温度升高导电能力大为增加</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 热敏元件</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a:latin typeface="宋体" panose="02010600030101010101" pitchFamily="2" charset="-122"/>
                <a:ea typeface="宋体" panose="02010600030101010101" pitchFamily="2" charset="-122"/>
                <a:cs typeface="Times New Roman" panose="02020603050405020304" pitchFamily="18" charset="0"/>
              </a:rPr>
              <a:t>　　</a:t>
            </a:r>
            <a:r>
              <a:rPr lang="zh-CN" altLang="en-US" sz="2000" b="1">
                <a:latin typeface="宋体" panose="02010600030101010101" pitchFamily="2" charset="-122"/>
                <a:ea typeface="宋体" panose="02010600030101010101" pitchFamily="2" charset="-122"/>
                <a:cs typeface="Times New Roman" panose="02020603050405020304" pitchFamily="18" charset="0"/>
              </a:rPr>
              <a:t>光敏性：</a:t>
            </a:r>
            <a:endParaRPr lang="en-US" altLang="zh-CN" sz="2000" b="1">
              <a:latin typeface="宋体" panose="02010600030101010101" pitchFamily="2" charset="-122"/>
              <a:ea typeface="宋体" panose="02010600030101010101" pitchFamily="2" charset="-122"/>
              <a:cs typeface="Times New Roman" panose="02020603050405020304" pitchFamily="18" charset="0"/>
            </a:endParaRPr>
          </a:p>
          <a:p>
            <a:r>
              <a:rPr lang="zh-CN" altLang="en-US" sz="2000" b="1">
                <a:latin typeface="宋体" panose="02010600030101010101" pitchFamily="2" charset="-122"/>
                <a:ea typeface="宋体" panose="02010600030101010101" pitchFamily="2" charset="-122"/>
                <a:cs typeface="Times New Roman" panose="02020603050405020304" pitchFamily="18" charset="0"/>
              </a:rPr>
              <a:t>　　　　</a:t>
            </a:r>
            <a:r>
              <a:rPr lang="zh-CN" altLang="en-US" sz="2000">
                <a:latin typeface="宋体" panose="02010600030101010101" pitchFamily="2" charset="-122"/>
                <a:ea typeface="宋体" panose="02010600030101010101" pitchFamily="2" charset="-122"/>
                <a:cs typeface="Times New Roman" panose="02020603050405020304" pitchFamily="18" charset="0"/>
              </a:rPr>
              <a:t>光照时导电能力大为增加</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sz="2000">
                <a:latin typeface="宋体" panose="02010600030101010101" pitchFamily="2" charset="-122"/>
                <a:ea typeface="宋体" panose="02010600030101010101" pitchFamily="2" charset="-122"/>
                <a:cs typeface="Times New Roman" panose="02020603050405020304" pitchFamily="18" charset="0"/>
              </a:rPr>
              <a:t>　　　　→ 光敏元件</a:t>
            </a:r>
            <a:endParaRPr lang="en-US" altLang="zh-CN" sz="2000">
              <a:latin typeface="宋体" panose="02010600030101010101" pitchFamily="2" charset="-122"/>
              <a:ea typeface="宋体" panose="02010600030101010101" pitchFamily="2" charset="-122"/>
              <a:cs typeface="Times New Roman" panose="02020603050405020304" pitchFamily="18" charset="0"/>
            </a:endParaRPr>
          </a:p>
          <a:p>
            <a:r>
              <a:rPr lang="zh-CN" altLang="en-US">
                <a:latin typeface="宋体" panose="02010600030101010101" pitchFamily="2" charset="-122"/>
                <a:ea typeface="宋体" panose="02010600030101010101" pitchFamily="2" charset="-122"/>
                <a:cs typeface="Times New Roman" panose="02020603050405020304" pitchFamily="18" charset="0"/>
              </a:rPr>
              <a:t>　　</a:t>
            </a:r>
            <a:r>
              <a:rPr lang="zh-CN" altLang="en-US" sz="2000" b="1">
                <a:solidFill>
                  <a:srgbClr val="FF0000"/>
                </a:solidFill>
                <a:latin typeface="宋体" panose="02010600030101010101" pitchFamily="2" charset="-122"/>
                <a:ea typeface="宋体" panose="02010600030101010101" pitchFamily="2" charset="-122"/>
                <a:cs typeface="Times New Roman" panose="02020603050405020304" pitchFamily="18" charset="0"/>
              </a:rPr>
              <a:t>掺杂性：</a:t>
            </a:r>
            <a:endParaRPr lang="en-US" altLang="zh-CN" sz="2000" b="1">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sz="2000" b="1">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2000">
                <a:solidFill>
                  <a:srgbClr val="FF0000"/>
                </a:solidFill>
                <a:latin typeface="宋体" panose="02010600030101010101" pitchFamily="2" charset="-122"/>
                <a:ea typeface="宋体" panose="02010600030101010101" pitchFamily="2" charset="-122"/>
                <a:cs typeface="Times New Roman" panose="02020603050405020304" pitchFamily="18" charset="0"/>
              </a:rPr>
              <a:t>掺入一定杂质后，导电类型改变、导电能力大大增加</a:t>
            </a:r>
            <a:endParaRPr lang="en-US" altLang="zh-CN" sz="200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sz="2000">
                <a:solidFill>
                  <a:srgbClr val="FF0000"/>
                </a:solidFill>
                <a:latin typeface="宋体" panose="02010600030101010101" pitchFamily="2" charset="-122"/>
                <a:ea typeface="宋体" panose="02010600030101010101" pitchFamily="2" charset="-122"/>
                <a:cs typeface="Times New Roman" panose="02020603050405020304" pitchFamily="18" charset="0"/>
              </a:rPr>
              <a:t>　　　　→ 半导体器件</a:t>
            </a:r>
            <a:endParaRPr lang="en-US" altLang="zh-CN" sz="20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80"/>
                                  </p:iterate>
                                  <p:childTnLst>
                                    <p:set>
                                      <p:cBhvr>
                                        <p:cTn id="18"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80"/>
                                  </p:iterate>
                                  <p:childTnLst>
                                    <p:set>
                                      <p:cBhvr>
                                        <p:cTn id="22"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
                                  </p:iterate>
                                  <p:childTnLst>
                                    <p:set>
                                      <p:cBhvr>
                                        <p:cTn id="26"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lt">
                                    <p:tmAbs val="80"/>
                                  </p:iterate>
                                  <p:childTnLst>
                                    <p:set>
                                      <p:cBhvr>
                                        <p:cTn id="30" dur="1" fill="hold">
                                          <p:stCondLst>
                                            <p:cond delay="0"/>
                                          </p:stCondLst>
                                        </p:cTn>
                                        <p:tgtEl>
                                          <p:spTgt spid="5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lt">
                                    <p:tmAbs val="80"/>
                                  </p:iterate>
                                  <p:childTnLst>
                                    <p:set>
                                      <p:cBhvr>
                                        <p:cTn id="3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lt">
                                    <p:tmAbs val="80"/>
                                  </p:iterate>
                                  <p:childTnLst>
                                    <p:set>
                                      <p:cBhvr>
                                        <p:cTn id="38" dur="1" fill="hold">
                                          <p:stCondLst>
                                            <p:cond delay="0"/>
                                          </p:stCondLst>
                                        </p:cTn>
                                        <p:tgtEl>
                                          <p:spTgt spid="5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lt">
                                    <p:tmAbs val="80"/>
                                  </p:iterate>
                                  <p:childTnLst>
                                    <p:set>
                                      <p:cBhvr>
                                        <p:cTn id="42" dur="1" fill="hold">
                                          <p:stCondLst>
                                            <p:cond delay="0"/>
                                          </p:stCondLst>
                                        </p:cTn>
                                        <p:tgtEl>
                                          <p:spTgt spid="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1"/>
          <a:srcRect/>
          <a:stretch>
            <a:fillRect/>
          </a:stretch>
        </p:blipFill>
        <p:spPr bwMode="auto">
          <a:xfrm>
            <a:off x="2460625" y="2160588"/>
            <a:ext cx="3219450" cy="3219450"/>
          </a:xfrm>
          <a:prstGeom prst="rect">
            <a:avLst/>
          </a:prstGeom>
          <a:noFill/>
          <a:ln w="9525">
            <a:noFill/>
            <a:miter lim="800000"/>
            <a:headEnd/>
            <a:tailEnd/>
          </a:ln>
        </p:spPr>
      </p:pic>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本征半导体</a:t>
            </a:r>
            <a:endPar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54340"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9" name="Text Box 4"/>
          <p:cNvSpPr txBox="1">
            <a:spLocks noChangeArrowheads="1"/>
          </p:cNvSpPr>
          <p:nvPr/>
        </p:nvSpPr>
        <p:spPr bwMode="auto">
          <a:xfrm>
            <a:off x="2330450" y="1738313"/>
            <a:ext cx="6934200" cy="400050"/>
          </a:xfrm>
          <a:prstGeom prst="rect">
            <a:avLst/>
          </a:prstGeom>
          <a:noFill/>
          <a:ln w="9525">
            <a:noFill/>
            <a:miter lim="800000"/>
          </a:ln>
        </p:spPr>
        <p:txBody>
          <a:bodyPr>
            <a:spAutoFit/>
          </a:bodyPr>
          <a:lstStyle/>
          <a:p>
            <a:r>
              <a:rPr kumimoji="1" lang="zh-CN" altLang="en-US" sz="2000" b="1">
                <a:solidFill>
                  <a:srgbClr val="C00000"/>
                </a:solidFill>
                <a:latin typeface="Times New Roman" panose="02020603050405020304" pitchFamily="18" charset="0"/>
                <a:ea typeface="宋体" panose="02010600030101010101" pitchFamily="2" charset="-122"/>
              </a:rPr>
              <a:t>本征半导体</a:t>
            </a:r>
            <a:r>
              <a:rPr kumimoji="1" lang="zh-CN" altLang="en-US" sz="2000" b="1">
                <a:latin typeface="Times New Roman" panose="02020603050405020304" pitchFamily="18" charset="0"/>
                <a:ea typeface="宋体" panose="02010600030101010101" pitchFamily="2" charset="-122"/>
              </a:rPr>
              <a:t>是</a:t>
            </a:r>
            <a:r>
              <a:rPr kumimoji="1" lang="zh-CN" altLang="en-US" sz="2000" b="1">
                <a:solidFill>
                  <a:srgbClr val="FF0000"/>
                </a:solidFill>
                <a:latin typeface="Times New Roman" panose="02020603050405020304" pitchFamily="18" charset="0"/>
                <a:ea typeface="宋体" panose="02010600030101010101" pitchFamily="2" charset="-122"/>
              </a:rPr>
              <a:t>纯净</a:t>
            </a:r>
            <a:r>
              <a:rPr kumimoji="1" lang="zh-CN" altLang="en-US" sz="2000" b="1">
                <a:latin typeface="Times New Roman" panose="02020603050405020304" pitchFamily="18" charset="0"/>
                <a:ea typeface="宋体" panose="02010600030101010101" pitchFamily="2" charset="-122"/>
              </a:rPr>
              <a:t>的</a:t>
            </a:r>
            <a:r>
              <a:rPr kumimoji="1" lang="zh-CN" altLang="en-US" sz="2000" b="1">
                <a:solidFill>
                  <a:srgbClr val="FF0000"/>
                </a:solidFill>
                <a:latin typeface="Times New Roman" panose="02020603050405020304" pitchFamily="18" charset="0"/>
                <a:ea typeface="宋体" panose="02010600030101010101" pitchFamily="2" charset="-122"/>
              </a:rPr>
              <a:t>单晶体结构</a:t>
            </a:r>
            <a:r>
              <a:rPr kumimoji="1" lang="zh-CN" altLang="en-US" sz="2000" b="1">
                <a:latin typeface="Times New Roman" panose="02020603050405020304" pitchFamily="18" charset="0"/>
                <a:ea typeface="宋体" panose="02010600030101010101" pitchFamily="2" charset="-122"/>
              </a:rPr>
              <a:t>的半导体。</a:t>
            </a:r>
            <a:endParaRPr kumimoji="1" lang="zh-CN" altLang="en-US" sz="2000">
              <a:latin typeface="Times New Roman" panose="02020603050405020304" pitchFamily="18" charset="0"/>
              <a:ea typeface="宋体" panose="02010600030101010101" pitchFamily="2" charset="-122"/>
            </a:endParaRPr>
          </a:p>
        </p:txBody>
      </p:sp>
      <p:sp>
        <p:nvSpPr>
          <p:cNvPr id="19" name="Text Box 6"/>
          <p:cNvSpPr txBox="1">
            <a:spLocks noChangeArrowheads="1"/>
          </p:cNvSpPr>
          <p:nvPr/>
        </p:nvSpPr>
        <p:spPr bwMode="auto">
          <a:xfrm>
            <a:off x="2100263" y="5395913"/>
            <a:ext cx="7696200" cy="403252"/>
          </a:xfrm>
          <a:prstGeom prst="rect">
            <a:avLst/>
          </a:prstGeom>
          <a:noFill/>
          <a:ln w="9525">
            <a:noFill/>
            <a:miter lim="800000"/>
          </a:ln>
        </p:spPr>
        <p:txBody>
          <a:bodyPr>
            <a:spAutoFit/>
          </a:bodyPr>
          <a:lstStyle/>
          <a:p>
            <a:pPr>
              <a:lnSpc>
                <a:spcPct val="110000"/>
              </a:lnSpc>
            </a:pPr>
            <a:r>
              <a:rPr kumimoji="1" lang="en-US" altLang="zh-CN" sz="2000">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自由电子与空穴相碰同时消失，称为复合。</a:t>
            </a:r>
            <a:endParaRPr kumimoji="1" lang="zh-CN" altLang="en-US" sz="2000" b="1">
              <a:latin typeface="Times New Roman" panose="02020603050405020304" pitchFamily="18" charset="0"/>
              <a:ea typeface="宋体" panose="02010600030101010101" pitchFamily="2" charset="-122"/>
            </a:endParaRPr>
          </a:p>
        </p:txBody>
      </p:sp>
      <p:sp>
        <p:nvSpPr>
          <p:cNvPr id="20" name="Rectangle 8"/>
          <p:cNvSpPr>
            <a:spLocks noChangeArrowheads="1"/>
          </p:cNvSpPr>
          <p:nvPr/>
        </p:nvSpPr>
        <p:spPr bwMode="auto">
          <a:xfrm>
            <a:off x="2135188" y="5734050"/>
            <a:ext cx="7848600" cy="389530"/>
          </a:xfrm>
          <a:prstGeom prst="rect">
            <a:avLst/>
          </a:prstGeom>
          <a:noFill/>
          <a:ln w="9525">
            <a:noFill/>
            <a:miter lim="800000"/>
          </a:ln>
        </p:spPr>
        <p:txBody>
          <a:bodyPr>
            <a:spAutoFit/>
          </a:bodyPr>
          <a:lstStyle/>
          <a:p>
            <a:pPr eaLnBrk="0" hangingPunct="0">
              <a:lnSpc>
                <a:spcPct val="110000"/>
              </a:lnSpc>
            </a:pPr>
            <a:r>
              <a:rPr kumimoji="1" lang="zh-CN" altLang="en-US" sz="2000" b="1">
                <a:latin typeface="宋体" panose="02010600030101010101" pitchFamily="2" charset="-122"/>
                <a:ea typeface="宋体" panose="02010600030101010101" pitchFamily="2" charset="-122"/>
              </a:rPr>
              <a:t>　在一定的温度下，自由电子与空穴对的浓度一定。</a:t>
            </a:r>
            <a:endParaRPr kumimoji="1" lang="zh-CN" altLang="en-US" sz="2000" b="1">
              <a:latin typeface="宋体" panose="02010600030101010101" pitchFamily="2" charset="-122"/>
              <a:ea typeface="宋体" panose="02010600030101010101" pitchFamily="2" charset="-122"/>
            </a:endParaRPr>
          </a:p>
        </p:txBody>
      </p:sp>
      <p:grpSp>
        <p:nvGrpSpPr>
          <p:cNvPr id="5" name="组合 4"/>
          <p:cNvGrpSpPr/>
          <p:nvPr/>
        </p:nvGrpSpPr>
        <p:grpSpPr bwMode="auto">
          <a:xfrm>
            <a:off x="6865938" y="5584825"/>
            <a:ext cx="2901950" cy="508000"/>
            <a:chOff x="4824028" y="5585548"/>
            <a:chExt cx="2902380" cy="507748"/>
          </a:xfrm>
        </p:grpSpPr>
        <p:sp>
          <p:nvSpPr>
            <p:cNvPr id="654353" name="AutoShape 10"/>
            <p:cNvSpPr/>
            <p:nvPr/>
          </p:nvSpPr>
          <p:spPr bwMode="auto">
            <a:xfrm>
              <a:off x="6509408" y="5585548"/>
              <a:ext cx="1217000" cy="400110"/>
            </a:xfrm>
            <a:prstGeom prst="borderCallout1">
              <a:avLst>
                <a:gd name="adj1" fmla="val 23079"/>
                <a:gd name="adj2" fmla="val -5310"/>
                <a:gd name="adj3" fmla="val 127245"/>
                <a:gd name="adj4" fmla="val -44787"/>
              </a:avLst>
            </a:prstGeom>
            <a:solidFill>
              <a:srgbClr val="66FFFF"/>
            </a:solidFill>
            <a:ln w="19050">
              <a:solidFill>
                <a:srgbClr val="FF0000"/>
              </a:solidFill>
              <a:miter lim="800000"/>
            </a:ln>
          </p:spPr>
          <p:txBody>
            <a:bodyPr wrap="none">
              <a:spAutoFit/>
            </a:bodyPr>
            <a:lstStyle/>
            <a:p>
              <a:pPr eaLnBrk="0" hangingPunct="0"/>
              <a:r>
                <a:rPr kumimoji="1" lang="zh-CN" altLang="en-US" sz="2000" b="1">
                  <a:latin typeface="宋体" panose="02010600030101010101" pitchFamily="2" charset="-122"/>
                  <a:ea typeface="宋体" panose="02010600030101010101" pitchFamily="2" charset="-122"/>
                </a:rPr>
                <a:t>动态平衡</a:t>
              </a:r>
              <a:endParaRPr kumimoji="1" lang="zh-CN" altLang="en-US" sz="2000" b="1">
                <a:latin typeface="宋体" panose="02010600030101010101" pitchFamily="2" charset="-122"/>
                <a:ea typeface="宋体" panose="02010600030101010101" pitchFamily="2" charset="-122"/>
              </a:endParaRPr>
            </a:p>
          </p:txBody>
        </p:sp>
        <p:sp>
          <p:nvSpPr>
            <p:cNvPr id="654354" name="Line 11"/>
            <p:cNvSpPr>
              <a:spLocks noChangeShapeType="1"/>
            </p:cNvSpPr>
            <p:nvPr/>
          </p:nvSpPr>
          <p:spPr bwMode="auto">
            <a:xfrm>
              <a:off x="4824028" y="6093296"/>
              <a:ext cx="1079500" cy="0"/>
            </a:xfrm>
            <a:prstGeom prst="line">
              <a:avLst/>
            </a:prstGeom>
            <a:noFill/>
            <a:ln w="28575">
              <a:solidFill>
                <a:srgbClr val="FF0000"/>
              </a:solidFill>
              <a:round/>
            </a:ln>
          </p:spPr>
          <p:txBody>
            <a:bodyPr>
              <a:spAutoFit/>
            </a:bodyPr>
            <a:lstStyle/>
            <a:p>
              <a:endParaRPr lang="zh-CN" altLang="en-US"/>
            </a:p>
          </p:txBody>
        </p:sp>
      </p:grpSp>
      <p:pic>
        <p:nvPicPr>
          <p:cNvPr id="65540" name="Picture 4"/>
          <p:cNvPicPr>
            <a:picLocks noChangeAspect="1" noChangeArrowheads="1"/>
          </p:cNvPicPr>
          <p:nvPr/>
        </p:nvPicPr>
        <p:blipFill>
          <a:blip r:embed="rId2"/>
          <a:srcRect/>
          <a:stretch>
            <a:fillRect/>
          </a:stretch>
        </p:blipFill>
        <p:spPr bwMode="auto">
          <a:xfrm>
            <a:off x="2460625" y="2160588"/>
            <a:ext cx="3219450" cy="3219450"/>
          </a:xfrm>
          <a:prstGeom prst="rect">
            <a:avLst/>
          </a:prstGeom>
          <a:noFill/>
          <a:ln w="9525">
            <a:noFill/>
            <a:miter lim="800000"/>
            <a:headEnd/>
            <a:tailEnd/>
          </a:ln>
        </p:spPr>
      </p:pic>
      <p:pic>
        <p:nvPicPr>
          <p:cNvPr id="65541" name="Picture 5"/>
          <p:cNvPicPr>
            <a:picLocks noChangeAspect="1" noChangeArrowheads="1"/>
          </p:cNvPicPr>
          <p:nvPr/>
        </p:nvPicPr>
        <p:blipFill>
          <a:blip r:embed="rId3"/>
          <a:srcRect/>
          <a:stretch>
            <a:fillRect/>
          </a:stretch>
        </p:blipFill>
        <p:spPr bwMode="auto">
          <a:xfrm>
            <a:off x="2460625" y="2160588"/>
            <a:ext cx="3219450" cy="3219450"/>
          </a:xfrm>
          <a:prstGeom prst="rect">
            <a:avLst/>
          </a:prstGeom>
          <a:noFill/>
          <a:ln w="9525">
            <a:noFill/>
            <a:miter lim="800000"/>
            <a:headEnd/>
            <a:tailEnd/>
          </a:ln>
        </p:spPr>
      </p:pic>
      <p:sp>
        <p:nvSpPr>
          <p:cNvPr id="18" name="AutoShape 5"/>
          <p:cNvSpPr/>
          <p:nvPr/>
        </p:nvSpPr>
        <p:spPr bwMode="auto">
          <a:xfrm>
            <a:off x="6057901" y="3910014"/>
            <a:ext cx="3192463" cy="706437"/>
          </a:xfrm>
          <a:prstGeom prst="borderCallout1">
            <a:avLst>
              <a:gd name="adj1" fmla="val 12435"/>
              <a:gd name="adj2" fmla="val -1898"/>
              <a:gd name="adj3" fmla="val -76625"/>
              <a:gd name="adj4" fmla="val -60894"/>
            </a:avLst>
          </a:prstGeom>
          <a:solidFill>
            <a:srgbClr val="66FFFF"/>
          </a:solidFill>
          <a:ln w="19050">
            <a:solidFill>
              <a:srgbClr val="FF3300"/>
            </a:solidFill>
            <a:miter lim="800000"/>
          </a:ln>
        </p:spPr>
        <p:txBody>
          <a:bodyPr>
            <a:spAutoFit/>
          </a:bodyPr>
          <a:lstStyle/>
          <a:p>
            <a:pPr eaLnBrk="0" hangingPunct="0"/>
            <a:r>
              <a:rPr kumimoji="1" lang="zh-CN" altLang="en-US" sz="2000" b="1">
                <a:latin typeface="宋体" panose="02010600030101010101" pitchFamily="2" charset="-122"/>
                <a:ea typeface="宋体" panose="02010600030101010101" pitchFamily="2" charset="-122"/>
              </a:rPr>
              <a:t>电子的游离使共价键中留有一个空位置，称为</a:t>
            </a:r>
            <a:r>
              <a:rPr kumimoji="1" lang="zh-CN" altLang="en-US" sz="2000" b="1">
                <a:solidFill>
                  <a:srgbClr val="FF3300"/>
                </a:solidFill>
                <a:latin typeface="宋体" panose="02010600030101010101" pitchFamily="2" charset="-122"/>
                <a:ea typeface="宋体" panose="02010600030101010101" pitchFamily="2" charset="-122"/>
              </a:rPr>
              <a:t>空穴</a:t>
            </a:r>
            <a:endParaRPr kumimoji="1" lang="zh-CN" altLang="en-US" sz="2000" b="1">
              <a:solidFill>
                <a:srgbClr val="FF3300"/>
              </a:solidFill>
              <a:latin typeface="宋体" panose="02010600030101010101" pitchFamily="2" charset="-122"/>
              <a:ea typeface="宋体" panose="02010600030101010101" pitchFamily="2" charset="-122"/>
            </a:endParaRPr>
          </a:p>
        </p:txBody>
      </p:sp>
      <p:sp>
        <p:nvSpPr>
          <p:cNvPr id="25" name="AutoShape 7"/>
          <p:cNvSpPr/>
          <p:nvPr/>
        </p:nvSpPr>
        <p:spPr bwMode="auto">
          <a:xfrm>
            <a:off x="6057900" y="2273300"/>
            <a:ext cx="958850" cy="400050"/>
          </a:xfrm>
          <a:prstGeom prst="borderCallout1">
            <a:avLst>
              <a:gd name="adj1" fmla="val 25000"/>
              <a:gd name="adj2" fmla="val -5884"/>
              <a:gd name="adj3" fmla="val 234278"/>
              <a:gd name="adj4" fmla="val -191361"/>
            </a:avLst>
          </a:prstGeom>
          <a:solidFill>
            <a:srgbClr val="66FFFF"/>
          </a:solidFill>
          <a:ln w="19050">
            <a:solidFill>
              <a:srgbClr val="FF3300"/>
            </a:solidFill>
            <a:miter lim="800000"/>
          </a:ln>
        </p:spPr>
        <p:txBody>
          <a:bodyPr wrap="none">
            <a:spAutoFit/>
          </a:bodyPr>
          <a:lstStyle/>
          <a:p>
            <a:pPr eaLnBrk="0" hangingPunct="0"/>
            <a:r>
              <a:rPr kumimoji="1" lang="zh-CN" altLang="en-US" sz="2000" b="1">
                <a:latin typeface="宋体" panose="02010600030101010101" pitchFamily="2" charset="-122"/>
                <a:ea typeface="宋体" panose="02010600030101010101" pitchFamily="2" charset="-122"/>
              </a:rPr>
              <a:t>共价键</a:t>
            </a:r>
            <a:endParaRPr kumimoji="1" lang="en-US" altLang="zh-CN" sz="2000">
              <a:latin typeface="宋体" panose="02010600030101010101" pitchFamily="2" charset="-122"/>
              <a:ea typeface="宋体" panose="02010600030101010101" pitchFamily="2" charset="-122"/>
            </a:endParaRPr>
          </a:p>
        </p:txBody>
      </p:sp>
      <p:sp>
        <p:nvSpPr>
          <p:cNvPr id="17" name="AutoShape 4"/>
          <p:cNvSpPr/>
          <p:nvPr/>
        </p:nvSpPr>
        <p:spPr bwMode="auto">
          <a:xfrm>
            <a:off x="6057901" y="2936876"/>
            <a:ext cx="4322763" cy="708025"/>
          </a:xfrm>
          <a:prstGeom prst="borderCallout1">
            <a:avLst>
              <a:gd name="adj1" fmla="val 9486"/>
              <a:gd name="adj2" fmla="val -1889"/>
              <a:gd name="adj3" fmla="val 66801"/>
              <a:gd name="adj4" fmla="val -31685"/>
            </a:avLst>
          </a:prstGeom>
          <a:solidFill>
            <a:srgbClr val="66FFFF"/>
          </a:solidFill>
          <a:ln w="19050">
            <a:solidFill>
              <a:srgbClr val="FF3300"/>
            </a:solidFill>
            <a:miter lim="800000"/>
          </a:ln>
        </p:spPr>
        <p:txBody>
          <a:bodyPr>
            <a:spAutoFit/>
          </a:bodyPr>
          <a:lstStyle/>
          <a:p>
            <a:pPr eaLnBrk="0" hangingPunct="0"/>
            <a:r>
              <a:rPr kumimoji="1" lang="zh-CN" altLang="en-US" sz="2000" b="1">
                <a:latin typeface="宋体" panose="02010600030101010101" pitchFamily="2" charset="-122"/>
                <a:ea typeface="宋体" panose="02010600030101010101" pitchFamily="2" charset="-122"/>
              </a:rPr>
              <a:t>由于热运动，具有足够能量的价电子</a:t>
            </a:r>
            <a:r>
              <a:rPr kumimoji="1" lang="zh-CN" altLang="en-US" sz="2000" b="1">
                <a:solidFill>
                  <a:srgbClr val="FF3300"/>
                </a:solidFill>
                <a:latin typeface="宋体" panose="02010600030101010101" pitchFamily="2" charset="-122"/>
                <a:ea typeface="宋体" panose="02010600030101010101" pitchFamily="2" charset="-122"/>
              </a:rPr>
              <a:t>挣脱</a:t>
            </a:r>
            <a:r>
              <a:rPr kumimoji="1" lang="zh-CN" altLang="en-US" sz="2000" b="1">
                <a:latin typeface="宋体" panose="02010600030101010101" pitchFamily="2" charset="-122"/>
                <a:ea typeface="宋体" panose="02010600030101010101" pitchFamily="2" charset="-122"/>
              </a:rPr>
              <a:t>共价键的束缚而成为</a:t>
            </a:r>
            <a:r>
              <a:rPr kumimoji="1" lang="zh-CN" altLang="en-US" sz="2000" b="1">
                <a:solidFill>
                  <a:srgbClr val="FF3300"/>
                </a:solidFill>
                <a:latin typeface="宋体" panose="02010600030101010101" pitchFamily="2" charset="-122"/>
                <a:ea typeface="宋体" panose="02010600030101010101" pitchFamily="2" charset="-122"/>
              </a:rPr>
              <a:t>自由电子</a:t>
            </a:r>
            <a:endParaRPr kumimoji="1" lang="zh-CN" altLang="en-US" sz="2000" b="1">
              <a:solidFill>
                <a:srgbClr val="FF3300"/>
              </a:solidFill>
              <a:latin typeface="宋体" panose="02010600030101010101" pitchFamily="2" charset="-122"/>
              <a:ea typeface="宋体" panose="02010600030101010101" pitchFamily="2" charset="-122"/>
            </a:endParaRPr>
          </a:p>
        </p:txBody>
      </p:sp>
      <p:cxnSp>
        <p:nvCxnSpPr>
          <p:cNvPr id="7" name="直接箭头连接符 6"/>
          <p:cNvCxnSpPr/>
          <p:nvPr/>
        </p:nvCxnSpPr>
        <p:spPr>
          <a:xfrm>
            <a:off x="4151313" y="3357564"/>
            <a:ext cx="431800" cy="53975"/>
          </a:xfrm>
          <a:prstGeom prst="straightConnector1">
            <a:avLst/>
          </a:prstGeom>
          <a:ln w="25400">
            <a:solidFill>
              <a:srgbClr val="0000AC"/>
            </a:solidFill>
            <a:tailEnd type="arrow" w="med" len="lg"/>
          </a:ln>
        </p:spPr>
        <p:style>
          <a:lnRef idx="1">
            <a:schemeClr val="accent1"/>
          </a:lnRef>
          <a:fillRef idx="0">
            <a:schemeClr val="accent1"/>
          </a:fillRef>
          <a:effectRef idx="0">
            <a:schemeClr val="accent1"/>
          </a:effectRef>
          <a:fontRef idx="minor">
            <a:schemeClr val="tx1"/>
          </a:fontRef>
        </p:style>
      </p:cxnSp>
      <p:sp>
        <p:nvSpPr>
          <p:cNvPr id="24" name="Text Box 6"/>
          <p:cNvSpPr txBox="1">
            <a:spLocks noChangeArrowheads="1"/>
          </p:cNvSpPr>
          <p:nvPr/>
        </p:nvSpPr>
        <p:spPr bwMode="auto">
          <a:xfrm>
            <a:off x="6048375" y="4799013"/>
            <a:ext cx="4332288" cy="403252"/>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自由电子与空穴都能自由运动。</a:t>
            </a:r>
            <a:endParaRPr kumimoji="1" lang="zh-CN" altLang="en-US" sz="2000" b="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par>
                          <p:cTn id="11" fill="hold">
                            <p:stCondLst>
                              <p:cond delay="1519"/>
                            </p:stCondLst>
                            <p:childTnLst>
                              <p:par>
                                <p:cTn id="12" presetID="9" presetClass="entr" presetSubtype="0" fill="hold" nodeType="afterEffect">
                                  <p:stCondLst>
                                    <p:cond delay="500"/>
                                  </p:stCondLst>
                                  <p:childTnLst>
                                    <p:set>
                                      <p:cBhvr>
                                        <p:cTn id="13" dur="1" fill="hold">
                                          <p:stCondLst>
                                            <p:cond delay="0"/>
                                          </p:stCondLst>
                                        </p:cTn>
                                        <p:tgtEl>
                                          <p:spTgt spid="65538"/>
                                        </p:tgtEl>
                                        <p:attrNameLst>
                                          <p:attrName>style.visibility</p:attrName>
                                        </p:attrNameLst>
                                      </p:cBhvr>
                                      <p:to>
                                        <p:strVal val="visible"/>
                                      </p:to>
                                    </p:set>
                                    <p:animEffect transition="in" filter="dissolve">
                                      <p:cBhvr>
                                        <p:cTn id="14" dur="500"/>
                                        <p:tgtEl>
                                          <p:spTgt spid="655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5540"/>
                                        </p:tgtEl>
                                        <p:attrNameLst>
                                          <p:attrName>style.visibility</p:attrName>
                                        </p:attrNameLst>
                                      </p:cBhvr>
                                      <p:to>
                                        <p:strVal val="visible"/>
                                      </p:to>
                                    </p:set>
                                  </p:childTnLst>
                                </p:cTn>
                              </p:par>
                              <p:par>
                                <p:cTn id="24" presetID="22" presetClass="entr" presetSubtype="8"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subTnLst>
                                    <p:audio>
                                      <p:cMediaNode>
                                        <p:cTn display="0" masterRel="sameClick">
                                          <p:stCondLst>
                                            <p:cond evt="begin" delay="0">
                                              <p:tn val="24"/>
                                            </p:cond>
                                          </p:stCondLst>
                                          <p:endCondLst>
                                            <p:cond evt="onStopAudio" delay="0">
                                              <p:tgtEl>
                                                <p:sldTgt/>
                                              </p:tgtEl>
                                            </p:cond>
                                          </p:endCondLst>
                                        </p:cTn>
                                        <p:tgtEl>
                                          <p:sndTgt r:embed="rId4" name="camera.wav"/>
                                        </p:tgtEl>
                                      </p:cMediaNode>
                                    </p:audio>
                                  </p:subTnLst>
                                </p:cTn>
                              </p:par>
                              <p:par>
                                <p:cTn id="27" presetID="22" presetClass="exit" presetSubtype="8" fill="hold" nodeType="withEffect">
                                  <p:stCondLst>
                                    <p:cond delay="0"/>
                                  </p:stCondLst>
                                  <p:childTnLst>
                                    <p:animEffect transition="out" filter="wipe(left)">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655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75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80"/>
                                  </p:iterate>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80"/>
                                  </p:iterate>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lt">
                                    <p:tmAbs val="80"/>
                                  </p:iterate>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build="p"/>
      <p:bldP spid="19" grpId="0"/>
      <p:bldP spid="20" grpId="0"/>
      <p:bldP spid="18" grpId="0" animBg="1"/>
      <p:bldP spid="25" grpId="0" animBg="1"/>
      <p:bldP spid="17"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385" name="Picture 3"/>
          <p:cNvPicPr>
            <a:picLocks noChangeAspect="1" noChangeArrowheads="1"/>
          </p:cNvPicPr>
          <p:nvPr/>
        </p:nvPicPr>
        <p:blipFill>
          <a:blip r:embed="rId1"/>
          <a:srcRect/>
          <a:stretch>
            <a:fillRect/>
          </a:stretch>
        </p:blipFill>
        <p:spPr bwMode="auto">
          <a:xfrm>
            <a:off x="2460625" y="2160588"/>
            <a:ext cx="3219450" cy="3219450"/>
          </a:xfrm>
          <a:prstGeom prst="rect">
            <a:avLst/>
          </a:prstGeom>
          <a:noFill/>
          <a:ln w="9525">
            <a:noFill/>
            <a:miter lim="800000"/>
            <a:headEnd/>
            <a:tailEnd/>
          </a:ln>
        </p:spPr>
      </p:pic>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半导体中的载流子</a:t>
            </a:r>
            <a:endPar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56388"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9" name="Text Box 4"/>
          <p:cNvSpPr txBox="1">
            <a:spLocks noChangeArrowheads="1"/>
          </p:cNvSpPr>
          <p:nvPr/>
        </p:nvSpPr>
        <p:spPr bwMode="auto">
          <a:xfrm>
            <a:off x="2330450" y="1700213"/>
            <a:ext cx="4629150" cy="400050"/>
          </a:xfrm>
          <a:prstGeom prst="rect">
            <a:avLst/>
          </a:prstGeom>
          <a:noFill/>
          <a:ln w="9525">
            <a:noFill/>
            <a:miter lim="800000"/>
          </a:ln>
        </p:spPr>
        <p:txBody>
          <a:bodyPr>
            <a:spAutoFit/>
          </a:bodyPr>
          <a:lstStyle/>
          <a:p>
            <a:r>
              <a:rPr kumimoji="1" lang="zh-CN" altLang="en-US" sz="2000" b="1">
                <a:latin typeface="Times New Roman" panose="02020603050405020304" pitchFamily="18" charset="0"/>
                <a:ea typeface="宋体" panose="02010600030101010101" pitchFamily="2" charset="-122"/>
              </a:rPr>
              <a:t>承载电流的粒子称为载流子。</a:t>
            </a:r>
            <a:endParaRPr kumimoji="1" lang="zh-CN" altLang="en-US" sz="2000">
              <a:latin typeface="Times New Roman" panose="02020603050405020304" pitchFamily="18" charset="0"/>
              <a:ea typeface="宋体" panose="02010600030101010101" pitchFamily="2" charset="-122"/>
            </a:endParaRPr>
          </a:p>
        </p:txBody>
      </p:sp>
      <p:pic>
        <p:nvPicPr>
          <p:cNvPr id="66562" name="Picture 2"/>
          <p:cNvPicPr>
            <a:picLocks noChangeAspect="1" noChangeArrowheads="1"/>
          </p:cNvPicPr>
          <p:nvPr/>
        </p:nvPicPr>
        <p:blipFill>
          <a:blip r:embed="rId2"/>
          <a:srcRect/>
          <a:stretch>
            <a:fillRect/>
          </a:stretch>
        </p:blipFill>
        <p:spPr bwMode="auto">
          <a:xfrm>
            <a:off x="2460625" y="2160588"/>
            <a:ext cx="3219450" cy="3219450"/>
          </a:xfrm>
          <a:prstGeom prst="rect">
            <a:avLst/>
          </a:prstGeom>
          <a:noFill/>
          <a:ln w="9525">
            <a:noFill/>
            <a:miter lim="800000"/>
            <a:headEnd/>
            <a:tailEnd/>
          </a:ln>
        </p:spPr>
      </p:pic>
      <p:grpSp>
        <p:nvGrpSpPr>
          <p:cNvPr id="10" name="组合 9"/>
          <p:cNvGrpSpPr/>
          <p:nvPr/>
        </p:nvGrpSpPr>
        <p:grpSpPr bwMode="auto">
          <a:xfrm>
            <a:off x="4872039" y="3429001"/>
            <a:ext cx="2554287" cy="1768475"/>
            <a:chOff x="3347864" y="3429000"/>
            <a:chExt cx="2555204" cy="1768262"/>
          </a:xfrm>
        </p:grpSpPr>
        <p:sp>
          <p:nvSpPr>
            <p:cNvPr id="656398" name="AutoShape 4"/>
            <p:cNvSpPr/>
            <p:nvPr/>
          </p:nvSpPr>
          <p:spPr bwMode="auto">
            <a:xfrm>
              <a:off x="4427984" y="4797152"/>
              <a:ext cx="1475084" cy="400110"/>
            </a:xfrm>
            <a:prstGeom prst="borderCallout2">
              <a:avLst>
                <a:gd name="adj1" fmla="val 65713"/>
                <a:gd name="adj2" fmla="val -3542"/>
                <a:gd name="adj3" fmla="val 65949"/>
                <a:gd name="adj4" fmla="val -69120"/>
                <a:gd name="adj5" fmla="val -352204"/>
                <a:gd name="adj6" fmla="val -125269"/>
              </a:avLst>
            </a:prstGeom>
            <a:solidFill>
              <a:srgbClr val="00FFFF"/>
            </a:solidFill>
            <a:ln w="9525">
              <a:solidFill>
                <a:srgbClr val="FF3300"/>
              </a:solidFill>
              <a:miter lim="800000"/>
            </a:ln>
          </p:spPr>
          <p:txBody>
            <a:bodyPr wrap="none">
              <a:spAutoFit/>
            </a:bodyPr>
            <a:lstStyle/>
            <a:p>
              <a:pPr algn="ctr" eaLnBrk="0" hangingPunct="0"/>
              <a:r>
                <a:rPr kumimoji="1" lang="zh-CN" altLang="en-US" sz="2000" b="1">
                  <a:latin typeface="Times New Roman" panose="02020603050405020304" pitchFamily="18" charset="0"/>
                </a:rPr>
                <a:t>两种载流子</a:t>
              </a:r>
              <a:endParaRPr kumimoji="1" lang="zh-CN" altLang="en-US" sz="2000" b="1">
                <a:latin typeface="Times New Roman" panose="02020603050405020304" pitchFamily="18" charset="0"/>
              </a:endParaRPr>
            </a:p>
          </p:txBody>
        </p:sp>
        <p:sp>
          <p:nvSpPr>
            <p:cNvPr id="656399" name="Line 5"/>
            <p:cNvSpPr>
              <a:spLocks noChangeShapeType="1"/>
            </p:cNvSpPr>
            <p:nvPr/>
          </p:nvSpPr>
          <p:spPr bwMode="auto">
            <a:xfrm flipH="1" flipV="1">
              <a:off x="3347864" y="3429000"/>
              <a:ext cx="1008112" cy="1440160"/>
            </a:xfrm>
            <a:prstGeom prst="line">
              <a:avLst/>
            </a:prstGeom>
            <a:noFill/>
            <a:ln w="9525">
              <a:solidFill>
                <a:srgbClr val="FF3300"/>
              </a:solidFill>
              <a:round/>
            </a:ln>
          </p:spPr>
          <p:txBody>
            <a:bodyPr>
              <a:spAutoFit/>
            </a:bodyPr>
            <a:lstStyle/>
            <a:p>
              <a:endParaRPr lang="zh-CN" altLang="en-US"/>
            </a:p>
          </p:txBody>
        </p:sp>
      </p:grpSp>
      <p:sp>
        <p:nvSpPr>
          <p:cNvPr id="27" name="Text Box 6"/>
          <p:cNvSpPr txBox="1">
            <a:spLocks noChangeArrowheads="1"/>
          </p:cNvSpPr>
          <p:nvPr/>
        </p:nvSpPr>
        <p:spPr bwMode="auto">
          <a:xfrm>
            <a:off x="5843589" y="2127250"/>
            <a:ext cx="4573587" cy="1106488"/>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　　外加电场时，带负电的自由电子和带正电的空穴均参与导电，且运动方向相反。</a:t>
            </a:r>
            <a:endParaRPr kumimoji="1" lang="zh-CN" altLang="en-US" sz="2000" b="1">
              <a:latin typeface="Times New Roman" panose="02020603050405020304" pitchFamily="18" charset="0"/>
              <a:ea typeface="宋体" panose="02010600030101010101" pitchFamily="2" charset="-122"/>
            </a:endParaRPr>
          </a:p>
        </p:txBody>
      </p:sp>
      <p:sp>
        <p:nvSpPr>
          <p:cNvPr id="28" name="Text Box 6"/>
          <p:cNvSpPr txBox="1">
            <a:spLocks noChangeArrowheads="1"/>
          </p:cNvSpPr>
          <p:nvPr/>
        </p:nvSpPr>
        <p:spPr bwMode="auto">
          <a:xfrm>
            <a:off x="5880100" y="2803525"/>
            <a:ext cx="4572000" cy="769938"/>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　　　由于</a:t>
            </a:r>
            <a:r>
              <a:rPr kumimoji="1" lang="zh-CN" altLang="en-US" sz="2000" b="1">
                <a:solidFill>
                  <a:srgbClr val="FF3300"/>
                </a:solidFill>
                <a:latin typeface="Times New Roman" panose="02020603050405020304" pitchFamily="18" charset="0"/>
                <a:ea typeface="宋体" panose="02010600030101010101" pitchFamily="2" charset="-122"/>
              </a:rPr>
              <a:t>本征半导体</a:t>
            </a:r>
            <a:r>
              <a:rPr kumimoji="1" lang="zh-CN" altLang="en-US" sz="2000" b="1">
                <a:latin typeface="Times New Roman" panose="02020603050405020304" pitchFamily="18" charset="0"/>
                <a:ea typeface="宋体" panose="02010600030101010101" pitchFamily="2" charset="-122"/>
              </a:rPr>
              <a:t>中的载流子数目很少，故导电性很差。</a:t>
            </a:r>
            <a:endParaRPr kumimoji="1" lang="zh-CN" altLang="en-US" sz="2000" b="1">
              <a:latin typeface="Times New Roman" panose="02020603050405020304" pitchFamily="18" charset="0"/>
              <a:ea typeface="宋体" panose="02010600030101010101" pitchFamily="2" charset="-122"/>
            </a:endParaRPr>
          </a:p>
        </p:txBody>
      </p:sp>
      <p:sp>
        <p:nvSpPr>
          <p:cNvPr id="30" name="Text Box 6"/>
          <p:cNvSpPr txBox="1">
            <a:spLocks noChangeArrowheads="1"/>
          </p:cNvSpPr>
          <p:nvPr/>
        </p:nvSpPr>
        <p:spPr bwMode="auto">
          <a:xfrm>
            <a:off x="5880100" y="3524250"/>
            <a:ext cx="4572000" cy="768350"/>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　　温度升高，半导体中的载流子浓度增大，导电性增强。</a:t>
            </a:r>
            <a:endParaRPr kumimoji="1" lang="zh-CN" altLang="en-US" sz="2000" b="1">
              <a:latin typeface="Times New Roman" panose="02020603050405020304" pitchFamily="18" charset="0"/>
              <a:ea typeface="宋体" panose="02010600030101010101" pitchFamily="2" charset="-122"/>
            </a:endParaRPr>
          </a:p>
        </p:txBody>
      </p:sp>
      <p:sp>
        <p:nvSpPr>
          <p:cNvPr id="31" name="Text Box 6"/>
          <p:cNvSpPr txBox="1">
            <a:spLocks noChangeArrowheads="1"/>
          </p:cNvSpPr>
          <p:nvPr/>
        </p:nvSpPr>
        <p:spPr bwMode="auto">
          <a:xfrm>
            <a:off x="5880100" y="4243388"/>
            <a:ext cx="4572000" cy="403252"/>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　　半导体在热力学温度</a:t>
            </a:r>
            <a:r>
              <a:rPr kumimoji="1" lang="en-US" altLang="zh-CN" sz="2000" b="1">
                <a:latin typeface="Times New Roman" panose="02020603050405020304" pitchFamily="18" charset="0"/>
                <a:ea typeface="宋体" panose="02010600030101010101" pitchFamily="2" charset="-122"/>
              </a:rPr>
              <a:t>0K</a:t>
            </a:r>
            <a:r>
              <a:rPr kumimoji="1" lang="zh-CN" altLang="en-US" sz="2000" b="1">
                <a:latin typeface="Times New Roman" panose="02020603050405020304" pitchFamily="18" charset="0"/>
                <a:ea typeface="宋体" panose="02010600030101010101" pitchFamily="2" charset="-122"/>
              </a:rPr>
              <a:t>时不导电。</a:t>
            </a:r>
            <a:endParaRPr kumimoji="1" lang="zh-CN" altLang="en-US" sz="2000" b="1">
              <a:latin typeface="Times New Roman" panose="02020603050405020304" pitchFamily="18" charset="0"/>
              <a:ea typeface="宋体" panose="02010600030101010101" pitchFamily="2" charset="-122"/>
            </a:endParaRPr>
          </a:p>
        </p:txBody>
      </p:sp>
      <p:sp>
        <p:nvSpPr>
          <p:cNvPr id="32" name="Text Box 7"/>
          <p:cNvSpPr txBox="1">
            <a:spLocks noChangeArrowheads="1"/>
          </p:cNvSpPr>
          <p:nvPr/>
        </p:nvSpPr>
        <p:spPr bwMode="auto">
          <a:xfrm>
            <a:off x="2295525" y="5553076"/>
            <a:ext cx="8085138" cy="523875"/>
          </a:xfrm>
          <a:prstGeom prst="rect">
            <a:avLst/>
          </a:prstGeom>
          <a:noFill/>
          <a:ln w="9525">
            <a:noFill/>
            <a:miter lim="800000"/>
          </a:ln>
        </p:spPr>
        <p:txBody>
          <a:bodyPr wrap="none">
            <a:spAutoFit/>
          </a:bodyPr>
          <a:lstStyle/>
          <a:p>
            <a:pPr>
              <a:spcBef>
                <a:spcPct val="50000"/>
              </a:spcBef>
            </a:pPr>
            <a:r>
              <a:rPr kumimoji="1" lang="zh-CN" altLang="en-US" sz="2800">
                <a:solidFill>
                  <a:srgbClr val="FF0000"/>
                </a:solidFill>
                <a:latin typeface="Times New Roman" panose="02020603050405020304" pitchFamily="18" charset="0"/>
                <a:ea typeface="华文行楷" panose="02010800040101010101" charset="-122"/>
                <a:cs typeface="华文行楷" panose="02010800040101010101" charset="-122"/>
              </a:rPr>
              <a:t>为什么</a:t>
            </a:r>
            <a:r>
              <a:rPr kumimoji="1" lang="zh-CN" altLang="en-US" sz="2800">
                <a:latin typeface="Times New Roman" panose="02020603050405020304" pitchFamily="18" charset="0"/>
                <a:ea typeface="华文行楷" panose="02010800040101010101" charset="-122"/>
                <a:cs typeface="华文行楷" panose="02010800040101010101" charset="-122"/>
              </a:rPr>
              <a:t>要将半导体变成导电性很差的本征半导体？</a:t>
            </a:r>
            <a:endParaRPr kumimoji="1" lang="zh-CN" altLang="en-US" sz="2800">
              <a:latin typeface="Times New Roman" panose="02020603050405020304" pitchFamily="18" charset="0"/>
              <a:ea typeface="华文行楷" panose="02010800040101010101" charset="-122"/>
              <a:cs typeface="华文行楷"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6562"/>
                                        </p:tgtEl>
                                        <p:attrNameLst>
                                          <p:attrName>style.visibility</p:attrName>
                                        </p:attrNameLst>
                                      </p:cBhvr>
                                      <p:to>
                                        <p:strVal val="visible"/>
                                      </p:to>
                                    </p:set>
                                    <p:animEffect transition="in" filter="dissolve">
                                      <p:cBhvr>
                                        <p:cTn id="15" dur="500"/>
                                        <p:tgtEl>
                                          <p:spTgt spid="66562"/>
                                        </p:tgtEl>
                                      </p:cBhvr>
                                    </p:animEffect>
                                  </p:childTnLst>
                                </p:cTn>
                              </p:par>
                            </p:childTnLst>
                          </p:cTn>
                        </p:par>
                        <p:par>
                          <p:cTn id="16" fill="hold">
                            <p:stCondLst>
                              <p:cond delay="500"/>
                            </p:stCondLst>
                            <p:childTnLst>
                              <p:par>
                                <p:cTn id="17" presetID="22" presetClass="entr" presetSubtype="8"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75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80"/>
                                  </p:iterate>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80"/>
                                  </p:iterate>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80"/>
                                  </p:iterate>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80"/>
                                  </p:iterate>
                                  <p:childTnLst>
                                    <p:set>
                                      <p:cBhvr>
                                        <p:cTn id="35" dur="1" fill="hold">
                                          <p:stCondLst>
                                            <p:cond delay="0"/>
                                          </p:stCondLst>
                                        </p:cTn>
                                        <p:tgtEl>
                                          <p:spTgt spid="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80"/>
                                  </p:iterate>
                                  <p:childTnLst>
                                    <p:set>
                                      <p:cBhvr>
                                        <p:cTn id="3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build="p"/>
      <p:bldP spid="27" grpId="0"/>
      <p:bldP spid="28" grpId="0"/>
      <p:bldP spid="30" grpId="0"/>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6"/>
          <p:cNvSpPr txBox="1">
            <a:spLocks noChangeArrowheads="1"/>
          </p:cNvSpPr>
          <p:nvPr/>
        </p:nvSpPr>
        <p:spPr bwMode="auto">
          <a:xfrm>
            <a:off x="6022976" y="2703514"/>
            <a:ext cx="4111625" cy="769937"/>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　　空穴比未加杂质时的数目多了还是少了？为什么？</a:t>
            </a:r>
            <a:endParaRPr kumimoji="1" lang="zh-CN" altLang="en-US" sz="2000" b="1">
              <a:latin typeface="Times New Roman" panose="02020603050405020304" pitchFamily="18" charset="0"/>
              <a:ea typeface="宋体" panose="02010600030101010101" pitchFamily="2" charset="-122"/>
            </a:endParaRPr>
          </a:p>
        </p:txBody>
      </p:sp>
      <p:sp>
        <p:nvSpPr>
          <p:cNvPr id="32" name="Text Box 6"/>
          <p:cNvSpPr txBox="1">
            <a:spLocks noChangeArrowheads="1"/>
          </p:cNvSpPr>
          <p:nvPr/>
        </p:nvSpPr>
        <p:spPr bwMode="auto">
          <a:xfrm>
            <a:off x="6024564" y="2703514"/>
            <a:ext cx="4110037" cy="1108075"/>
          </a:xfrm>
          <a:prstGeom prst="rect">
            <a:avLst/>
          </a:prstGeom>
          <a:solidFill>
            <a:schemeClr val="bg1"/>
          </a:solid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　　杂质半导体主要靠多数载流子导电。掺入杂质越多，多子浓度越高，导电性越强，实现</a:t>
            </a:r>
            <a:r>
              <a:rPr kumimoji="1" lang="zh-CN" altLang="en-US" sz="2000" b="1">
                <a:solidFill>
                  <a:srgbClr val="FF0000"/>
                </a:solidFill>
                <a:latin typeface="Times New Roman" panose="02020603050405020304" pitchFamily="18" charset="0"/>
                <a:ea typeface="宋体" panose="02010600030101010101" pitchFamily="2" charset="-122"/>
              </a:rPr>
              <a:t>导电性可控</a:t>
            </a:r>
            <a:r>
              <a:rPr kumimoji="1" lang="zh-CN" altLang="en-US" sz="2000" b="1">
                <a:latin typeface="Times New Roman" panose="02020603050405020304" pitchFamily="18" charset="0"/>
                <a:ea typeface="宋体" panose="02010600030101010101" pitchFamily="2" charset="-122"/>
              </a:rPr>
              <a:t>。</a:t>
            </a:r>
            <a:endParaRPr kumimoji="1" lang="zh-CN" altLang="en-US" sz="2000" b="1">
              <a:latin typeface="Times New Roman" panose="02020603050405020304" pitchFamily="18" charset="0"/>
              <a:ea typeface="宋体" panose="02010600030101010101" pitchFamily="2" charset="-122"/>
            </a:endParaRPr>
          </a:p>
        </p:txBody>
      </p:sp>
      <p:pic>
        <p:nvPicPr>
          <p:cNvPr id="658435" name="Picture 2"/>
          <p:cNvPicPr>
            <a:picLocks noChangeAspect="1" noChangeArrowheads="1"/>
          </p:cNvPicPr>
          <p:nvPr/>
        </p:nvPicPr>
        <p:blipFill>
          <a:blip r:embed="rId1"/>
          <a:srcRect/>
          <a:stretch>
            <a:fillRect/>
          </a:stretch>
        </p:blipFill>
        <p:spPr bwMode="auto">
          <a:xfrm>
            <a:off x="2460625" y="2160588"/>
            <a:ext cx="3219450" cy="3219450"/>
          </a:xfrm>
          <a:prstGeom prst="rect">
            <a:avLst/>
          </a:prstGeom>
          <a:noFill/>
          <a:ln w="9525">
            <a:noFill/>
            <a:miter lim="800000"/>
            <a:headEnd/>
            <a:tailEnd/>
          </a:ln>
        </p:spPr>
      </p:pic>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杂质半导体</a:t>
            </a:r>
            <a:endPar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58438"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9" name="Text Box 4"/>
          <p:cNvSpPr txBox="1">
            <a:spLocks noChangeArrowheads="1"/>
          </p:cNvSpPr>
          <p:nvPr/>
        </p:nvSpPr>
        <p:spPr bwMode="auto">
          <a:xfrm>
            <a:off x="2330450" y="1738313"/>
            <a:ext cx="6934200" cy="400050"/>
          </a:xfrm>
          <a:prstGeom prst="rect">
            <a:avLst/>
          </a:prstGeom>
          <a:noFill/>
          <a:ln w="9525">
            <a:noFill/>
            <a:miter lim="800000"/>
          </a:ln>
        </p:spPr>
        <p:txBody>
          <a:bodyPr>
            <a:spAutoFit/>
          </a:bodyPr>
          <a:lstStyle/>
          <a:p>
            <a:r>
              <a:rPr kumimoji="1" lang="en-US" altLang="zh-CN" sz="2000" b="1">
                <a:solidFill>
                  <a:srgbClr val="FF0000"/>
                </a:solidFill>
                <a:latin typeface="Times New Roman" panose="02020603050405020304" pitchFamily="18" charset="0"/>
                <a:ea typeface="宋体" panose="02010600030101010101" pitchFamily="2" charset="-122"/>
              </a:rPr>
              <a:t>N</a:t>
            </a:r>
            <a:r>
              <a:rPr kumimoji="1" lang="zh-CN" altLang="en-US" sz="2000" b="1">
                <a:solidFill>
                  <a:srgbClr val="FF0000"/>
                </a:solidFill>
                <a:latin typeface="Times New Roman" panose="02020603050405020304" pitchFamily="18" charset="0"/>
                <a:ea typeface="宋体" panose="02010600030101010101" pitchFamily="2" charset="-122"/>
              </a:rPr>
              <a:t>型半导体</a:t>
            </a:r>
            <a:endParaRPr kumimoji="1" lang="zh-CN" altLang="en-US" sz="2000">
              <a:latin typeface="Times New Roman" panose="02020603050405020304" pitchFamily="18" charset="0"/>
              <a:ea typeface="宋体" panose="02010600030101010101" pitchFamily="2" charset="-122"/>
            </a:endParaRPr>
          </a:p>
        </p:txBody>
      </p:sp>
      <p:pic>
        <p:nvPicPr>
          <p:cNvPr id="67586" name="Picture 2"/>
          <p:cNvPicPr>
            <a:picLocks noChangeAspect="1" noChangeArrowheads="1"/>
          </p:cNvPicPr>
          <p:nvPr/>
        </p:nvPicPr>
        <p:blipFill>
          <a:blip r:embed="rId2">
            <a:clrChange>
              <a:clrFrom>
                <a:srgbClr val="FEFEFE"/>
              </a:clrFrom>
              <a:clrTo>
                <a:srgbClr val="FEFEFE">
                  <a:alpha val="0"/>
                </a:srgbClr>
              </a:clrTo>
            </a:clrChange>
          </a:blip>
          <a:srcRect/>
          <a:stretch>
            <a:fillRect/>
          </a:stretch>
        </p:blipFill>
        <p:spPr bwMode="auto">
          <a:xfrm>
            <a:off x="3611563" y="3311526"/>
            <a:ext cx="914400" cy="904875"/>
          </a:xfrm>
          <a:prstGeom prst="rect">
            <a:avLst/>
          </a:prstGeom>
          <a:noFill/>
          <a:ln w="9525">
            <a:noFill/>
            <a:miter lim="800000"/>
            <a:headEnd/>
            <a:tailEnd/>
          </a:ln>
        </p:spPr>
      </p:pic>
      <p:pic>
        <p:nvPicPr>
          <p:cNvPr id="67587" name="Picture 3"/>
          <p:cNvPicPr>
            <a:picLocks noChangeAspect="1" noChangeArrowheads="1"/>
          </p:cNvPicPr>
          <p:nvPr/>
        </p:nvPicPr>
        <p:blipFill>
          <a:blip r:embed="rId3"/>
          <a:srcRect/>
          <a:stretch>
            <a:fillRect/>
          </a:stretch>
        </p:blipFill>
        <p:spPr bwMode="auto">
          <a:xfrm>
            <a:off x="2460625" y="2160588"/>
            <a:ext cx="3219450" cy="3219450"/>
          </a:xfrm>
          <a:prstGeom prst="rect">
            <a:avLst/>
          </a:prstGeom>
          <a:noFill/>
          <a:ln w="9525">
            <a:noFill/>
            <a:miter lim="800000"/>
            <a:headEnd/>
            <a:tailEnd/>
          </a:ln>
        </p:spPr>
      </p:pic>
      <p:cxnSp>
        <p:nvCxnSpPr>
          <p:cNvPr id="24" name="直接箭头连接符 23"/>
          <p:cNvCxnSpPr/>
          <p:nvPr/>
        </p:nvCxnSpPr>
        <p:spPr>
          <a:xfrm flipV="1">
            <a:off x="4367214" y="3068638"/>
            <a:ext cx="396875" cy="360362"/>
          </a:xfrm>
          <a:prstGeom prst="straightConnector1">
            <a:avLst/>
          </a:prstGeom>
          <a:ln w="25400">
            <a:solidFill>
              <a:srgbClr val="0000AC"/>
            </a:solidFill>
            <a:tailEnd type="arrow" w="med" len="lg"/>
          </a:ln>
        </p:spPr>
        <p:style>
          <a:lnRef idx="1">
            <a:schemeClr val="accent1"/>
          </a:lnRef>
          <a:fillRef idx="0">
            <a:schemeClr val="accent1"/>
          </a:fillRef>
          <a:effectRef idx="0">
            <a:schemeClr val="accent1"/>
          </a:effectRef>
          <a:fontRef idx="minor">
            <a:schemeClr val="tx1"/>
          </a:fontRef>
        </p:style>
      </p:cxnSp>
      <p:pic>
        <p:nvPicPr>
          <p:cNvPr id="67588" name="Picture 4"/>
          <p:cNvPicPr>
            <a:picLocks noChangeAspect="1" noChangeArrowheads="1"/>
          </p:cNvPicPr>
          <p:nvPr/>
        </p:nvPicPr>
        <p:blipFill>
          <a:blip r:embed="rId4"/>
          <a:srcRect/>
          <a:stretch>
            <a:fillRect/>
          </a:stretch>
        </p:blipFill>
        <p:spPr bwMode="auto">
          <a:xfrm>
            <a:off x="2460625" y="2160588"/>
            <a:ext cx="3219450" cy="3219450"/>
          </a:xfrm>
          <a:prstGeom prst="rect">
            <a:avLst/>
          </a:prstGeom>
          <a:noFill/>
          <a:ln w="9525">
            <a:noFill/>
            <a:miter lim="800000"/>
            <a:headEnd/>
            <a:tailEnd/>
          </a:ln>
        </p:spPr>
      </p:pic>
      <p:sp>
        <p:nvSpPr>
          <p:cNvPr id="12" name="TextBox 11"/>
          <p:cNvSpPr txBox="1">
            <a:spLocks noChangeArrowheads="1"/>
          </p:cNvSpPr>
          <p:nvPr/>
        </p:nvSpPr>
        <p:spPr bwMode="auto">
          <a:xfrm>
            <a:off x="6894513" y="4652963"/>
            <a:ext cx="1217612" cy="400050"/>
          </a:xfrm>
          <a:prstGeom prst="rect">
            <a:avLst/>
          </a:prstGeom>
          <a:noFill/>
          <a:ln w="9525">
            <a:noFill/>
            <a:miter lim="800000"/>
          </a:ln>
        </p:spPr>
        <p:txBody>
          <a:bodyPr wrap="none">
            <a:spAutoFit/>
          </a:bodyPr>
          <a:lstStyle/>
          <a:p>
            <a:pPr eaLnBrk="0" hangingPunct="0"/>
            <a:r>
              <a:rPr lang="zh-CN" altLang="en-US" sz="2000" b="1">
                <a:latin typeface="宋体" panose="02010600030101010101" pitchFamily="2" charset="-122"/>
                <a:ea typeface="宋体" panose="02010600030101010101" pitchFamily="2" charset="-122"/>
              </a:rPr>
              <a:t>施主原子</a:t>
            </a:r>
            <a:endParaRPr lang="zh-CN" altLang="en-US" sz="2000" b="1">
              <a:latin typeface="宋体" panose="02010600030101010101" pitchFamily="2" charset="-122"/>
              <a:ea typeface="宋体" panose="02010600030101010101" pitchFamily="2" charset="-122"/>
            </a:endParaRPr>
          </a:p>
        </p:txBody>
      </p:sp>
      <p:sp>
        <p:nvSpPr>
          <p:cNvPr id="18" name="Text Box 6"/>
          <p:cNvSpPr txBox="1">
            <a:spLocks noChangeArrowheads="1"/>
          </p:cNvSpPr>
          <p:nvPr/>
        </p:nvSpPr>
        <p:spPr bwMode="auto">
          <a:xfrm>
            <a:off x="6024564" y="3775075"/>
            <a:ext cx="4110037" cy="769938"/>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　　在</a:t>
            </a:r>
            <a:r>
              <a:rPr kumimoji="1" lang="en-US" altLang="zh-CN" sz="2000" b="1">
                <a:latin typeface="Times New Roman" panose="02020603050405020304" pitchFamily="18" charset="0"/>
                <a:ea typeface="宋体" panose="02010600030101010101" pitchFamily="2" charset="-122"/>
              </a:rPr>
              <a:t>N</a:t>
            </a:r>
            <a:r>
              <a:rPr kumimoji="1" lang="zh-CN" altLang="en-US" sz="2000" b="1">
                <a:latin typeface="Times New Roman" panose="02020603050405020304" pitchFamily="18" charset="0"/>
                <a:ea typeface="宋体" panose="02010600030101010101" pitchFamily="2" charset="-122"/>
              </a:rPr>
              <a:t>型半导体中，多数载流子是</a:t>
            </a:r>
            <a:r>
              <a:rPr kumimoji="1" lang="zh-CN" altLang="en-US" sz="2000" b="1">
                <a:solidFill>
                  <a:srgbClr val="FF0000"/>
                </a:solidFill>
                <a:latin typeface="Times New Roman" panose="02020603050405020304" pitchFamily="18" charset="0"/>
                <a:ea typeface="宋体" panose="02010600030101010101" pitchFamily="2" charset="-122"/>
              </a:rPr>
              <a:t>自由电子</a:t>
            </a:r>
            <a:r>
              <a:rPr kumimoji="1" lang="zh-CN" altLang="en-US" sz="2000" b="1">
                <a:latin typeface="Times New Roman" panose="02020603050405020304" pitchFamily="18" charset="0"/>
                <a:ea typeface="宋体" panose="02010600030101010101" pitchFamily="2" charset="-122"/>
              </a:rPr>
              <a:t>。</a:t>
            </a:r>
            <a:endParaRPr kumimoji="1" lang="zh-CN" altLang="en-US" sz="2000" b="1">
              <a:latin typeface="Times New Roman" panose="02020603050405020304" pitchFamily="18" charset="0"/>
              <a:ea typeface="宋体" panose="02010600030101010101" pitchFamily="2" charset="-122"/>
            </a:endParaRPr>
          </a:p>
        </p:txBody>
      </p:sp>
      <p:pic>
        <p:nvPicPr>
          <p:cNvPr id="66562" name="Picture 2"/>
          <p:cNvPicPr>
            <a:picLocks noChangeAspect="1" noChangeArrowheads="1"/>
          </p:cNvPicPr>
          <p:nvPr/>
        </p:nvPicPr>
        <p:blipFill>
          <a:blip r:embed="rId5"/>
          <a:srcRect/>
          <a:stretch>
            <a:fillRect/>
          </a:stretch>
        </p:blipFill>
        <p:spPr bwMode="auto">
          <a:xfrm>
            <a:off x="2460625" y="2160588"/>
            <a:ext cx="3219450" cy="3219450"/>
          </a:xfrm>
          <a:prstGeom prst="rect">
            <a:avLst/>
          </a:prstGeom>
          <a:noFill/>
          <a:ln w="9525">
            <a:noFill/>
            <a:miter lim="800000"/>
            <a:headEnd/>
            <a:tailEnd/>
          </a:ln>
        </p:spPr>
      </p:pic>
      <p:sp>
        <p:nvSpPr>
          <p:cNvPr id="33" name="AutoShape 7"/>
          <p:cNvSpPr/>
          <p:nvPr/>
        </p:nvSpPr>
        <p:spPr bwMode="auto">
          <a:xfrm>
            <a:off x="6110289" y="2128838"/>
            <a:ext cx="1474787" cy="400050"/>
          </a:xfrm>
          <a:prstGeom prst="borderCallout2">
            <a:avLst>
              <a:gd name="adj1" fmla="val 26616"/>
              <a:gd name="adj2" fmla="val -5556"/>
              <a:gd name="adj3" fmla="val 26019"/>
              <a:gd name="adj4" fmla="val -34329"/>
              <a:gd name="adj5" fmla="val 204495"/>
              <a:gd name="adj6" fmla="val -85167"/>
            </a:avLst>
          </a:prstGeom>
          <a:solidFill>
            <a:srgbClr val="66FFFF"/>
          </a:solidFill>
          <a:ln w="19050">
            <a:solidFill>
              <a:srgbClr val="FF3300"/>
            </a:solidFill>
            <a:miter lim="800000"/>
          </a:ln>
        </p:spPr>
        <p:txBody>
          <a:bodyPr wrap="none">
            <a:spAutoFit/>
          </a:bodyPr>
          <a:lstStyle/>
          <a:p>
            <a:pPr eaLnBrk="0" hangingPunct="0"/>
            <a:r>
              <a:rPr kumimoji="1" lang="zh-CN" altLang="en-US" sz="2000" b="1">
                <a:latin typeface="Times New Roman" panose="02020603050405020304" pitchFamily="18" charset="0"/>
              </a:rPr>
              <a:t>多数载流子</a:t>
            </a:r>
            <a:endParaRPr kumimoji="1" lang="zh-CN" altLang="en-US" sz="2000" b="1">
              <a:latin typeface="Times New Roman" panose="02020603050405020304" pitchFamily="18" charset="0"/>
            </a:endParaRPr>
          </a:p>
        </p:txBody>
      </p:sp>
      <p:sp>
        <p:nvSpPr>
          <p:cNvPr id="28" name="AutoShape 7"/>
          <p:cNvSpPr/>
          <p:nvPr/>
        </p:nvSpPr>
        <p:spPr bwMode="auto">
          <a:xfrm>
            <a:off x="6124576" y="4652963"/>
            <a:ext cx="784225" cy="400050"/>
          </a:xfrm>
          <a:prstGeom prst="borderCallout2">
            <a:avLst>
              <a:gd name="adj1" fmla="val 26616"/>
              <a:gd name="adj2" fmla="val -5556"/>
              <a:gd name="adj3" fmla="val 27213"/>
              <a:gd name="adj4" fmla="val -81065"/>
              <a:gd name="adj5" fmla="val -166403"/>
              <a:gd name="adj6" fmla="val -238500"/>
            </a:avLst>
          </a:prstGeom>
          <a:solidFill>
            <a:srgbClr val="66FFFF"/>
          </a:solidFill>
          <a:ln w="19050">
            <a:solidFill>
              <a:srgbClr val="FF3300"/>
            </a:solidFill>
            <a:miter lim="800000"/>
          </a:ln>
        </p:spPr>
        <p:txBody>
          <a:bodyPr wrap="none">
            <a:spAutoFit/>
          </a:bodyPr>
          <a:lstStyle/>
          <a:p>
            <a:pPr eaLnBrk="0" hangingPunct="0"/>
            <a:r>
              <a:rPr lang="zh-CN" altLang="en-US" sz="2000" b="1"/>
              <a:t>磷</a:t>
            </a:r>
            <a:r>
              <a:rPr lang="en-US" altLang="zh-CN" sz="2000" b="1"/>
              <a:t>(P)</a:t>
            </a: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32" fill="hold" nodeType="clickEffect">
                                  <p:stCondLst>
                                    <p:cond delay="0"/>
                                  </p:stCondLst>
                                  <p:childTnLst>
                                    <p:set>
                                      <p:cBhvr>
                                        <p:cTn id="14" dur="1" fill="hold">
                                          <p:stCondLst>
                                            <p:cond delay="0"/>
                                          </p:stCondLst>
                                        </p:cTn>
                                        <p:tgtEl>
                                          <p:spTgt spid="67586"/>
                                        </p:tgtEl>
                                        <p:attrNameLst>
                                          <p:attrName>style.visibility</p:attrName>
                                        </p:attrNameLst>
                                      </p:cBhvr>
                                      <p:to>
                                        <p:strVal val="visible"/>
                                      </p:to>
                                    </p:set>
                                    <p:anim calcmode="lin" valueType="num">
                                      <p:cBhvr>
                                        <p:cTn id="15" dur="500" fill="hold"/>
                                        <p:tgtEl>
                                          <p:spTgt spid="67586"/>
                                        </p:tgtEl>
                                        <p:attrNameLst>
                                          <p:attrName>ppt_w</p:attrName>
                                        </p:attrNameLst>
                                      </p:cBhvr>
                                      <p:tavLst>
                                        <p:tav tm="0">
                                          <p:val>
                                            <p:strVal val="4*#ppt_w"/>
                                          </p:val>
                                        </p:tav>
                                        <p:tav tm="100000">
                                          <p:val>
                                            <p:strVal val="#ppt_w"/>
                                          </p:val>
                                        </p:tav>
                                      </p:tavLst>
                                    </p:anim>
                                    <p:anim calcmode="lin" valueType="num">
                                      <p:cBhvr>
                                        <p:cTn id="16" dur="500" fill="hold"/>
                                        <p:tgtEl>
                                          <p:spTgt spid="67586"/>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3"/>
                                            </p:cond>
                                          </p:stCondLst>
                                          <p:endCondLst>
                                            <p:cond evt="onStopAudio" delay="0">
                                              <p:tgtEl>
                                                <p:sldTgt/>
                                              </p:tgtEl>
                                            </p:cond>
                                          </p:endCondLst>
                                        </p:cTn>
                                        <p:tgtEl>
                                          <p:sndTgt r:embed="rId6" name="camera.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7587"/>
                                        </p:tgtEl>
                                        <p:attrNameLst>
                                          <p:attrName>style.visibility</p:attrName>
                                        </p:attrNameLst>
                                      </p:cBhvr>
                                      <p:to>
                                        <p:strVal val="visible"/>
                                      </p:to>
                                    </p:set>
                                  </p:childTnLst>
                                </p:cTn>
                              </p:par>
                              <p:par>
                                <p:cTn id="26" presetID="22" presetClass="entr" presetSubtype="8"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subTnLst>
                                    <p:audio>
                                      <p:cMediaNode>
                                        <p:cTn display="0" masterRel="sameClick">
                                          <p:stCondLst>
                                            <p:cond evt="begin" delay="0">
                                              <p:tn val="26"/>
                                            </p:cond>
                                          </p:stCondLst>
                                          <p:endCondLst>
                                            <p:cond evt="onStopAudio" delay="0">
                                              <p:tgtEl>
                                                <p:sldTgt/>
                                              </p:tgtEl>
                                            </p:cond>
                                          </p:endCondLst>
                                        </p:cTn>
                                        <p:tgtEl>
                                          <p:sndTgt r:embed="rId6" name="camera.wav"/>
                                        </p:tgtEl>
                                      </p:cMediaNode>
                                    </p:audio>
                                  </p:subTnLst>
                                </p:cTn>
                              </p:par>
                              <p:par>
                                <p:cTn id="29" presetID="22" presetClass="exit" presetSubtype="8" fill="hold" nodeType="withEffect">
                                  <p:stCondLst>
                                    <p:cond delay="0"/>
                                  </p:stCondLst>
                                  <p:childTnLst>
                                    <p:animEffect transition="out" filter="wipe(left)">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675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6562"/>
                                        </p:tgtEl>
                                        <p:attrNameLst>
                                          <p:attrName>style.visibility</p:attrName>
                                        </p:attrNameLst>
                                      </p:cBhvr>
                                      <p:to>
                                        <p:strVal val="visible"/>
                                      </p:to>
                                    </p:set>
                                    <p:animEffect transition="in" filter="dissolve">
                                      <p:cBhvr>
                                        <p:cTn id="39" dur="500"/>
                                        <p:tgtEl>
                                          <p:spTgt spid="6656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80"/>
                                  </p:iterate>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80"/>
                                  </p:iterate>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9" grpId="0" autoUpdateAnimBg="0" build="p"/>
      <p:bldP spid="12" grpId="0"/>
      <p:bldP spid="18" grpId="0"/>
      <p:bldP spid="33" grpId="0" animBg="1"/>
      <p:bldP spid="28"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10"/>
          <p:cNvSpPr txBox="1">
            <a:spLocks noChangeArrowheads="1"/>
          </p:cNvSpPr>
          <p:nvPr/>
        </p:nvSpPr>
        <p:spPr bwMode="auto">
          <a:xfrm>
            <a:off x="2382839" y="5553075"/>
            <a:ext cx="7673975" cy="769938"/>
          </a:xfrm>
          <a:prstGeom prst="rect">
            <a:avLst/>
          </a:prstGeom>
          <a:noFill/>
          <a:ln w="9525">
            <a:noFill/>
            <a:miter lim="800000"/>
          </a:ln>
        </p:spPr>
        <p:txBody>
          <a:bodyPr>
            <a:spAutoFit/>
          </a:bodyPr>
          <a:lstStyle/>
          <a:p>
            <a:pPr>
              <a:lnSpc>
                <a:spcPct val="110000"/>
              </a:lnSpc>
            </a:pPr>
            <a:r>
              <a:rPr kumimoji="1" lang="en-US" altLang="zh-CN" sz="2000">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在杂质半导体中，温度变化时，载流子的数目变化吗？少子与多子变化的数目相同吗？少子与多子浓度的变化相同吗？</a:t>
            </a:r>
            <a:endParaRPr kumimoji="1" lang="zh-CN" altLang="en-US" sz="2000" b="1">
              <a:latin typeface="Times New Roman" panose="02020603050405020304" pitchFamily="18" charset="0"/>
              <a:ea typeface="宋体" panose="02010600030101010101" pitchFamily="2" charset="-122"/>
            </a:endParaRPr>
          </a:p>
        </p:txBody>
      </p:sp>
      <p:pic>
        <p:nvPicPr>
          <p:cNvPr id="660482" name="Picture 2"/>
          <p:cNvPicPr>
            <a:picLocks noChangeAspect="1" noChangeArrowheads="1"/>
          </p:cNvPicPr>
          <p:nvPr/>
        </p:nvPicPr>
        <p:blipFill>
          <a:blip r:embed="rId1"/>
          <a:srcRect/>
          <a:stretch>
            <a:fillRect/>
          </a:stretch>
        </p:blipFill>
        <p:spPr bwMode="auto">
          <a:xfrm>
            <a:off x="2460625" y="2160588"/>
            <a:ext cx="3219450" cy="3219450"/>
          </a:xfrm>
          <a:prstGeom prst="rect">
            <a:avLst/>
          </a:prstGeom>
          <a:noFill/>
          <a:ln w="9525">
            <a:noFill/>
            <a:miter lim="800000"/>
            <a:headEnd/>
            <a:tailEnd/>
          </a:ln>
        </p:spPr>
      </p:pic>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660484"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杂质半导体</a:t>
            </a:r>
            <a:endPar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60485"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9" name="Text Box 4"/>
          <p:cNvSpPr txBox="1">
            <a:spLocks noChangeArrowheads="1"/>
          </p:cNvSpPr>
          <p:nvPr/>
        </p:nvSpPr>
        <p:spPr bwMode="auto">
          <a:xfrm>
            <a:off x="2330450" y="1738313"/>
            <a:ext cx="6934200" cy="400050"/>
          </a:xfrm>
          <a:prstGeom prst="rect">
            <a:avLst/>
          </a:prstGeom>
          <a:noFill/>
          <a:ln w="9525">
            <a:noFill/>
            <a:miter lim="800000"/>
          </a:ln>
        </p:spPr>
        <p:txBody>
          <a:bodyPr>
            <a:spAutoFit/>
          </a:bodyPr>
          <a:lstStyle/>
          <a:p>
            <a:r>
              <a:rPr kumimoji="1" lang="en-US" altLang="zh-CN" sz="2000" b="1">
                <a:solidFill>
                  <a:srgbClr val="FF0000"/>
                </a:solidFill>
                <a:latin typeface="Times New Roman" panose="02020603050405020304" pitchFamily="18" charset="0"/>
                <a:ea typeface="宋体" panose="02010600030101010101" pitchFamily="2" charset="-122"/>
              </a:rPr>
              <a:t>P</a:t>
            </a:r>
            <a:r>
              <a:rPr kumimoji="1" lang="zh-CN" altLang="en-US" sz="2000" b="1">
                <a:solidFill>
                  <a:srgbClr val="FF0000"/>
                </a:solidFill>
                <a:latin typeface="Times New Roman" panose="02020603050405020304" pitchFamily="18" charset="0"/>
                <a:ea typeface="宋体" panose="02010600030101010101" pitchFamily="2" charset="-122"/>
              </a:rPr>
              <a:t>型半导体</a:t>
            </a:r>
            <a:endParaRPr kumimoji="1" lang="zh-CN" altLang="en-US" sz="2000">
              <a:latin typeface="Times New Roman" panose="02020603050405020304" pitchFamily="18" charset="0"/>
              <a:ea typeface="宋体" panose="02010600030101010101" pitchFamily="2" charset="-122"/>
            </a:endParaRPr>
          </a:p>
        </p:txBody>
      </p:sp>
      <p:sp>
        <p:nvSpPr>
          <p:cNvPr id="12" name="TextBox 11"/>
          <p:cNvSpPr txBox="1">
            <a:spLocks noChangeArrowheads="1"/>
          </p:cNvSpPr>
          <p:nvPr/>
        </p:nvSpPr>
        <p:spPr bwMode="auto">
          <a:xfrm>
            <a:off x="6894513" y="4652963"/>
            <a:ext cx="1217612" cy="400050"/>
          </a:xfrm>
          <a:prstGeom prst="rect">
            <a:avLst/>
          </a:prstGeom>
          <a:noFill/>
          <a:ln w="9525">
            <a:noFill/>
            <a:miter lim="800000"/>
          </a:ln>
        </p:spPr>
        <p:txBody>
          <a:bodyPr wrap="none">
            <a:spAutoFit/>
          </a:bodyPr>
          <a:lstStyle/>
          <a:p>
            <a:pPr eaLnBrk="0" hangingPunct="0"/>
            <a:r>
              <a:rPr lang="zh-CN" altLang="en-US" sz="2000" b="1">
                <a:latin typeface="宋体" panose="02010600030101010101" pitchFamily="2" charset="-122"/>
                <a:ea typeface="宋体" panose="02010600030101010101" pitchFamily="2" charset="-122"/>
              </a:rPr>
              <a:t>受主原子</a:t>
            </a:r>
            <a:endParaRPr lang="zh-CN" altLang="en-US" sz="2000" b="1">
              <a:latin typeface="宋体" panose="02010600030101010101" pitchFamily="2" charset="-122"/>
              <a:ea typeface="宋体" panose="02010600030101010101" pitchFamily="2" charset="-122"/>
            </a:endParaRPr>
          </a:p>
        </p:txBody>
      </p:sp>
      <p:pic>
        <p:nvPicPr>
          <p:cNvPr id="68613" name="Picture 5"/>
          <p:cNvPicPr>
            <a:picLocks noChangeAspect="1" noChangeArrowheads="1"/>
          </p:cNvPicPr>
          <p:nvPr/>
        </p:nvPicPr>
        <p:blipFill>
          <a:blip r:embed="rId2"/>
          <a:srcRect/>
          <a:stretch>
            <a:fillRect/>
          </a:stretch>
        </p:blipFill>
        <p:spPr bwMode="auto">
          <a:xfrm>
            <a:off x="4673601" y="2611439"/>
            <a:ext cx="123825" cy="123825"/>
          </a:xfrm>
          <a:prstGeom prst="rect">
            <a:avLst/>
          </a:prstGeom>
          <a:noFill/>
          <a:ln w="9525">
            <a:noFill/>
            <a:miter lim="800000"/>
            <a:headEnd/>
            <a:tailEnd/>
          </a:ln>
        </p:spPr>
      </p:pic>
      <p:pic>
        <p:nvPicPr>
          <p:cNvPr id="660490" name="Picture 7"/>
          <p:cNvPicPr>
            <a:picLocks noChangeAspect="1" noChangeArrowheads="1"/>
          </p:cNvPicPr>
          <p:nvPr/>
        </p:nvPicPr>
        <p:blipFill>
          <a:blip r:embed="rId3"/>
          <a:srcRect/>
          <a:stretch>
            <a:fillRect/>
          </a:stretch>
        </p:blipFill>
        <p:spPr bwMode="auto">
          <a:xfrm>
            <a:off x="4008438" y="3282950"/>
            <a:ext cx="133350" cy="133350"/>
          </a:xfrm>
          <a:prstGeom prst="rect">
            <a:avLst/>
          </a:prstGeom>
          <a:noFill/>
          <a:ln w="9525">
            <a:noFill/>
            <a:miter lim="800000"/>
            <a:headEnd/>
            <a:tailEnd/>
          </a:ln>
        </p:spPr>
      </p:pic>
      <p:pic>
        <p:nvPicPr>
          <p:cNvPr id="2" name="Picture 2"/>
          <p:cNvPicPr>
            <a:picLocks noChangeAspect="1" noChangeArrowheads="1"/>
          </p:cNvPicPr>
          <p:nvPr/>
        </p:nvPicPr>
        <p:blipFill>
          <a:blip r:embed="rId4">
            <a:clrChange>
              <a:clrFrom>
                <a:srgbClr val="FFFFCA"/>
              </a:clrFrom>
              <a:clrTo>
                <a:srgbClr val="FFFFCA">
                  <a:alpha val="0"/>
                </a:srgbClr>
              </a:clrTo>
            </a:clrChange>
          </a:blip>
          <a:srcRect/>
          <a:stretch>
            <a:fillRect/>
          </a:stretch>
        </p:blipFill>
        <p:spPr bwMode="auto">
          <a:xfrm>
            <a:off x="3617913" y="3282950"/>
            <a:ext cx="914400" cy="933450"/>
          </a:xfrm>
          <a:prstGeom prst="rect">
            <a:avLst/>
          </a:prstGeom>
          <a:noFill/>
          <a:ln w="9525">
            <a:noFill/>
            <a:miter lim="800000"/>
            <a:headEnd/>
            <a:tailEnd/>
          </a:ln>
        </p:spPr>
      </p:pic>
      <p:pic>
        <p:nvPicPr>
          <p:cNvPr id="65539" name="Picture 3"/>
          <p:cNvPicPr>
            <a:picLocks noChangeAspect="1" noChangeArrowheads="1"/>
          </p:cNvPicPr>
          <p:nvPr/>
        </p:nvPicPr>
        <p:blipFill>
          <a:blip r:embed="rId5"/>
          <a:srcRect/>
          <a:stretch>
            <a:fillRect/>
          </a:stretch>
        </p:blipFill>
        <p:spPr bwMode="auto">
          <a:xfrm>
            <a:off x="4008439" y="3282951"/>
            <a:ext cx="142875" cy="123825"/>
          </a:xfrm>
          <a:prstGeom prst="rect">
            <a:avLst/>
          </a:prstGeom>
          <a:noFill/>
          <a:ln w="9525">
            <a:noFill/>
            <a:miter lim="800000"/>
            <a:headEnd/>
            <a:tailEnd/>
          </a:ln>
        </p:spPr>
      </p:pic>
      <p:cxnSp>
        <p:nvCxnSpPr>
          <p:cNvPr id="18" name="直接箭头连接符 17"/>
          <p:cNvCxnSpPr/>
          <p:nvPr/>
        </p:nvCxnSpPr>
        <p:spPr>
          <a:xfrm flipH="1">
            <a:off x="4116388" y="2711450"/>
            <a:ext cx="584200" cy="609600"/>
          </a:xfrm>
          <a:prstGeom prst="straightConnector1">
            <a:avLst/>
          </a:prstGeom>
          <a:ln w="25400">
            <a:solidFill>
              <a:srgbClr val="0000AC"/>
            </a:solidFill>
            <a:tailEnd type="arrow" w="med" len="lg"/>
          </a:ln>
        </p:spPr>
        <p:style>
          <a:lnRef idx="1">
            <a:schemeClr val="accent1"/>
          </a:lnRef>
          <a:fillRef idx="0">
            <a:schemeClr val="accent1"/>
          </a:fillRef>
          <a:effectRef idx="0">
            <a:schemeClr val="accent1"/>
          </a:effectRef>
          <a:fontRef idx="minor">
            <a:schemeClr val="tx1"/>
          </a:fontRef>
        </p:style>
      </p:cxnSp>
      <p:pic>
        <p:nvPicPr>
          <p:cNvPr id="6" name="Picture 3"/>
          <p:cNvPicPr>
            <a:picLocks noChangeAspect="1" noChangeArrowheads="1"/>
          </p:cNvPicPr>
          <p:nvPr/>
        </p:nvPicPr>
        <p:blipFill>
          <a:blip r:embed="rId6"/>
          <a:srcRect/>
          <a:stretch>
            <a:fillRect/>
          </a:stretch>
        </p:blipFill>
        <p:spPr bwMode="auto">
          <a:xfrm>
            <a:off x="3427414" y="3197226"/>
            <a:ext cx="473075" cy="296863"/>
          </a:xfrm>
          <a:prstGeom prst="rect">
            <a:avLst/>
          </a:prstGeom>
          <a:noFill/>
          <a:ln w="9525">
            <a:noFill/>
            <a:miter lim="800000"/>
            <a:headEnd/>
            <a:tailEnd/>
          </a:ln>
        </p:spPr>
      </p:pic>
      <p:pic>
        <p:nvPicPr>
          <p:cNvPr id="65540" name="Picture 4"/>
          <p:cNvPicPr>
            <a:picLocks noChangeAspect="1" noChangeArrowheads="1"/>
          </p:cNvPicPr>
          <p:nvPr/>
        </p:nvPicPr>
        <p:blipFill>
          <a:blip r:embed="rId7"/>
          <a:srcRect/>
          <a:stretch>
            <a:fillRect/>
          </a:stretch>
        </p:blipFill>
        <p:spPr bwMode="auto">
          <a:xfrm>
            <a:off x="2460625" y="2160588"/>
            <a:ext cx="3219450" cy="3219450"/>
          </a:xfrm>
          <a:prstGeom prst="rect">
            <a:avLst/>
          </a:prstGeom>
          <a:noFill/>
          <a:ln w="9525">
            <a:noFill/>
            <a:miter lim="800000"/>
            <a:headEnd/>
            <a:tailEnd/>
          </a:ln>
        </p:spPr>
      </p:pic>
      <p:sp>
        <p:nvSpPr>
          <p:cNvPr id="33" name="AutoShape 7"/>
          <p:cNvSpPr/>
          <p:nvPr/>
        </p:nvSpPr>
        <p:spPr bwMode="auto">
          <a:xfrm>
            <a:off x="6110289" y="2128838"/>
            <a:ext cx="1474787" cy="400050"/>
          </a:xfrm>
          <a:prstGeom prst="borderCallout2">
            <a:avLst>
              <a:gd name="adj1" fmla="val 26616"/>
              <a:gd name="adj2" fmla="val -4912"/>
              <a:gd name="adj3" fmla="val 26259"/>
              <a:gd name="adj4" fmla="val -47889"/>
              <a:gd name="adj5" fmla="val 127361"/>
              <a:gd name="adj6" fmla="val -88718"/>
            </a:avLst>
          </a:prstGeom>
          <a:solidFill>
            <a:srgbClr val="66FFFF"/>
          </a:solidFill>
          <a:ln w="19050">
            <a:solidFill>
              <a:srgbClr val="FF3300"/>
            </a:solidFill>
            <a:miter lim="800000"/>
          </a:ln>
        </p:spPr>
        <p:txBody>
          <a:bodyPr wrap="none">
            <a:spAutoFit/>
          </a:bodyPr>
          <a:lstStyle/>
          <a:p>
            <a:pPr eaLnBrk="0" hangingPunct="0"/>
            <a:r>
              <a:rPr kumimoji="1" lang="zh-CN" altLang="en-US" sz="2000" b="1">
                <a:latin typeface="Times New Roman" panose="02020603050405020304" pitchFamily="18" charset="0"/>
              </a:rPr>
              <a:t>多数载流子</a:t>
            </a:r>
            <a:endParaRPr kumimoji="1" lang="zh-CN" altLang="en-US" sz="2000" b="1">
              <a:latin typeface="Times New Roman" panose="02020603050405020304" pitchFamily="18" charset="0"/>
            </a:endParaRPr>
          </a:p>
        </p:txBody>
      </p:sp>
      <p:sp>
        <p:nvSpPr>
          <p:cNvPr id="28" name="AutoShape 7"/>
          <p:cNvSpPr/>
          <p:nvPr/>
        </p:nvSpPr>
        <p:spPr bwMode="auto">
          <a:xfrm>
            <a:off x="6124576" y="4652963"/>
            <a:ext cx="798513" cy="400050"/>
          </a:xfrm>
          <a:prstGeom prst="borderCallout2">
            <a:avLst>
              <a:gd name="adj1" fmla="val 26616"/>
              <a:gd name="adj2" fmla="val -5556"/>
              <a:gd name="adj3" fmla="val 27213"/>
              <a:gd name="adj4" fmla="val -81065"/>
              <a:gd name="adj5" fmla="val -174023"/>
              <a:gd name="adj6" fmla="val -234685"/>
            </a:avLst>
          </a:prstGeom>
          <a:solidFill>
            <a:srgbClr val="66FFFF"/>
          </a:solidFill>
          <a:ln w="19050">
            <a:solidFill>
              <a:srgbClr val="FF3300"/>
            </a:solidFill>
            <a:miter lim="800000"/>
          </a:ln>
        </p:spPr>
        <p:txBody>
          <a:bodyPr wrap="none">
            <a:spAutoFit/>
          </a:bodyPr>
          <a:lstStyle/>
          <a:p>
            <a:pPr eaLnBrk="0" hangingPunct="0"/>
            <a:r>
              <a:rPr lang="zh-CN" altLang="en-US" sz="2000" b="1"/>
              <a:t>硼</a:t>
            </a:r>
            <a:r>
              <a:rPr lang="en-US" altLang="zh-CN" sz="2000" b="1"/>
              <a:t>(B)</a:t>
            </a:r>
            <a:endParaRPr lang="zh-CN" altLang="en-US" sz="2000" b="1"/>
          </a:p>
        </p:txBody>
      </p:sp>
      <p:pic>
        <p:nvPicPr>
          <p:cNvPr id="65541" name="Picture 5"/>
          <p:cNvPicPr>
            <a:picLocks noChangeAspect="1" noChangeArrowheads="1"/>
          </p:cNvPicPr>
          <p:nvPr/>
        </p:nvPicPr>
        <p:blipFill>
          <a:blip r:embed="rId8"/>
          <a:srcRect/>
          <a:stretch>
            <a:fillRect/>
          </a:stretch>
        </p:blipFill>
        <p:spPr bwMode="auto">
          <a:xfrm>
            <a:off x="4475164" y="2195513"/>
            <a:ext cx="473075" cy="296862"/>
          </a:xfrm>
          <a:prstGeom prst="rect">
            <a:avLst/>
          </a:prstGeom>
          <a:noFill/>
          <a:ln w="9525">
            <a:noFill/>
            <a:miter lim="800000"/>
            <a:headEnd/>
            <a:tailEnd/>
          </a:ln>
        </p:spPr>
      </p:pic>
      <p:sp>
        <p:nvSpPr>
          <p:cNvPr id="23" name="Text Box 6"/>
          <p:cNvSpPr txBox="1">
            <a:spLocks noChangeArrowheads="1"/>
          </p:cNvSpPr>
          <p:nvPr/>
        </p:nvSpPr>
        <p:spPr bwMode="auto">
          <a:xfrm>
            <a:off x="6024564" y="2703514"/>
            <a:ext cx="4110037" cy="1108075"/>
          </a:xfrm>
          <a:prstGeom prst="rect">
            <a:avLst/>
          </a:prstGeom>
          <a:solidFill>
            <a:schemeClr val="bg1"/>
          </a:solid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　　杂质半导体主要靠多数载流子导电。掺入杂质越多，多子浓度越高，导电性越强，实现</a:t>
            </a:r>
            <a:r>
              <a:rPr kumimoji="1" lang="zh-CN" altLang="en-US" sz="2000" b="1">
                <a:solidFill>
                  <a:srgbClr val="FF0000"/>
                </a:solidFill>
                <a:latin typeface="Times New Roman" panose="02020603050405020304" pitchFamily="18" charset="0"/>
                <a:ea typeface="宋体" panose="02010600030101010101" pitchFamily="2" charset="-122"/>
              </a:rPr>
              <a:t>导电性可控</a:t>
            </a:r>
            <a:r>
              <a:rPr kumimoji="1" lang="zh-CN" altLang="en-US" sz="2000" b="1">
                <a:latin typeface="Times New Roman" panose="02020603050405020304" pitchFamily="18" charset="0"/>
                <a:ea typeface="宋体" panose="02010600030101010101" pitchFamily="2" charset="-122"/>
              </a:rPr>
              <a:t>。</a:t>
            </a:r>
            <a:endParaRPr kumimoji="1" lang="zh-CN" altLang="en-US" sz="2000" b="1">
              <a:latin typeface="Times New Roman" panose="02020603050405020304" pitchFamily="18" charset="0"/>
              <a:ea typeface="宋体" panose="02010600030101010101" pitchFamily="2" charset="-122"/>
            </a:endParaRPr>
          </a:p>
        </p:txBody>
      </p:sp>
      <p:sp>
        <p:nvSpPr>
          <p:cNvPr id="24" name="Text Box 6"/>
          <p:cNvSpPr txBox="1">
            <a:spLocks noChangeArrowheads="1"/>
          </p:cNvSpPr>
          <p:nvPr/>
        </p:nvSpPr>
        <p:spPr bwMode="auto">
          <a:xfrm>
            <a:off x="6024564" y="3775075"/>
            <a:ext cx="4110037" cy="769938"/>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　　在</a:t>
            </a:r>
            <a:r>
              <a:rPr kumimoji="1" lang="en-US" altLang="zh-CN" sz="2000" b="1">
                <a:latin typeface="Times New Roman" panose="02020603050405020304" pitchFamily="18" charset="0"/>
                <a:ea typeface="宋体" panose="02010600030101010101" pitchFamily="2" charset="-122"/>
              </a:rPr>
              <a:t>P</a:t>
            </a:r>
            <a:r>
              <a:rPr kumimoji="1" lang="zh-CN" altLang="en-US" sz="2000" b="1">
                <a:latin typeface="Times New Roman" panose="02020603050405020304" pitchFamily="18" charset="0"/>
                <a:ea typeface="宋体" panose="02010600030101010101" pitchFamily="2" charset="-122"/>
              </a:rPr>
              <a:t>型半导体中，多数载流子是</a:t>
            </a:r>
            <a:r>
              <a:rPr kumimoji="1" lang="zh-CN" altLang="en-US" sz="2000" b="1">
                <a:solidFill>
                  <a:srgbClr val="FF0000"/>
                </a:solidFill>
                <a:latin typeface="Times New Roman" panose="02020603050405020304" pitchFamily="18" charset="0"/>
                <a:ea typeface="宋体" panose="02010600030101010101" pitchFamily="2" charset="-122"/>
              </a:rPr>
              <a:t>空穴</a:t>
            </a:r>
            <a:r>
              <a:rPr kumimoji="1" lang="zh-CN" altLang="en-US" sz="2000" b="1">
                <a:latin typeface="Times New Roman" panose="02020603050405020304" pitchFamily="18" charset="0"/>
                <a:ea typeface="宋体" panose="02010600030101010101" pitchFamily="2" charset="-122"/>
              </a:rPr>
              <a:t>。</a:t>
            </a:r>
            <a:endParaRPr kumimoji="1" lang="zh-CN" altLang="en-US" sz="2000" b="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3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ppt_w"/>
                                          </p:val>
                                        </p:tav>
                                        <p:tav tm="100000">
                                          <p:val>
                                            <p:strVal val="#ppt_w"/>
                                          </p:val>
                                        </p:tav>
                                      </p:tavLst>
                                    </p:anim>
                                    <p:anim calcmode="lin" valueType="num">
                                      <p:cBhvr>
                                        <p:cTn id="12" dur="500" fill="hold"/>
                                        <p:tgtEl>
                                          <p:spTgt spid="2"/>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9"/>
                                            </p:cond>
                                          </p:stCondLst>
                                          <p:endCondLst>
                                            <p:cond evt="onStopAudio" delay="0">
                                              <p:tgtEl>
                                                <p:sldTgt/>
                                              </p:tgtEl>
                                            </p:cond>
                                          </p:endCondLst>
                                        </p:cTn>
                                        <p:tgtEl>
                                          <p:sndTgt r:embed="rId9"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8613"/>
                                        </p:tgtEl>
                                        <p:attrNameLst>
                                          <p:attrName>style.visibility</p:attrName>
                                        </p:attrNameLst>
                                      </p:cBhvr>
                                      <p:to>
                                        <p:strVal val="visible"/>
                                      </p:to>
                                    </p:set>
                                  </p:childTnLst>
                                </p:cTn>
                              </p:par>
                              <p:par>
                                <p:cTn id="26" presetID="22" presetClass="entr" presetSubtype="2"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subTnLst>
                                    <p:audio>
                                      <p:cMediaNode>
                                        <p:cTn display="0" masterRel="sameClick">
                                          <p:stCondLst>
                                            <p:cond evt="begin" delay="0">
                                              <p:tn val="26"/>
                                            </p:cond>
                                          </p:stCondLst>
                                          <p:endCondLst>
                                            <p:cond evt="onStopAudio" delay="0">
                                              <p:tgtEl>
                                                <p:sldTgt/>
                                              </p:tgtEl>
                                            </p:cond>
                                          </p:endCondLst>
                                        </p:cTn>
                                        <p:tgtEl>
                                          <p:sndTgt r:embed="rId9" name="camera.wav"/>
                                        </p:tgtEl>
                                      </p:cMediaNode>
                                    </p:audio>
                                  </p:subTnLst>
                                </p:cTn>
                              </p:par>
                              <p:par>
                                <p:cTn id="29" presetID="22" presetClass="exit" presetSubtype="8" fill="hold" nodeType="withEffect">
                                  <p:stCondLst>
                                    <p:cond delay="0"/>
                                  </p:stCondLst>
                                  <p:childTnLst>
                                    <p:animEffect transition="out" filter="wipe(left)">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65539"/>
                                        </p:tgtEl>
                                        <p:attrNameLst>
                                          <p:attrName>style.visibility</p:attrName>
                                        </p:attrNameLst>
                                      </p:cBhvr>
                                      <p:to>
                                        <p:strVal val="visible"/>
                                      </p:to>
                                    </p:set>
                                  </p:childTnLst>
                                </p:cTn>
                              </p:par>
                            </p:childTnLst>
                          </p:cTn>
                        </p:par>
                        <p:par>
                          <p:cTn id="35" fill="hold">
                            <p:stCondLst>
                              <p:cond delay="0"/>
                            </p:stCondLst>
                            <p:childTnLst>
                              <p:par>
                                <p:cTn id="36" presetID="1" presetClass="exit" presetSubtype="0" fill="hold" nodeType="after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5540"/>
                                        </p:tgtEl>
                                        <p:attrNameLst>
                                          <p:attrName>style.visibility</p:attrName>
                                        </p:attrNameLst>
                                      </p:cBhvr>
                                      <p:to>
                                        <p:strVal val="visible"/>
                                      </p:to>
                                    </p:set>
                                    <p:animEffect transition="in" filter="dissolve">
                                      <p:cBhvr>
                                        <p:cTn id="42" dur="500"/>
                                        <p:tgtEl>
                                          <p:spTgt spid="6554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80"/>
                                  </p:iterate>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5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left)">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type="lt">
                                    <p:tmAbs val="80"/>
                                  </p:iterate>
                                  <p:childTnLst>
                                    <p:set>
                                      <p:cBhvr>
                                        <p:cTn id="67"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build="p"/>
      <p:bldP spid="9" grpId="0" autoUpdateAnimBg="0" build="p"/>
      <p:bldP spid="12" grpId="0"/>
      <p:bldP spid="33" grpId="0" animBg="1"/>
      <p:bldP spid="28" grpId="0" animBg="1" autoUpdateAnimBg="0"/>
      <p:bldP spid="23" grpId="0" animBg="1"/>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 Box 6"/>
          <p:cNvSpPr txBox="1">
            <a:spLocks noChangeArrowheads="1"/>
          </p:cNvSpPr>
          <p:nvPr/>
        </p:nvSpPr>
        <p:spPr bwMode="auto">
          <a:xfrm>
            <a:off x="1858964" y="4827589"/>
            <a:ext cx="8561387" cy="372153"/>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宋体" panose="02010600030101010101" pitchFamily="2" charset="-122"/>
              </a:rPr>
              <a:t>　　　　　　　　　　　　　随着空间电荷区变宽，扩散将减弱。</a:t>
            </a:r>
            <a:endParaRPr kumimoji="1" lang="zh-CN" altLang="en-US" b="1">
              <a:latin typeface="Times New Roman" panose="02020603050405020304" pitchFamily="18" charset="0"/>
              <a:ea typeface="宋体" panose="02010600030101010101" pitchFamily="2" charset="-122"/>
            </a:endParaRPr>
          </a:p>
        </p:txBody>
      </p:sp>
      <p:sp>
        <p:nvSpPr>
          <p:cNvPr id="230" name="Text Box 6"/>
          <p:cNvSpPr txBox="1">
            <a:spLocks noChangeArrowheads="1"/>
          </p:cNvSpPr>
          <p:nvPr/>
        </p:nvSpPr>
        <p:spPr bwMode="auto">
          <a:xfrm>
            <a:off x="1858964" y="4532313"/>
            <a:ext cx="8561387" cy="703262"/>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宋体" panose="02010600030101010101" pitchFamily="2" charset="-122"/>
              </a:rPr>
              <a:t>　　　　　　　　　　　空间电荷区所产生的内建电场对多子的扩散有阻碍作用，所以也称为阻挡层或势垒区。</a:t>
            </a:r>
            <a:endParaRPr kumimoji="1" lang="zh-CN" altLang="en-US" b="1">
              <a:latin typeface="Times New Roman" panose="02020603050405020304" pitchFamily="18" charset="0"/>
              <a:ea typeface="宋体" panose="02010600030101010101" pitchFamily="2" charset="-122"/>
            </a:endParaRPr>
          </a:p>
        </p:txBody>
      </p:sp>
      <p:pic>
        <p:nvPicPr>
          <p:cNvPr id="204" name="图片 203"/>
          <p:cNvPicPr>
            <a:picLocks noChangeAspect="1"/>
          </p:cNvPicPr>
          <p:nvPr/>
        </p:nvPicPr>
        <p:blipFill>
          <a:blip r:embed="rId1"/>
          <a:srcRect/>
          <a:stretch>
            <a:fillRect/>
          </a:stretch>
        </p:blipFill>
        <p:spPr bwMode="auto">
          <a:xfrm>
            <a:off x="6072188" y="1781175"/>
            <a:ext cx="4348162" cy="1758950"/>
          </a:xfrm>
          <a:prstGeom prst="rect">
            <a:avLst/>
          </a:prstGeom>
          <a:noFill/>
          <a:ln w="9525">
            <a:noFill/>
            <a:miter lim="800000"/>
            <a:headEnd/>
            <a:tailEnd/>
          </a:ln>
        </p:spPr>
      </p:pic>
      <p:pic>
        <p:nvPicPr>
          <p:cNvPr id="205" name="图片 204"/>
          <p:cNvPicPr>
            <a:picLocks noChangeAspect="1"/>
          </p:cNvPicPr>
          <p:nvPr/>
        </p:nvPicPr>
        <p:blipFill>
          <a:blip r:embed="rId2"/>
          <a:srcRect/>
          <a:stretch>
            <a:fillRect/>
          </a:stretch>
        </p:blipFill>
        <p:spPr bwMode="auto">
          <a:xfrm>
            <a:off x="6072188" y="1781175"/>
            <a:ext cx="4348162" cy="1758950"/>
          </a:xfrm>
          <a:prstGeom prst="rect">
            <a:avLst/>
          </a:prstGeom>
          <a:noFill/>
          <a:ln w="9525">
            <a:noFill/>
            <a:miter lim="800000"/>
            <a:headEnd/>
            <a:tailEnd/>
          </a:ln>
        </p:spPr>
      </p:pic>
      <p:pic>
        <p:nvPicPr>
          <p:cNvPr id="206" name="图片 205"/>
          <p:cNvPicPr>
            <a:picLocks noChangeAspect="1"/>
          </p:cNvPicPr>
          <p:nvPr/>
        </p:nvPicPr>
        <p:blipFill>
          <a:blip r:embed="rId3"/>
          <a:srcRect/>
          <a:stretch>
            <a:fillRect/>
          </a:stretch>
        </p:blipFill>
        <p:spPr bwMode="auto">
          <a:xfrm>
            <a:off x="6072188" y="1781175"/>
            <a:ext cx="4348162" cy="1758950"/>
          </a:xfrm>
          <a:prstGeom prst="rect">
            <a:avLst/>
          </a:prstGeom>
          <a:noFill/>
          <a:ln w="9525">
            <a:noFill/>
            <a:miter lim="800000"/>
            <a:headEnd/>
            <a:tailEnd/>
          </a:ln>
        </p:spPr>
      </p:pic>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en-US" altLang="zh-CN" sz="2400" b="1">
                <a:latin typeface="Times New Roman" panose="02020603050405020304" pitchFamily="18" charset="0"/>
                <a:ea typeface="楷体_GB2312" pitchFamily="49" charset="-122"/>
                <a:cs typeface="Times New Roman" panose="02020603050405020304" pitchFamily="18" charset="0"/>
              </a:rPr>
              <a:t>PN</a:t>
            </a:r>
            <a:r>
              <a:rPr lang="zh-CN" altLang="en-US" sz="2400" b="1">
                <a:latin typeface="Times New Roman" panose="02020603050405020304" pitchFamily="18" charset="0"/>
                <a:ea typeface="楷体_GB2312" pitchFamily="49" charset="-122"/>
                <a:cs typeface="Times New Roman" panose="02020603050405020304" pitchFamily="18" charset="0"/>
              </a:rPr>
              <a:t>结</a:t>
            </a:r>
            <a:endPar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62536"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6" name="Text Box 4"/>
          <p:cNvSpPr txBox="1">
            <a:spLocks noChangeArrowheads="1"/>
          </p:cNvSpPr>
          <p:nvPr/>
        </p:nvSpPr>
        <p:spPr bwMode="auto">
          <a:xfrm>
            <a:off x="3324226" y="1358900"/>
            <a:ext cx="2289175" cy="400050"/>
          </a:xfrm>
          <a:prstGeom prst="rect">
            <a:avLst/>
          </a:prstGeom>
          <a:noFill/>
          <a:ln w="9525">
            <a:noFill/>
            <a:miter lim="800000"/>
          </a:ln>
        </p:spPr>
        <p:txBody>
          <a:bodyPr>
            <a:spAutoFit/>
          </a:bodyPr>
          <a:lstStyle/>
          <a:p>
            <a:r>
              <a:rPr kumimoji="1" lang="zh-CN" altLang="en-US" sz="2000" b="1">
                <a:solidFill>
                  <a:srgbClr val="FF0000"/>
                </a:solidFill>
                <a:latin typeface="Times New Roman" panose="02020603050405020304" pitchFamily="18" charset="0"/>
                <a:ea typeface="宋体" panose="02010600030101010101" pitchFamily="2" charset="-122"/>
              </a:rPr>
              <a:t>形成</a:t>
            </a:r>
            <a:endParaRPr kumimoji="1" lang="zh-CN" altLang="en-US" sz="2000">
              <a:latin typeface="Times New Roman" panose="02020603050405020304" pitchFamily="18" charset="0"/>
              <a:ea typeface="宋体" panose="02010600030101010101" pitchFamily="2" charset="-122"/>
            </a:endParaRPr>
          </a:p>
        </p:txBody>
      </p:sp>
      <p:pic>
        <p:nvPicPr>
          <p:cNvPr id="207" name="图片 206"/>
          <p:cNvPicPr>
            <a:picLocks noChangeAspect="1"/>
          </p:cNvPicPr>
          <p:nvPr/>
        </p:nvPicPr>
        <p:blipFill>
          <a:blip r:embed="rId4"/>
          <a:srcRect/>
          <a:stretch>
            <a:fillRect/>
          </a:stretch>
        </p:blipFill>
        <p:spPr bwMode="auto">
          <a:xfrm>
            <a:off x="6072188" y="1781175"/>
            <a:ext cx="4348162" cy="1758950"/>
          </a:xfrm>
          <a:prstGeom prst="rect">
            <a:avLst/>
          </a:prstGeom>
          <a:noFill/>
          <a:ln w="9525">
            <a:noFill/>
            <a:miter lim="800000"/>
            <a:headEnd/>
            <a:tailEnd/>
          </a:ln>
        </p:spPr>
      </p:pic>
      <p:pic>
        <p:nvPicPr>
          <p:cNvPr id="208" name="图片 207"/>
          <p:cNvPicPr>
            <a:picLocks noChangeAspect="1"/>
          </p:cNvPicPr>
          <p:nvPr/>
        </p:nvPicPr>
        <p:blipFill>
          <a:blip r:embed="rId5"/>
          <a:srcRect/>
          <a:stretch>
            <a:fillRect/>
          </a:stretch>
        </p:blipFill>
        <p:spPr bwMode="auto">
          <a:xfrm>
            <a:off x="6072188" y="1781175"/>
            <a:ext cx="4348162" cy="1758950"/>
          </a:xfrm>
          <a:prstGeom prst="rect">
            <a:avLst/>
          </a:prstGeom>
          <a:noFill/>
          <a:ln w="9525">
            <a:noFill/>
            <a:miter lim="800000"/>
            <a:headEnd/>
            <a:tailEnd/>
          </a:ln>
        </p:spPr>
      </p:pic>
      <p:pic>
        <p:nvPicPr>
          <p:cNvPr id="209" name="图片 208"/>
          <p:cNvPicPr>
            <a:picLocks noChangeAspect="1"/>
          </p:cNvPicPr>
          <p:nvPr/>
        </p:nvPicPr>
        <p:blipFill>
          <a:blip r:embed="rId6"/>
          <a:srcRect/>
          <a:stretch>
            <a:fillRect/>
          </a:stretch>
        </p:blipFill>
        <p:spPr bwMode="auto">
          <a:xfrm>
            <a:off x="6072188" y="1781175"/>
            <a:ext cx="4348162" cy="1758950"/>
          </a:xfrm>
          <a:prstGeom prst="rect">
            <a:avLst/>
          </a:prstGeom>
          <a:noFill/>
          <a:ln w="9525">
            <a:noFill/>
            <a:miter lim="800000"/>
            <a:headEnd/>
            <a:tailEnd/>
          </a:ln>
        </p:spPr>
      </p:pic>
      <p:pic>
        <p:nvPicPr>
          <p:cNvPr id="210" name="图片 209"/>
          <p:cNvPicPr>
            <a:picLocks noChangeAspect="1"/>
          </p:cNvPicPr>
          <p:nvPr/>
        </p:nvPicPr>
        <p:blipFill>
          <a:blip r:embed="rId7"/>
          <a:srcRect/>
          <a:stretch>
            <a:fillRect/>
          </a:stretch>
        </p:blipFill>
        <p:spPr bwMode="auto">
          <a:xfrm>
            <a:off x="6072188" y="1781175"/>
            <a:ext cx="4348162" cy="1758950"/>
          </a:xfrm>
          <a:prstGeom prst="rect">
            <a:avLst/>
          </a:prstGeom>
          <a:noFill/>
          <a:ln w="9525">
            <a:noFill/>
            <a:miter lim="800000"/>
            <a:headEnd/>
            <a:tailEnd/>
          </a:ln>
        </p:spPr>
      </p:pic>
      <p:pic>
        <p:nvPicPr>
          <p:cNvPr id="211" name="图片 210"/>
          <p:cNvPicPr>
            <a:picLocks noChangeAspect="1"/>
          </p:cNvPicPr>
          <p:nvPr/>
        </p:nvPicPr>
        <p:blipFill>
          <a:blip r:embed="rId8"/>
          <a:srcRect/>
          <a:stretch>
            <a:fillRect/>
          </a:stretch>
        </p:blipFill>
        <p:spPr bwMode="auto">
          <a:xfrm>
            <a:off x="6072188" y="1781175"/>
            <a:ext cx="4348162" cy="1758950"/>
          </a:xfrm>
          <a:prstGeom prst="rect">
            <a:avLst/>
          </a:prstGeom>
          <a:noFill/>
          <a:ln w="9525">
            <a:noFill/>
            <a:miter lim="800000"/>
            <a:headEnd/>
            <a:tailEnd/>
          </a:ln>
        </p:spPr>
      </p:pic>
      <p:pic>
        <p:nvPicPr>
          <p:cNvPr id="212" name="图片 211"/>
          <p:cNvPicPr>
            <a:picLocks noChangeAspect="1"/>
          </p:cNvPicPr>
          <p:nvPr/>
        </p:nvPicPr>
        <p:blipFill>
          <a:blip r:embed="rId9"/>
          <a:srcRect/>
          <a:stretch>
            <a:fillRect/>
          </a:stretch>
        </p:blipFill>
        <p:spPr bwMode="auto">
          <a:xfrm>
            <a:off x="6072188" y="1781175"/>
            <a:ext cx="4348162" cy="1758950"/>
          </a:xfrm>
          <a:prstGeom prst="rect">
            <a:avLst/>
          </a:prstGeom>
          <a:noFill/>
          <a:ln w="9525">
            <a:noFill/>
            <a:miter lim="800000"/>
            <a:headEnd/>
            <a:tailEnd/>
          </a:ln>
        </p:spPr>
      </p:pic>
      <p:sp>
        <p:nvSpPr>
          <p:cNvPr id="213" name="Text Box 6"/>
          <p:cNvSpPr txBox="1">
            <a:spLocks noChangeArrowheads="1"/>
          </p:cNvSpPr>
          <p:nvPr/>
        </p:nvSpPr>
        <p:spPr bwMode="auto">
          <a:xfrm>
            <a:off x="1858963" y="1717676"/>
            <a:ext cx="3949700" cy="676275"/>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宋体" panose="02010600030101010101" pitchFamily="2" charset="-122"/>
              </a:rPr>
              <a:t>　　在一片半导体单晶体上制作出</a:t>
            </a:r>
            <a:r>
              <a:rPr kumimoji="1" lang="en-US" altLang="zh-CN" b="1">
                <a:latin typeface="Times New Roman" panose="02020603050405020304" pitchFamily="18" charset="0"/>
                <a:ea typeface="宋体" panose="02010600030101010101" pitchFamily="2" charset="-122"/>
              </a:rPr>
              <a:t>P</a:t>
            </a:r>
            <a:r>
              <a:rPr kumimoji="1" lang="zh-CN" altLang="en-US" b="1">
                <a:latin typeface="Times New Roman" panose="02020603050405020304" pitchFamily="18" charset="0"/>
                <a:ea typeface="宋体" panose="02010600030101010101" pitchFamily="2" charset="-122"/>
              </a:rPr>
              <a:t>和</a:t>
            </a:r>
            <a:r>
              <a:rPr kumimoji="1" lang="en-US" altLang="zh-CN" b="1">
                <a:latin typeface="Times New Roman" panose="02020603050405020304" pitchFamily="18" charset="0"/>
                <a:ea typeface="宋体" panose="02010600030101010101" pitchFamily="2" charset="-122"/>
              </a:rPr>
              <a:t>N</a:t>
            </a:r>
            <a:r>
              <a:rPr kumimoji="1" lang="zh-CN" altLang="en-US" b="1">
                <a:latin typeface="Times New Roman" panose="02020603050405020304" pitchFamily="18" charset="0"/>
                <a:ea typeface="宋体" panose="02010600030101010101" pitchFamily="2" charset="-122"/>
              </a:rPr>
              <a:t>两个区。</a:t>
            </a:r>
            <a:endParaRPr kumimoji="1" lang="zh-CN" altLang="en-US" b="1">
              <a:latin typeface="Times New Roman" panose="02020603050405020304" pitchFamily="18" charset="0"/>
              <a:ea typeface="宋体" panose="02010600030101010101" pitchFamily="2" charset="-122"/>
            </a:endParaRPr>
          </a:p>
        </p:txBody>
      </p:sp>
      <p:grpSp>
        <p:nvGrpSpPr>
          <p:cNvPr id="16" name="组合 15"/>
          <p:cNvGrpSpPr/>
          <p:nvPr/>
        </p:nvGrpSpPr>
        <p:grpSpPr bwMode="auto">
          <a:xfrm>
            <a:off x="6550026" y="1341441"/>
            <a:ext cx="3343275" cy="417109"/>
            <a:chOff x="5025636" y="1720176"/>
            <a:chExt cx="3343414" cy="417763"/>
          </a:xfrm>
        </p:grpSpPr>
        <p:sp>
          <p:nvSpPr>
            <p:cNvPr id="662555" name="Text Box 6"/>
            <p:cNvSpPr txBox="1">
              <a:spLocks noChangeArrowheads="1"/>
            </p:cNvSpPr>
            <p:nvPr/>
          </p:nvSpPr>
          <p:spPr bwMode="auto">
            <a:xfrm>
              <a:off x="5025636" y="1720176"/>
              <a:ext cx="599869" cy="403885"/>
            </a:xfrm>
            <a:prstGeom prst="rect">
              <a:avLst/>
            </a:prstGeom>
            <a:noFill/>
            <a:ln w="9525">
              <a:noFill/>
              <a:miter lim="800000"/>
            </a:ln>
          </p:spPr>
          <p:txBody>
            <a:bodyPr wrap="none">
              <a:spAutoFit/>
            </a:bodyPr>
            <a:lstStyle/>
            <a:p>
              <a:pPr>
                <a:lnSpc>
                  <a:spcPct val="110000"/>
                </a:lnSpc>
              </a:pPr>
              <a:r>
                <a:rPr kumimoji="1" lang="en-US" altLang="zh-CN" sz="2000" b="1">
                  <a:latin typeface="Times New Roman" panose="02020603050405020304" pitchFamily="18" charset="0"/>
                  <a:ea typeface="宋体" panose="02010600030101010101" pitchFamily="2" charset="-122"/>
                </a:rPr>
                <a:t>P</a:t>
              </a:r>
              <a:r>
                <a:rPr kumimoji="1" lang="zh-CN" altLang="en-US" sz="2000" b="1">
                  <a:latin typeface="Times New Roman" panose="02020603050405020304" pitchFamily="18" charset="0"/>
                  <a:ea typeface="宋体" panose="02010600030101010101" pitchFamily="2" charset="-122"/>
                </a:rPr>
                <a:t>区</a:t>
              </a:r>
              <a:endParaRPr kumimoji="1" lang="zh-CN" altLang="en-US" sz="2000" b="1">
                <a:latin typeface="Times New Roman" panose="02020603050405020304" pitchFamily="18" charset="0"/>
                <a:ea typeface="宋体" panose="02010600030101010101" pitchFamily="2" charset="-122"/>
              </a:endParaRPr>
            </a:p>
          </p:txBody>
        </p:sp>
        <p:sp>
          <p:nvSpPr>
            <p:cNvPr id="662556" name="Text Box 6"/>
            <p:cNvSpPr txBox="1">
              <a:spLocks noChangeArrowheads="1"/>
            </p:cNvSpPr>
            <p:nvPr/>
          </p:nvSpPr>
          <p:spPr bwMode="auto">
            <a:xfrm>
              <a:off x="7740352" y="1734687"/>
              <a:ext cx="628698" cy="403252"/>
            </a:xfrm>
            <a:prstGeom prst="rect">
              <a:avLst/>
            </a:prstGeom>
            <a:noFill/>
            <a:ln w="9525">
              <a:noFill/>
              <a:miter lim="800000"/>
            </a:ln>
          </p:spPr>
          <p:txBody>
            <a:bodyPr wrap="none">
              <a:spAutoFit/>
            </a:bodyPr>
            <a:lstStyle/>
            <a:p>
              <a:pPr>
                <a:lnSpc>
                  <a:spcPct val="110000"/>
                </a:lnSpc>
              </a:pPr>
              <a:r>
                <a:rPr kumimoji="1" lang="en-US" altLang="zh-CN" sz="2000" b="1">
                  <a:latin typeface="Times New Roman" panose="02020603050405020304" pitchFamily="18" charset="0"/>
                  <a:ea typeface="宋体" panose="02010600030101010101" pitchFamily="2" charset="-122"/>
                </a:rPr>
                <a:t>N</a:t>
              </a:r>
              <a:r>
                <a:rPr kumimoji="1" lang="zh-CN" altLang="en-US" sz="2000" b="1">
                  <a:latin typeface="Times New Roman" panose="02020603050405020304" pitchFamily="18" charset="0"/>
                  <a:ea typeface="宋体" panose="02010600030101010101" pitchFamily="2" charset="-122"/>
                </a:rPr>
                <a:t>区</a:t>
              </a:r>
              <a:endParaRPr kumimoji="1" lang="zh-CN" altLang="en-US" sz="2000" b="1">
                <a:latin typeface="Times New Roman" panose="02020603050405020304" pitchFamily="18" charset="0"/>
                <a:ea typeface="宋体" panose="02010600030101010101" pitchFamily="2" charset="-122"/>
              </a:endParaRPr>
            </a:p>
          </p:txBody>
        </p:sp>
      </p:grpSp>
      <p:sp>
        <p:nvSpPr>
          <p:cNvPr id="218" name="Text Box 6"/>
          <p:cNvSpPr txBox="1">
            <a:spLocks noChangeArrowheads="1"/>
          </p:cNvSpPr>
          <p:nvPr/>
        </p:nvSpPr>
        <p:spPr bwMode="auto">
          <a:xfrm>
            <a:off x="1858963" y="2333626"/>
            <a:ext cx="3949700" cy="1287463"/>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宋体" panose="02010600030101010101" pitchFamily="2" charset="-122"/>
              </a:rPr>
              <a:t>　　在</a:t>
            </a:r>
            <a:r>
              <a:rPr kumimoji="1" lang="en-US" altLang="zh-CN" b="1">
                <a:latin typeface="Times New Roman" panose="02020603050405020304" pitchFamily="18" charset="0"/>
                <a:ea typeface="宋体" panose="02010600030101010101" pitchFamily="2" charset="-122"/>
              </a:rPr>
              <a:t>P</a:t>
            </a:r>
            <a:r>
              <a:rPr kumimoji="1" lang="zh-CN" altLang="en-US" b="1">
                <a:latin typeface="Times New Roman" panose="02020603050405020304" pitchFamily="18" charset="0"/>
                <a:ea typeface="宋体" panose="02010600030101010101" pitchFamily="2" charset="-122"/>
              </a:rPr>
              <a:t>区和</a:t>
            </a:r>
            <a:r>
              <a:rPr kumimoji="1" lang="en-US" altLang="zh-CN" b="1">
                <a:latin typeface="Times New Roman" panose="02020603050405020304" pitchFamily="18" charset="0"/>
                <a:ea typeface="宋体" panose="02010600030101010101" pitchFamily="2" charset="-122"/>
              </a:rPr>
              <a:t>N</a:t>
            </a:r>
            <a:r>
              <a:rPr kumimoji="1" lang="zh-CN" altLang="en-US" b="1">
                <a:latin typeface="Times New Roman" panose="02020603050405020304" pitchFamily="18" charset="0"/>
                <a:ea typeface="宋体" panose="02010600030101010101" pitchFamily="2" charset="-122"/>
              </a:rPr>
              <a:t>区的交界处因为浓度差的原因，</a:t>
            </a:r>
            <a:r>
              <a:rPr kumimoji="1" lang="en-US" altLang="zh-CN" b="1">
                <a:latin typeface="Times New Roman" panose="02020603050405020304" pitchFamily="18" charset="0"/>
                <a:ea typeface="宋体" panose="02010600030101010101" pitchFamily="2" charset="-122"/>
              </a:rPr>
              <a:t>P</a:t>
            </a:r>
            <a:r>
              <a:rPr kumimoji="1" lang="zh-CN" altLang="en-US" b="1">
                <a:latin typeface="Times New Roman" panose="02020603050405020304" pitchFamily="18" charset="0"/>
                <a:ea typeface="宋体" panose="02010600030101010101" pitchFamily="2" charset="-122"/>
              </a:rPr>
              <a:t>区的多子空穴向</a:t>
            </a:r>
            <a:r>
              <a:rPr kumimoji="1" lang="en-US" altLang="zh-CN" b="1">
                <a:latin typeface="Times New Roman" panose="02020603050405020304" pitchFamily="18" charset="0"/>
                <a:ea typeface="宋体" panose="02010600030101010101" pitchFamily="2" charset="-122"/>
              </a:rPr>
              <a:t>N</a:t>
            </a:r>
            <a:r>
              <a:rPr kumimoji="1" lang="zh-CN" altLang="en-US" b="1">
                <a:latin typeface="Times New Roman" panose="02020603050405020304" pitchFamily="18" charset="0"/>
                <a:ea typeface="宋体" panose="02010600030101010101" pitchFamily="2" charset="-122"/>
              </a:rPr>
              <a:t>区扩散，</a:t>
            </a:r>
            <a:r>
              <a:rPr kumimoji="1" lang="en-US" altLang="zh-CN" b="1">
                <a:latin typeface="Times New Roman" panose="02020603050405020304" pitchFamily="18" charset="0"/>
                <a:ea typeface="宋体" panose="02010600030101010101" pitchFamily="2" charset="-122"/>
              </a:rPr>
              <a:t>N</a:t>
            </a:r>
            <a:r>
              <a:rPr kumimoji="1" lang="zh-CN" altLang="en-US" b="1">
                <a:latin typeface="Times New Roman" panose="02020603050405020304" pitchFamily="18" charset="0"/>
                <a:ea typeface="宋体" panose="02010600030101010101" pitchFamily="2" charset="-122"/>
              </a:rPr>
              <a:t>区的多子自由电子向</a:t>
            </a:r>
            <a:r>
              <a:rPr kumimoji="1" lang="en-US" altLang="zh-CN" b="1">
                <a:latin typeface="Times New Roman" panose="02020603050405020304" pitchFamily="18" charset="0"/>
                <a:ea typeface="宋体" panose="02010600030101010101" pitchFamily="2" charset="-122"/>
              </a:rPr>
              <a:t>P</a:t>
            </a:r>
            <a:r>
              <a:rPr kumimoji="1" lang="zh-CN" altLang="en-US" b="1">
                <a:latin typeface="Times New Roman" panose="02020603050405020304" pitchFamily="18" charset="0"/>
                <a:ea typeface="宋体" panose="02010600030101010101" pitchFamily="2" charset="-122"/>
              </a:rPr>
              <a:t>区扩散，形成从</a:t>
            </a:r>
            <a:r>
              <a:rPr kumimoji="1" lang="en-US" altLang="zh-CN" b="1">
                <a:latin typeface="Times New Roman" panose="02020603050405020304" pitchFamily="18" charset="0"/>
                <a:ea typeface="宋体" panose="02010600030101010101" pitchFamily="2" charset="-122"/>
              </a:rPr>
              <a:t>P</a:t>
            </a:r>
            <a:r>
              <a:rPr kumimoji="1" lang="zh-CN" altLang="en-US" b="1">
                <a:latin typeface="Times New Roman" panose="02020603050405020304" pitchFamily="18" charset="0"/>
                <a:ea typeface="宋体" panose="02010600030101010101" pitchFamily="2" charset="-122"/>
              </a:rPr>
              <a:t>区指向</a:t>
            </a:r>
            <a:r>
              <a:rPr kumimoji="1" lang="en-US" altLang="zh-CN" b="1">
                <a:latin typeface="Times New Roman" panose="02020603050405020304" pitchFamily="18" charset="0"/>
                <a:ea typeface="宋体" panose="02010600030101010101" pitchFamily="2" charset="-122"/>
              </a:rPr>
              <a:t>N</a:t>
            </a:r>
            <a:r>
              <a:rPr kumimoji="1" lang="zh-CN" altLang="en-US" b="1">
                <a:latin typeface="Times New Roman" panose="02020603050405020304" pitchFamily="18" charset="0"/>
                <a:ea typeface="宋体" panose="02010600030101010101" pitchFamily="2" charset="-122"/>
              </a:rPr>
              <a:t>区的多子电流。</a:t>
            </a:r>
            <a:endParaRPr kumimoji="1" lang="zh-CN" altLang="en-US" b="1">
              <a:latin typeface="Times New Roman" panose="02020603050405020304" pitchFamily="18" charset="0"/>
              <a:ea typeface="宋体" panose="02010600030101010101" pitchFamily="2" charset="-122"/>
            </a:endParaRPr>
          </a:p>
        </p:txBody>
      </p:sp>
      <p:grpSp>
        <p:nvGrpSpPr>
          <p:cNvPr id="24" name="组合 23"/>
          <p:cNvGrpSpPr/>
          <p:nvPr/>
        </p:nvGrpSpPr>
        <p:grpSpPr bwMode="auto">
          <a:xfrm>
            <a:off x="7391400" y="1228725"/>
            <a:ext cx="1646238" cy="400050"/>
            <a:chOff x="5868145" y="1592796"/>
            <a:chExt cx="1645492" cy="400110"/>
          </a:xfrm>
        </p:grpSpPr>
        <p:cxnSp>
          <p:nvCxnSpPr>
            <p:cNvPr id="18" name="直接箭头连接符 17"/>
            <p:cNvCxnSpPr/>
            <p:nvPr/>
          </p:nvCxnSpPr>
          <p:spPr>
            <a:xfrm flipH="1">
              <a:off x="5868145" y="1992906"/>
              <a:ext cx="1645492" cy="0"/>
            </a:xfrm>
            <a:prstGeom prst="straightConnector1">
              <a:avLst/>
            </a:prstGeom>
            <a:ln w="38100">
              <a:solidFill>
                <a:srgbClr val="333399"/>
              </a:solidFill>
              <a:tailEnd type="arrow"/>
            </a:ln>
          </p:spPr>
          <p:style>
            <a:lnRef idx="1">
              <a:schemeClr val="accent1"/>
            </a:lnRef>
            <a:fillRef idx="0">
              <a:schemeClr val="accent1"/>
            </a:fillRef>
            <a:effectRef idx="0">
              <a:schemeClr val="accent1"/>
            </a:effectRef>
            <a:fontRef idx="minor">
              <a:schemeClr val="tx1"/>
            </a:fontRef>
          </p:style>
        </p:cxnSp>
        <p:sp>
          <p:nvSpPr>
            <p:cNvPr id="662554" name="TextBox 19"/>
            <p:cNvSpPr txBox="1">
              <a:spLocks noChangeArrowheads="1"/>
            </p:cNvSpPr>
            <p:nvPr/>
          </p:nvSpPr>
          <p:spPr bwMode="auto">
            <a:xfrm>
              <a:off x="6551347" y="1592796"/>
              <a:ext cx="341760" cy="400110"/>
            </a:xfrm>
            <a:prstGeom prst="rect">
              <a:avLst/>
            </a:prstGeom>
            <a:noFill/>
            <a:ln w="9525">
              <a:noFill/>
              <a:miter lim="800000"/>
            </a:ln>
          </p:spPr>
          <p:txBody>
            <a:bodyPr wrap="none">
              <a:spAutoFit/>
            </a:bodyPr>
            <a:lstStyle/>
            <a:p>
              <a:pPr eaLnBrk="0" hangingPunct="0"/>
              <a:r>
                <a:rPr lang="en-US" altLang="zh-CN" sz="2000">
                  <a:solidFill>
                    <a:srgbClr val="333399"/>
                  </a:solidFill>
                  <a:latin typeface="华文行楷" panose="02010800040101010101" charset="-122"/>
                  <a:ea typeface="华文行楷" panose="02010800040101010101" charset="-122"/>
                  <a:cs typeface="华文行楷" panose="02010800040101010101" charset="-122"/>
                </a:rPr>
                <a:t>E</a:t>
              </a:r>
              <a:endParaRPr lang="zh-CN" altLang="en-US" sz="2000">
                <a:solidFill>
                  <a:srgbClr val="333399"/>
                </a:solidFill>
              </a:endParaRPr>
            </a:p>
          </p:txBody>
        </p:sp>
      </p:grpSp>
      <p:sp>
        <p:nvSpPr>
          <p:cNvPr id="228" name="Text Box 6"/>
          <p:cNvSpPr txBox="1">
            <a:spLocks noChangeArrowheads="1"/>
          </p:cNvSpPr>
          <p:nvPr/>
        </p:nvSpPr>
        <p:spPr bwMode="auto">
          <a:xfrm>
            <a:off x="1858964" y="3603626"/>
            <a:ext cx="8561387" cy="1006475"/>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宋体" panose="02010600030101010101" pitchFamily="2" charset="-122"/>
              </a:rPr>
              <a:t>　　扩散到对方区域的多子成为非平衡少子，在运动中与多子复合消失，留下不能移动的负离子和正离子，从而在</a:t>
            </a:r>
            <a:r>
              <a:rPr kumimoji="1" lang="en-US" altLang="zh-CN" b="1">
                <a:latin typeface="Times New Roman" panose="02020603050405020304" pitchFamily="18" charset="0"/>
                <a:ea typeface="宋体" panose="02010600030101010101" pitchFamily="2" charset="-122"/>
              </a:rPr>
              <a:t>P</a:t>
            </a:r>
            <a:r>
              <a:rPr kumimoji="1" lang="zh-CN" altLang="en-US" b="1">
                <a:latin typeface="Times New Roman" panose="02020603050405020304" pitchFamily="18" charset="0"/>
                <a:ea typeface="宋体" panose="02010600030101010101" pitchFamily="2" charset="-122"/>
              </a:rPr>
              <a:t>区和</a:t>
            </a:r>
            <a:r>
              <a:rPr kumimoji="1" lang="en-US" altLang="zh-CN" b="1">
                <a:latin typeface="Times New Roman" panose="02020603050405020304" pitchFamily="18" charset="0"/>
                <a:ea typeface="宋体" panose="02010600030101010101" pitchFamily="2" charset="-122"/>
              </a:rPr>
              <a:t>N</a:t>
            </a:r>
            <a:r>
              <a:rPr kumimoji="1" lang="zh-CN" altLang="en-US" b="1">
                <a:latin typeface="Times New Roman" panose="02020603050405020304" pitchFamily="18" charset="0"/>
                <a:ea typeface="宋体" panose="02010600030101010101" pitchFamily="2" charset="-122"/>
              </a:rPr>
              <a:t>区的交界面附近形成一层很薄的空间电荷区，产生从</a:t>
            </a:r>
            <a:r>
              <a:rPr kumimoji="1" lang="en-US" altLang="zh-CN" b="1">
                <a:latin typeface="Times New Roman" panose="02020603050405020304" pitchFamily="18" charset="0"/>
                <a:ea typeface="宋体" panose="02010600030101010101" pitchFamily="2" charset="-122"/>
              </a:rPr>
              <a:t>N</a:t>
            </a:r>
            <a:r>
              <a:rPr kumimoji="1" lang="zh-CN" altLang="en-US" b="1">
                <a:latin typeface="Times New Roman" panose="02020603050405020304" pitchFamily="18" charset="0"/>
                <a:ea typeface="宋体" panose="02010600030101010101" pitchFamily="2" charset="-122"/>
              </a:rPr>
              <a:t>区指向</a:t>
            </a:r>
            <a:r>
              <a:rPr kumimoji="1" lang="en-US" altLang="zh-CN" b="1">
                <a:latin typeface="Times New Roman" panose="02020603050405020304" pitchFamily="18" charset="0"/>
                <a:ea typeface="宋体" panose="02010600030101010101" pitchFamily="2" charset="-122"/>
              </a:rPr>
              <a:t>P</a:t>
            </a:r>
            <a:r>
              <a:rPr kumimoji="1" lang="zh-CN" altLang="en-US" b="1">
                <a:latin typeface="Times New Roman" panose="02020603050405020304" pitchFamily="18" charset="0"/>
                <a:ea typeface="宋体" panose="02010600030101010101" pitchFamily="2" charset="-122"/>
              </a:rPr>
              <a:t>区的内建电场</a:t>
            </a:r>
            <a:r>
              <a:rPr kumimoji="1" lang="en-US" altLang="zh-CN" b="1">
                <a:latin typeface="华文行楷" panose="02010800040101010101" charset="-122"/>
                <a:ea typeface="华文行楷" panose="02010800040101010101" charset="-122"/>
                <a:cs typeface="华文行楷" panose="02010800040101010101" charset="-122"/>
              </a:rPr>
              <a:t>E</a:t>
            </a:r>
            <a:r>
              <a:rPr kumimoji="1" lang="zh-CN" altLang="en-US" b="1">
                <a:latin typeface="Times New Roman" panose="02020603050405020304" pitchFamily="18" charset="0"/>
                <a:ea typeface="宋体" panose="02010600030101010101" pitchFamily="2" charset="-122"/>
              </a:rPr>
              <a:t>。</a:t>
            </a:r>
            <a:endParaRPr kumimoji="1" lang="zh-CN" altLang="en-US" b="1">
              <a:latin typeface="Times New Roman" panose="02020603050405020304" pitchFamily="18" charset="0"/>
              <a:ea typeface="宋体" panose="02010600030101010101" pitchFamily="2" charset="-122"/>
            </a:endParaRPr>
          </a:p>
        </p:txBody>
      </p:sp>
      <p:sp>
        <p:nvSpPr>
          <p:cNvPr id="229" name="Text Box 6"/>
          <p:cNvSpPr txBox="1">
            <a:spLocks noChangeArrowheads="1"/>
          </p:cNvSpPr>
          <p:nvPr/>
        </p:nvSpPr>
        <p:spPr bwMode="auto">
          <a:xfrm>
            <a:off x="1858964" y="4232276"/>
            <a:ext cx="8561387" cy="701675"/>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宋体" panose="02010600030101010101" pitchFamily="2" charset="-122"/>
              </a:rPr>
              <a:t>　　　　　　　　　　　　　　　空间电荷区内的载流子几乎全部被耗尽，因此空间电荷区又称为耗尽层。</a:t>
            </a:r>
            <a:endParaRPr kumimoji="1" lang="zh-CN" altLang="en-US" b="1">
              <a:latin typeface="Times New Roman" panose="02020603050405020304" pitchFamily="18" charset="0"/>
              <a:ea typeface="宋体" panose="02010600030101010101" pitchFamily="2" charset="-122"/>
            </a:endParaRPr>
          </a:p>
        </p:txBody>
      </p:sp>
      <p:sp>
        <p:nvSpPr>
          <p:cNvPr id="232" name="Text Box 6"/>
          <p:cNvSpPr txBox="1">
            <a:spLocks noChangeArrowheads="1"/>
          </p:cNvSpPr>
          <p:nvPr/>
        </p:nvSpPr>
        <p:spPr bwMode="auto">
          <a:xfrm>
            <a:off x="1858964" y="5173664"/>
            <a:ext cx="8561387" cy="701675"/>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宋体" panose="02010600030101010101" pitchFamily="2" charset="-122"/>
              </a:rPr>
              <a:t>　　因为热运动，</a:t>
            </a:r>
            <a:r>
              <a:rPr kumimoji="1" lang="en-US" altLang="zh-CN" b="1">
                <a:latin typeface="Times New Roman" panose="02020603050405020304" pitchFamily="18" charset="0"/>
                <a:ea typeface="宋体" panose="02010600030101010101" pitchFamily="2" charset="-122"/>
              </a:rPr>
              <a:t>P</a:t>
            </a:r>
            <a:r>
              <a:rPr kumimoji="1" lang="zh-CN" altLang="en-US" b="1">
                <a:latin typeface="Times New Roman" panose="02020603050405020304" pitchFamily="18" charset="0"/>
                <a:ea typeface="宋体" panose="02010600030101010101" pitchFamily="2" charset="-122"/>
              </a:rPr>
              <a:t>区和</a:t>
            </a:r>
            <a:r>
              <a:rPr kumimoji="1" lang="en-US" altLang="zh-CN" b="1">
                <a:latin typeface="Times New Roman" panose="02020603050405020304" pitchFamily="18" charset="0"/>
                <a:ea typeface="宋体" panose="02010600030101010101" pitchFamily="2" charset="-122"/>
              </a:rPr>
              <a:t>N</a:t>
            </a:r>
            <a:r>
              <a:rPr kumimoji="1" lang="zh-CN" altLang="en-US" b="1">
                <a:latin typeface="Times New Roman" panose="02020603050405020304" pitchFamily="18" charset="0"/>
                <a:ea typeface="宋体" panose="02010600030101010101" pitchFamily="2" charset="-122"/>
              </a:rPr>
              <a:t>区中的少子会进入空间电荷区，在内建电场的漂移作用下，形成方向与多子电流相反的少子电流。</a:t>
            </a:r>
            <a:endParaRPr kumimoji="1" lang="zh-CN" altLang="en-US" b="1">
              <a:latin typeface="Times New Roman" panose="02020603050405020304" pitchFamily="18" charset="0"/>
              <a:ea typeface="宋体" panose="02010600030101010101" pitchFamily="2" charset="-122"/>
            </a:endParaRPr>
          </a:p>
        </p:txBody>
      </p:sp>
      <p:sp>
        <p:nvSpPr>
          <p:cNvPr id="233" name="Text Box 6"/>
          <p:cNvSpPr txBox="1">
            <a:spLocks noChangeArrowheads="1"/>
          </p:cNvSpPr>
          <p:nvPr/>
        </p:nvSpPr>
        <p:spPr bwMode="auto">
          <a:xfrm>
            <a:off x="1858964" y="5821364"/>
            <a:ext cx="8561387" cy="372153"/>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宋体" panose="02010600030101010101" pitchFamily="2" charset="-122"/>
              </a:rPr>
              <a:t>　　当扩散与漂移达到动态平衡后，空间电荷区不再变宽。</a:t>
            </a:r>
            <a:endParaRPr kumimoji="1" lang="zh-CN" altLang="en-US" b="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80"/>
                                  </p:iterate>
                                  <p:childTnLst>
                                    <p:set>
                                      <p:cBhvr>
                                        <p:cTn id="14" dur="1" fill="hold">
                                          <p:stCondLst>
                                            <p:cond delay="0"/>
                                          </p:stCondLst>
                                        </p:cTn>
                                        <p:tgtEl>
                                          <p:spTgt spid="213"/>
                                        </p:tgtEl>
                                        <p:attrNameLst>
                                          <p:attrName>style.visibility</p:attrName>
                                        </p:attrNameLst>
                                      </p:cBhvr>
                                      <p:to>
                                        <p:strVal val="visible"/>
                                      </p:to>
                                    </p:set>
                                  </p:childTnLst>
                                </p:cTn>
                              </p:par>
                            </p:childTnLst>
                          </p:cTn>
                        </p:par>
                        <p:par>
                          <p:cTn id="15" fill="hold">
                            <p:stCondLst>
                              <p:cond delay="1759"/>
                            </p:stCondLst>
                            <p:childTnLst>
                              <p:par>
                                <p:cTn id="16" presetID="9" presetClass="entr" presetSubtype="0" fill="hold" nodeType="afterEffect">
                                  <p:stCondLst>
                                    <p:cond delay="500"/>
                                  </p:stCondLst>
                                  <p:childTnLst>
                                    <p:set>
                                      <p:cBhvr>
                                        <p:cTn id="17" dur="1" fill="hold">
                                          <p:stCondLst>
                                            <p:cond delay="0"/>
                                          </p:stCondLst>
                                        </p:cTn>
                                        <p:tgtEl>
                                          <p:spTgt spid="204"/>
                                        </p:tgtEl>
                                        <p:attrNameLst>
                                          <p:attrName>style.visibility</p:attrName>
                                        </p:attrNameLst>
                                      </p:cBhvr>
                                      <p:to>
                                        <p:strVal val="visible"/>
                                      </p:to>
                                    </p:set>
                                    <p:animEffect transition="in" filter="dissolve">
                                      <p:cBhvr>
                                        <p:cTn id="18" dur="500"/>
                                        <p:tgtEl>
                                          <p:spTgt spid="204"/>
                                        </p:tgtEl>
                                      </p:cBhvr>
                                    </p:animEffect>
                                  </p:childTnLst>
                                </p:cTn>
                              </p:par>
                              <p:par>
                                <p:cTn id="19" presetID="9" presetClass="entr" presetSubtype="0" fill="hold" nodeType="with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80"/>
                                  </p:iterate>
                                  <p:childTnLst>
                                    <p:set>
                                      <p:cBhvr>
                                        <p:cTn id="25" dur="1" fill="hold">
                                          <p:stCondLst>
                                            <p:cond delay="0"/>
                                          </p:stCondLst>
                                        </p:cTn>
                                        <p:tgtEl>
                                          <p:spTgt spid="218"/>
                                        </p:tgtEl>
                                        <p:attrNameLst>
                                          <p:attrName>style.visibility</p:attrName>
                                        </p:attrNameLst>
                                      </p:cBhvr>
                                      <p:to>
                                        <p:strVal val="visible"/>
                                      </p:to>
                                    </p:set>
                                  </p:childTnLst>
                                </p:cTn>
                              </p:par>
                            </p:childTnLst>
                          </p:cTn>
                        </p:par>
                        <p:par>
                          <p:cTn id="26" fill="hold">
                            <p:stCondLst>
                              <p:cond delay="5119"/>
                            </p:stCondLst>
                            <p:childTnLst>
                              <p:par>
                                <p:cTn id="27" presetID="1" presetClass="entr" presetSubtype="0" fill="hold" nodeType="afterEffect">
                                  <p:stCondLst>
                                    <p:cond delay="500"/>
                                  </p:stCondLst>
                                  <p:childTnLst>
                                    <p:set>
                                      <p:cBhvr>
                                        <p:cTn id="28" dur="1" fill="hold">
                                          <p:stCondLst>
                                            <p:cond delay="0"/>
                                          </p:stCondLst>
                                        </p:cTn>
                                        <p:tgtEl>
                                          <p:spTgt spid="2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80"/>
                                  </p:iterate>
                                  <p:childTnLst>
                                    <p:set>
                                      <p:cBhvr>
                                        <p:cTn id="32" dur="1" fill="hold">
                                          <p:stCondLst>
                                            <p:cond delay="0"/>
                                          </p:stCondLst>
                                        </p:cTn>
                                        <p:tgtEl>
                                          <p:spTgt spid="2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
                                        </p:tgtEl>
                                        <p:attrNameLst>
                                          <p:attrName>style.visibility</p:attrName>
                                        </p:attrNameLst>
                                      </p:cBhvr>
                                      <p:to>
                                        <p:strVal val="visible"/>
                                      </p:to>
                                    </p:set>
                                    <p:animEffect transition="in" filter="fade">
                                      <p:cBhvr>
                                        <p:cTn id="37" dur="500"/>
                                        <p:tgtEl>
                                          <p:spTgt spid="206"/>
                                        </p:tgtEl>
                                      </p:cBhvr>
                                    </p:animEffect>
                                  </p:childTnLst>
                                </p:cTn>
                              </p:par>
                            </p:childTnLst>
                          </p:cTn>
                        </p:par>
                        <p:par>
                          <p:cTn id="38" fill="hold">
                            <p:stCondLst>
                              <p:cond delay="500"/>
                            </p:stCondLst>
                            <p:childTnLst>
                              <p:par>
                                <p:cTn id="39" presetID="10" presetClass="entr" presetSubtype="0" fill="hold" nodeType="afterEffect">
                                  <p:stCondLst>
                                    <p:cond delay="500"/>
                                  </p:stCondLst>
                                  <p:childTnLst>
                                    <p:set>
                                      <p:cBhvr>
                                        <p:cTn id="40" dur="1" fill="hold">
                                          <p:stCondLst>
                                            <p:cond delay="0"/>
                                          </p:stCondLst>
                                        </p:cTn>
                                        <p:tgtEl>
                                          <p:spTgt spid="207"/>
                                        </p:tgtEl>
                                        <p:attrNameLst>
                                          <p:attrName>style.visibility</p:attrName>
                                        </p:attrNameLst>
                                      </p:cBhvr>
                                      <p:to>
                                        <p:strVal val="visible"/>
                                      </p:to>
                                    </p:set>
                                    <p:animEffect transition="in" filter="fade">
                                      <p:cBhvr>
                                        <p:cTn id="41" dur="500"/>
                                        <p:tgtEl>
                                          <p:spTgt spid="207"/>
                                        </p:tgtEl>
                                      </p:cBhvr>
                                    </p:animEffect>
                                  </p:childTnLst>
                                </p:cTn>
                              </p:par>
                            </p:childTnLst>
                          </p:cTn>
                        </p:par>
                        <p:par>
                          <p:cTn id="42" fill="hold">
                            <p:stCondLst>
                              <p:cond delay="1500"/>
                            </p:stCondLst>
                            <p:childTnLst>
                              <p:par>
                                <p:cTn id="43" presetID="10" presetClass="entr" presetSubtype="0" fill="hold" nodeType="afterEffect">
                                  <p:stCondLst>
                                    <p:cond delay="500"/>
                                  </p:stCondLst>
                                  <p:childTnLst>
                                    <p:set>
                                      <p:cBhvr>
                                        <p:cTn id="44" dur="1" fill="hold">
                                          <p:stCondLst>
                                            <p:cond delay="0"/>
                                          </p:stCondLst>
                                        </p:cTn>
                                        <p:tgtEl>
                                          <p:spTgt spid="208"/>
                                        </p:tgtEl>
                                        <p:attrNameLst>
                                          <p:attrName>style.visibility</p:attrName>
                                        </p:attrNameLst>
                                      </p:cBhvr>
                                      <p:to>
                                        <p:strVal val="visible"/>
                                      </p:to>
                                    </p:set>
                                    <p:animEffect transition="in" filter="fade">
                                      <p:cBhvr>
                                        <p:cTn id="45" dur="500"/>
                                        <p:tgtEl>
                                          <p:spTgt spid="208"/>
                                        </p:tgtEl>
                                      </p:cBhvr>
                                    </p:animEffect>
                                  </p:childTnLst>
                                </p:cTn>
                              </p:par>
                            </p:childTnLst>
                          </p:cTn>
                        </p:par>
                        <p:par>
                          <p:cTn id="46" fill="hold">
                            <p:stCondLst>
                              <p:cond delay="2500"/>
                            </p:stCondLst>
                            <p:childTnLst>
                              <p:par>
                                <p:cTn id="47" presetID="22" presetClass="entr" presetSubtype="2" fill="hold" nodeType="afterEffect">
                                  <p:stCondLst>
                                    <p:cond delay="50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type="lt">
                                    <p:tmAbs val="80"/>
                                  </p:iterate>
                                  <p:childTnLst>
                                    <p:set>
                                      <p:cBhvr>
                                        <p:cTn id="53" dur="1" fill="hold">
                                          <p:stCondLst>
                                            <p:cond delay="0"/>
                                          </p:stCondLst>
                                        </p:cTn>
                                        <p:tgtEl>
                                          <p:spTgt spid="22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type="lt">
                                    <p:tmAbs val="80"/>
                                  </p:iterate>
                                  <p:childTnLst>
                                    <p:set>
                                      <p:cBhvr>
                                        <p:cTn id="57" dur="1" fill="hold">
                                          <p:stCondLst>
                                            <p:cond delay="0"/>
                                          </p:stCondLst>
                                        </p:cTn>
                                        <p:tgtEl>
                                          <p:spTgt spid="230"/>
                                        </p:tgtEl>
                                        <p:attrNameLst>
                                          <p:attrName>style.visibility</p:attrName>
                                        </p:attrNameLst>
                                      </p:cBhvr>
                                      <p:to>
                                        <p:strVal val="visible"/>
                                      </p:to>
                                    </p:set>
                                  </p:childTnLst>
                                </p:cTn>
                              </p:par>
                            </p:childTnLst>
                          </p:cTn>
                        </p:par>
                        <p:par>
                          <p:cTn id="58" fill="hold">
                            <p:stCondLst>
                              <p:cond delay="3919"/>
                            </p:stCondLst>
                            <p:childTnLst>
                              <p:par>
                                <p:cTn id="59" presetID="10" presetClass="entr" presetSubtype="0" fill="hold" nodeType="afterEffect">
                                  <p:stCondLst>
                                    <p:cond delay="500"/>
                                  </p:stCondLst>
                                  <p:childTnLst>
                                    <p:set>
                                      <p:cBhvr>
                                        <p:cTn id="60" dur="1" fill="hold">
                                          <p:stCondLst>
                                            <p:cond delay="0"/>
                                          </p:stCondLst>
                                        </p:cTn>
                                        <p:tgtEl>
                                          <p:spTgt spid="209"/>
                                        </p:tgtEl>
                                        <p:attrNameLst>
                                          <p:attrName>style.visibility</p:attrName>
                                        </p:attrNameLst>
                                      </p:cBhvr>
                                      <p:to>
                                        <p:strVal val="visible"/>
                                      </p:to>
                                    </p:set>
                                    <p:animEffect transition="in" filter="fade">
                                      <p:cBhvr>
                                        <p:cTn id="61" dur="500"/>
                                        <p:tgtEl>
                                          <p:spTgt spid="20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iterate type="lt">
                                    <p:tmAbs val="80"/>
                                  </p:iterate>
                                  <p:childTnLst>
                                    <p:set>
                                      <p:cBhvr>
                                        <p:cTn id="65" dur="1" fill="hold">
                                          <p:stCondLst>
                                            <p:cond delay="0"/>
                                          </p:stCondLst>
                                        </p:cTn>
                                        <p:tgtEl>
                                          <p:spTgt spid="231"/>
                                        </p:tgtEl>
                                        <p:attrNameLst>
                                          <p:attrName>style.visibility</p:attrName>
                                        </p:attrNameLst>
                                      </p:cBhvr>
                                      <p:to>
                                        <p:strVal val="visible"/>
                                      </p:to>
                                    </p:set>
                                  </p:childTnLst>
                                </p:cTn>
                              </p:par>
                            </p:childTnLst>
                          </p:cTn>
                        </p:par>
                        <p:par>
                          <p:cTn id="66" fill="hold">
                            <p:stCondLst>
                              <p:cond delay="2319"/>
                            </p:stCondLst>
                            <p:childTnLst>
                              <p:par>
                                <p:cTn id="67" presetID="10" presetClass="entr" presetSubtype="0" fill="hold" nodeType="afterEffect">
                                  <p:stCondLst>
                                    <p:cond delay="500"/>
                                  </p:stCondLst>
                                  <p:childTnLst>
                                    <p:set>
                                      <p:cBhvr>
                                        <p:cTn id="68" dur="1" fill="hold">
                                          <p:stCondLst>
                                            <p:cond delay="0"/>
                                          </p:stCondLst>
                                        </p:cTn>
                                        <p:tgtEl>
                                          <p:spTgt spid="210"/>
                                        </p:tgtEl>
                                        <p:attrNameLst>
                                          <p:attrName>style.visibility</p:attrName>
                                        </p:attrNameLst>
                                      </p:cBhvr>
                                      <p:to>
                                        <p:strVal val="visible"/>
                                      </p:to>
                                    </p:set>
                                    <p:animEffect transition="in" filter="fade">
                                      <p:cBhvr>
                                        <p:cTn id="69" dur="500"/>
                                        <p:tgtEl>
                                          <p:spTgt spid="210"/>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type="lt">
                                    <p:tmAbs val="80"/>
                                  </p:iterate>
                                  <p:childTnLst>
                                    <p:set>
                                      <p:cBhvr>
                                        <p:cTn id="73" dur="1" fill="hold">
                                          <p:stCondLst>
                                            <p:cond delay="0"/>
                                          </p:stCondLst>
                                        </p:cTn>
                                        <p:tgtEl>
                                          <p:spTgt spid="232"/>
                                        </p:tgtEl>
                                        <p:attrNameLst>
                                          <p:attrName>style.visibility</p:attrName>
                                        </p:attrNameLst>
                                      </p:cBhvr>
                                      <p:to>
                                        <p:strVal val="visible"/>
                                      </p:to>
                                    </p:set>
                                  </p:childTnLst>
                                </p:cTn>
                              </p:par>
                            </p:childTnLst>
                          </p:cTn>
                        </p:par>
                        <p:par>
                          <p:cTn id="74" fill="hold">
                            <p:stCondLst>
                              <p:cond delay="4400"/>
                            </p:stCondLst>
                            <p:childTnLst>
                              <p:par>
                                <p:cTn id="75" presetID="10" presetClass="entr" presetSubtype="0" fill="hold" nodeType="afterEffect">
                                  <p:stCondLst>
                                    <p:cond delay="500"/>
                                  </p:stCondLst>
                                  <p:childTnLst>
                                    <p:set>
                                      <p:cBhvr>
                                        <p:cTn id="76" dur="1" fill="hold">
                                          <p:stCondLst>
                                            <p:cond delay="0"/>
                                          </p:stCondLst>
                                        </p:cTn>
                                        <p:tgtEl>
                                          <p:spTgt spid="211"/>
                                        </p:tgtEl>
                                        <p:attrNameLst>
                                          <p:attrName>style.visibility</p:attrName>
                                        </p:attrNameLst>
                                      </p:cBhvr>
                                      <p:to>
                                        <p:strVal val="visible"/>
                                      </p:to>
                                    </p:set>
                                    <p:animEffect transition="in" filter="fade">
                                      <p:cBhvr>
                                        <p:cTn id="77" dur="500"/>
                                        <p:tgtEl>
                                          <p:spTgt spid="211"/>
                                        </p:tgtEl>
                                      </p:cBhvr>
                                    </p:animEffect>
                                  </p:childTnLst>
                                </p:cTn>
                              </p:par>
                            </p:childTnLst>
                          </p:cTn>
                        </p:par>
                        <p:par>
                          <p:cTn id="78" fill="hold">
                            <p:stCondLst>
                              <p:cond delay="5400"/>
                            </p:stCondLst>
                            <p:childTnLst>
                              <p:par>
                                <p:cTn id="79" presetID="10" presetClass="entr" presetSubtype="0" fill="hold" nodeType="afterEffect">
                                  <p:stCondLst>
                                    <p:cond delay="500"/>
                                  </p:stCondLst>
                                  <p:childTnLst>
                                    <p:set>
                                      <p:cBhvr>
                                        <p:cTn id="80" dur="1" fill="hold">
                                          <p:stCondLst>
                                            <p:cond delay="0"/>
                                          </p:stCondLst>
                                        </p:cTn>
                                        <p:tgtEl>
                                          <p:spTgt spid="212"/>
                                        </p:tgtEl>
                                        <p:attrNameLst>
                                          <p:attrName>style.visibility</p:attrName>
                                        </p:attrNameLst>
                                      </p:cBhvr>
                                      <p:to>
                                        <p:strVal val="visible"/>
                                      </p:to>
                                    </p:set>
                                    <p:animEffect transition="in" filter="fade">
                                      <p:cBhvr>
                                        <p:cTn id="81" dur="500"/>
                                        <p:tgtEl>
                                          <p:spTgt spid="212"/>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iterate type="lt">
                                    <p:tmAbs val="80"/>
                                  </p:iterate>
                                  <p:childTnLst>
                                    <p:set>
                                      <p:cBhvr>
                                        <p:cTn id="85"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P spid="230" grpId="0"/>
      <p:bldP spid="6" grpId="0" autoUpdateAnimBg="0" build="p"/>
      <p:bldP spid="213" grpId="0"/>
      <p:bldP spid="218" grpId="0"/>
      <p:bldP spid="228" grpId="0"/>
      <p:bldP spid="229" grpId="0"/>
      <p:bldP spid="232" grpId="0"/>
      <p:bldP spid="2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0" name="Picture 4"/>
          <p:cNvPicPr>
            <a:picLocks noChangeAspect="1" noChangeArrowheads="1"/>
          </p:cNvPicPr>
          <p:nvPr/>
        </p:nvPicPr>
        <p:blipFill>
          <a:blip r:embed="rId1"/>
          <a:srcRect/>
          <a:stretch>
            <a:fillRect/>
          </a:stretch>
        </p:blipFill>
        <p:spPr bwMode="auto">
          <a:xfrm>
            <a:off x="6340476" y="1876426"/>
            <a:ext cx="4003675" cy="2778125"/>
          </a:xfrm>
          <a:prstGeom prst="rect">
            <a:avLst/>
          </a:prstGeom>
          <a:noFill/>
          <a:ln w="9525">
            <a:noFill/>
            <a:miter lim="800000"/>
            <a:headEnd/>
            <a:tailEnd/>
          </a:ln>
        </p:spPr>
      </p:pic>
      <p:pic>
        <p:nvPicPr>
          <p:cNvPr id="65541" name="Picture 5"/>
          <p:cNvPicPr>
            <a:picLocks noChangeAspect="1" noChangeArrowheads="1"/>
          </p:cNvPicPr>
          <p:nvPr/>
        </p:nvPicPr>
        <p:blipFill>
          <a:blip r:embed="rId2"/>
          <a:srcRect/>
          <a:stretch>
            <a:fillRect/>
          </a:stretch>
        </p:blipFill>
        <p:spPr bwMode="auto">
          <a:xfrm>
            <a:off x="6340476" y="1876426"/>
            <a:ext cx="4003675" cy="2778125"/>
          </a:xfrm>
          <a:prstGeom prst="rect">
            <a:avLst/>
          </a:prstGeom>
          <a:noFill/>
          <a:ln w="9525">
            <a:noFill/>
            <a:miter lim="800000"/>
            <a:headEnd/>
            <a:tailEnd/>
          </a:ln>
        </p:spPr>
      </p:pic>
      <p:pic>
        <p:nvPicPr>
          <p:cNvPr id="65538" name="Picture 2"/>
          <p:cNvPicPr>
            <a:picLocks noChangeAspect="1" noChangeArrowheads="1"/>
          </p:cNvPicPr>
          <p:nvPr/>
        </p:nvPicPr>
        <p:blipFill>
          <a:blip r:embed="rId3"/>
          <a:srcRect/>
          <a:stretch>
            <a:fillRect/>
          </a:stretch>
        </p:blipFill>
        <p:spPr bwMode="auto">
          <a:xfrm>
            <a:off x="1839914" y="1876426"/>
            <a:ext cx="4003675" cy="2778125"/>
          </a:xfrm>
          <a:prstGeom prst="rect">
            <a:avLst/>
          </a:prstGeom>
          <a:noFill/>
          <a:ln w="9525">
            <a:noFill/>
            <a:miter lim="800000"/>
            <a:headEnd/>
            <a:tailEnd/>
          </a:ln>
        </p:spPr>
      </p:pic>
      <p:pic>
        <p:nvPicPr>
          <p:cNvPr id="65539" name="Picture 3"/>
          <p:cNvPicPr>
            <a:picLocks noChangeAspect="1" noChangeArrowheads="1"/>
          </p:cNvPicPr>
          <p:nvPr/>
        </p:nvPicPr>
        <p:blipFill>
          <a:blip r:embed="rId4"/>
          <a:srcRect/>
          <a:stretch>
            <a:fillRect/>
          </a:stretch>
        </p:blipFill>
        <p:spPr bwMode="auto">
          <a:xfrm>
            <a:off x="1839914" y="1876426"/>
            <a:ext cx="4003675" cy="2778125"/>
          </a:xfrm>
          <a:prstGeom prst="rect">
            <a:avLst/>
          </a:prstGeom>
          <a:noFill/>
          <a:ln w="9525">
            <a:noFill/>
            <a:miter lim="800000"/>
            <a:headEnd/>
            <a:tailEnd/>
          </a:ln>
        </p:spPr>
      </p:pic>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664582"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en-US" altLang="zh-CN" sz="2400" b="1">
                <a:latin typeface="Times New Roman" panose="02020603050405020304" pitchFamily="18" charset="0"/>
                <a:ea typeface="楷体_GB2312" pitchFamily="49" charset="-122"/>
                <a:cs typeface="Times New Roman" panose="02020603050405020304" pitchFamily="18" charset="0"/>
              </a:rPr>
              <a:t>PN</a:t>
            </a:r>
            <a:r>
              <a:rPr lang="zh-CN" altLang="en-US" sz="2400" b="1">
                <a:latin typeface="Times New Roman" panose="02020603050405020304" pitchFamily="18" charset="0"/>
                <a:ea typeface="楷体_GB2312" pitchFamily="49" charset="-122"/>
                <a:cs typeface="Times New Roman" panose="02020603050405020304" pitchFamily="18" charset="0"/>
              </a:rPr>
              <a:t>结</a:t>
            </a:r>
            <a:endPar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64583"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6" name="Text Box 4"/>
          <p:cNvSpPr txBox="1">
            <a:spLocks noChangeArrowheads="1"/>
          </p:cNvSpPr>
          <p:nvPr/>
        </p:nvSpPr>
        <p:spPr bwMode="auto">
          <a:xfrm>
            <a:off x="3324226" y="1376363"/>
            <a:ext cx="3114675" cy="400050"/>
          </a:xfrm>
          <a:prstGeom prst="rect">
            <a:avLst/>
          </a:prstGeom>
          <a:noFill/>
          <a:ln w="9525">
            <a:noFill/>
            <a:miter lim="800000"/>
          </a:ln>
        </p:spPr>
        <p:txBody>
          <a:bodyPr>
            <a:spAutoFit/>
          </a:bodyPr>
          <a:lstStyle/>
          <a:p>
            <a:r>
              <a:rPr kumimoji="1" lang="zh-CN" altLang="en-US" sz="2000" b="1">
                <a:solidFill>
                  <a:srgbClr val="FF0000"/>
                </a:solidFill>
                <a:latin typeface="Times New Roman" panose="02020603050405020304" pitchFamily="18" charset="0"/>
                <a:ea typeface="宋体" panose="02010600030101010101" pitchFamily="2" charset="-122"/>
              </a:rPr>
              <a:t>单向导电性</a:t>
            </a:r>
            <a:endParaRPr kumimoji="1" lang="zh-CN" altLang="en-US" sz="2000">
              <a:latin typeface="Times New Roman" panose="02020603050405020304" pitchFamily="18" charset="0"/>
              <a:ea typeface="宋体" panose="02010600030101010101" pitchFamily="2" charset="-122"/>
            </a:endParaRPr>
          </a:p>
        </p:txBody>
      </p:sp>
      <p:sp>
        <p:nvSpPr>
          <p:cNvPr id="384" name="AutoShape 8"/>
          <p:cNvSpPr/>
          <p:nvPr/>
        </p:nvSpPr>
        <p:spPr bwMode="auto">
          <a:xfrm>
            <a:off x="4908550" y="4479925"/>
            <a:ext cx="1074738" cy="349250"/>
          </a:xfrm>
          <a:prstGeom prst="borderCallout1">
            <a:avLst>
              <a:gd name="adj1" fmla="val 24079"/>
              <a:gd name="adj2" fmla="val -4824"/>
              <a:gd name="adj3" fmla="val -26824"/>
              <a:gd name="adj4" fmla="val -36097"/>
            </a:avLst>
          </a:prstGeom>
          <a:noFill/>
          <a:ln w="19050">
            <a:solidFill>
              <a:srgbClr val="FF0000"/>
            </a:solidFill>
            <a:miter lim="800000"/>
          </a:ln>
        </p:spPr>
        <p:txBody>
          <a:bodyPr wrap="none" lIns="72000" tIns="36000" rIns="72000" bIns="36000">
            <a:spAutoFit/>
          </a:bodyPr>
          <a:lstStyle/>
          <a:p>
            <a:pPr algn="ctr" eaLnBrk="0" hangingPunct="0"/>
            <a:r>
              <a:rPr kumimoji="1" lang="zh-CN" altLang="en-US" b="1">
                <a:latin typeface="宋体" panose="02010600030101010101" pitchFamily="2" charset="-122"/>
                <a:ea typeface="宋体" panose="02010600030101010101" pitchFamily="2" charset="-122"/>
              </a:rPr>
              <a:t>必要吗？</a:t>
            </a:r>
            <a:endParaRPr kumimoji="1" lang="zh-CN" altLang="en-US" b="1">
              <a:latin typeface="宋体" panose="02010600030101010101" pitchFamily="2" charset="-122"/>
              <a:ea typeface="宋体" panose="02010600030101010101" pitchFamily="2" charset="-122"/>
            </a:endParaRPr>
          </a:p>
        </p:txBody>
      </p:sp>
      <p:sp>
        <p:nvSpPr>
          <p:cNvPr id="385" name="Text Box 4"/>
          <p:cNvSpPr txBox="1">
            <a:spLocks noChangeArrowheads="1"/>
          </p:cNvSpPr>
          <p:nvPr/>
        </p:nvSpPr>
        <p:spPr bwMode="auto">
          <a:xfrm>
            <a:off x="1811339" y="5359400"/>
            <a:ext cx="4086225" cy="769938"/>
          </a:xfrm>
          <a:prstGeom prst="rect">
            <a:avLst/>
          </a:prstGeom>
          <a:noFill/>
          <a:ln w="9525">
            <a:noFill/>
            <a:miter lim="800000"/>
          </a:ln>
        </p:spPr>
        <p:txBody>
          <a:bodyPr>
            <a:spAutoFit/>
          </a:bodyPr>
          <a:lstStyle/>
          <a:p>
            <a:pPr>
              <a:lnSpc>
                <a:spcPct val="110000"/>
              </a:lnSpc>
            </a:pPr>
            <a:r>
              <a:rPr kumimoji="1" lang="zh-CN" altLang="en-US" sz="2000" b="1">
                <a:latin typeface="宋体" panose="02010600030101010101" pitchFamily="2" charset="-122"/>
                <a:ea typeface="宋体" panose="02010600030101010101" pitchFamily="2" charset="-122"/>
              </a:rPr>
              <a:t>　由于外电源的作用，多子扩散形成较大的正向电流，</a:t>
            </a: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PN</a:t>
            </a:r>
            <a:r>
              <a:rPr kumimoji="1" lang="zh-CN" altLang="en-US" sz="2000" b="1">
                <a:latin typeface="宋体" panose="02010600030101010101" pitchFamily="2" charset="-122"/>
                <a:ea typeface="宋体" panose="02010600030101010101" pitchFamily="2" charset="-122"/>
              </a:rPr>
              <a:t>结导通。</a:t>
            </a:r>
            <a:endParaRPr kumimoji="1" lang="zh-CN" altLang="en-US" sz="2000" b="1">
              <a:latin typeface="宋体" panose="02010600030101010101" pitchFamily="2" charset="-122"/>
              <a:ea typeface="宋体" panose="02010600030101010101" pitchFamily="2" charset="-122"/>
            </a:endParaRPr>
          </a:p>
        </p:txBody>
      </p:sp>
      <p:sp>
        <p:nvSpPr>
          <p:cNvPr id="382" name="Text Box 4"/>
          <p:cNvSpPr txBox="1">
            <a:spLocks noChangeArrowheads="1"/>
          </p:cNvSpPr>
          <p:nvPr/>
        </p:nvSpPr>
        <p:spPr bwMode="auto">
          <a:xfrm>
            <a:off x="1831976" y="4678363"/>
            <a:ext cx="4086225" cy="403252"/>
          </a:xfrm>
          <a:prstGeom prst="rect">
            <a:avLst/>
          </a:prstGeom>
          <a:noFill/>
          <a:ln w="9525">
            <a:noFill/>
            <a:miter lim="800000"/>
          </a:ln>
        </p:spPr>
        <p:txBody>
          <a:bodyPr>
            <a:spAutoFit/>
          </a:bodyPr>
          <a:lstStyle/>
          <a:p>
            <a:pPr>
              <a:lnSpc>
                <a:spcPct val="110000"/>
              </a:lnSpc>
            </a:pPr>
            <a:r>
              <a:rPr kumimoji="1" lang="en-US" altLang="zh-CN" sz="2000" b="1">
                <a:latin typeface="Times New Roman" panose="02020603050405020304" pitchFamily="18" charset="0"/>
                <a:ea typeface="宋体" panose="02010600030101010101" pitchFamily="2" charset="-122"/>
              </a:rPr>
              <a:t>PN</a:t>
            </a:r>
            <a:r>
              <a:rPr kumimoji="1" lang="zh-CN" altLang="en-US" sz="2000" b="1">
                <a:latin typeface="宋体" panose="02010600030101010101" pitchFamily="2" charset="-122"/>
                <a:ea typeface="宋体" panose="02010600030101010101" pitchFamily="2" charset="-122"/>
              </a:rPr>
              <a:t>结加正向电压：</a:t>
            </a:r>
            <a:endParaRPr kumimoji="1" lang="zh-CN" altLang="en-US" sz="2000" b="1">
              <a:latin typeface="宋体" panose="02010600030101010101" pitchFamily="2" charset="-122"/>
              <a:ea typeface="宋体" panose="02010600030101010101" pitchFamily="2" charset="-122"/>
            </a:endParaRPr>
          </a:p>
        </p:txBody>
      </p:sp>
      <p:sp>
        <p:nvSpPr>
          <p:cNvPr id="386" name="Text Box 4"/>
          <p:cNvSpPr txBox="1">
            <a:spLocks noChangeArrowheads="1"/>
          </p:cNvSpPr>
          <p:nvPr/>
        </p:nvSpPr>
        <p:spPr bwMode="auto">
          <a:xfrm>
            <a:off x="1811338" y="5008563"/>
            <a:ext cx="4284662" cy="389530"/>
          </a:xfrm>
          <a:prstGeom prst="rect">
            <a:avLst/>
          </a:prstGeom>
          <a:noFill/>
          <a:ln w="9525">
            <a:noFill/>
            <a:miter lim="800000"/>
          </a:ln>
        </p:spPr>
        <p:txBody>
          <a:bodyPr>
            <a:spAutoFit/>
          </a:bodyPr>
          <a:lstStyle/>
          <a:p>
            <a:pPr>
              <a:lnSpc>
                <a:spcPct val="110000"/>
              </a:lnSpc>
            </a:pPr>
            <a:r>
              <a:rPr kumimoji="1" lang="zh-CN" altLang="en-US" sz="2000" b="1">
                <a:latin typeface="宋体" panose="02010600030101010101" pitchFamily="2" charset="-122"/>
                <a:ea typeface="宋体" panose="02010600030101010101" pitchFamily="2" charset="-122"/>
              </a:rPr>
              <a:t>　耗尽层变窄，阻挡作用减弱。</a:t>
            </a:r>
            <a:endParaRPr kumimoji="1" lang="zh-CN" altLang="en-US" sz="2000" b="1">
              <a:latin typeface="宋体" panose="02010600030101010101" pitchFamily="2" charset="-122"/>
              <a:ea typeface="宋体" panose="02010600030101010101" pitchFamily="2" charset="-122"/>
            </a:endParaRPr>
          </a:p>
        </p:txBody>
      </p:sp>
      <p:sp>
        <p:nvSpPr>
          <p:cNvPr id="387" name="Text Box 5"/>
          <p:cNvSpPr txBox="1">
            <a:spLocks noChangeArrowheads="1"/>
          </p:cNvSpPr>
          <p:nvPr/>
        </p:nvSpPr>
        <p:spPr bwMode="auto">
          <a:xfrm>
            <a:off x="6240463" y="4997450"/>
            <a:ext cx="4267200" cy="389530"/>
          </a:xfrm>
          <a:prstGeom prst="rect">
            <a:avLst/>
          </a:prstGeom>
          <a:noFill/>
          <a:ln w="9525">
            <a:noFill/>
            <a:miter lim="800000"/>
          </a:ln>
        </p:spPr>
        <p:txBody>
          <a:bodyPr>
            <a:spAutoFit/>
          </a:bodyPr>
          <a:lstStyle/>
          <a:p>
            <a:pPr>
              <a:lnSpc>
                <a:spcPct val="110000"/>
              </a:lnSpc>
            </a:pPr>
            <a:r>
              <a:rPr kumimoji="1" lang="zh-CN" altLang="en-US" sz="2000" b="1">
                <a:latin typeface="宋体" panose="02010600030101010101" pitchFamily="2" charset="-122"/>
                <a:ea typeface="宋体" panose="02010600030101010101" pitchFamily="2" charset="-122"/>
              </a:rPr>
              <a:t>　耗尽层变宽，阻止扩散运动。</a:t>
            </a:r>
            <a:endParaRPr kumimoji="1" lang="zh-CN" altLang="en-US" sz="2000" b="1">
              <a:latin typeface="宋体" panose="02010600030101010101" pitchFamily="2" charset="-122"/>
              <a:ea typeface="宋体" panose="02010600030101010101" pitchFamily="2" charset="-122"/>
            </a:endParaRPr>
          </a:p>
        </p:txBody>
      </p:sp>
      <p:sp>
        <p:nvSpPr>
          <p:cNvPr id="383" name="Text Box 5"/>
          <p:cNvSpPr txBox="1">
            <a:spLocks noChangeArrowheads="1"/>
          </p:cNvSpPr>
          <p:nvPr/>
        </p:nvSpPr>
        <p:spPr bwMode="auto">
          <a:xfrm>
            <a:off x="6240463" y="4668838"/>
            <a:ext cx="4267200" cy="403252"/>
          </a:xfrm>
          <a:prstGeom prst="rect">
            <a:avLst/>
          </a:prstGeom>
          <a:noFill/>
          <a:ln w="9525">
            <a:noFill/>
            <a:miter lim="800000"/>
          </a:ln>
        </p:spPr>
        <p:txBody>
          <a:bodyPr>
            <a:spAutoFit/>
          </a:bodyPr>
          <a:lstStyle/>
          <a:p>
            <a:pPr>
              <a:lnSpc>
                <a:spcPct val="110000"/>
              </a:lnSpc>
            </a:pPr>
            <a:r>
              <a:rPr kumimoji="1" lang="en-US" altLang="zh-CN" sz="2000" b="1">
                <a:latin typeface="Times New Roman" panose="02020603050405020304" pitchFamily="18" charset="0"/>
                <a:ea typeface="宋体" panose="02010600030101010101" pitchFamily="2" charset="-122"/>
              </a:rPr>
              <a:t>PN</a:t>
            </a:r>
            <a:r>
              <a:rPr kumimoji="1" lang="zh-CN" altLang="en-US" sz="2000" b="1">
                <a:latin typeface="宋体" panose="02010600030101010101" pitchFamily="2" charset="-122"/>
                <a:ea typeface="宋体" panose="02010600030101010101" pitchFamily="2" charset="-122"/>
              </a:rPr>
              <a:t>结加反向电压：</a:t>
            </a:r>
            <a:endParaRPr kumimoji="1" lang="zh-CN" altLang="en-US" sz="2000" b="1">
              <a:latin typeface="宋体" panose="02010600030101010101" pitchFamily="2" charset="-122"/>
              <a:ea typeface="宋体" panose="02010600030101010101" pitchFamily="2" charset="-122"/>
            </a:endParaRPr>
          </a:p>
        </p:txBody>
      </p:sp>
      <p:sp>
        <p:nvSpPr>
          <p:cNvPr id="388" name="Text Box 5"/>
          <p:cNvSpPr txBox="1">
            <a:spLocks noChangeArrowheads="1"/>
          </p:cNvSpPr>
          <p:nvPr/>
        </p:nvSpPr>
        <p:spPr bwMode="auto">
          <a:xfrm>
            <a:off x="6240463" y="5359400"/>
            <a:ext cx="4267200" cy="769938"/>
          </a:xfrm>
          <a:prstGeom prst="rect">
            <a:avLst/>
          </a:prstGeom>
          <a:noFill/>
          <a:ln w="9525">
            <a:noFill/>
            <a:miter lim="800000"/>
          </a:ln>
        </p:spPr>
        <p:txBody>
          <a:bodyPr>
            <a:spAutoFit/>
          </a:bodyPr>
          <a:lstStyle/>
          <a:p>
            <a:pPr>
              <a:lnSpc>
                <a:spcPct val="110000"/>
              </a:lnSpc>
            </a:pPr>
            <a:r>
              <a:rPr kumimoji="1" lang="zh-CN" altLang="en-US" sz="2000" b="1">
                <a:latin typeface="宋体" panose="02010600030101010101" pitchFamily="2" charset="-122"/>
                <a:ea typeface="宋体" panose="02010600030101010101" pitchFamily="2" charset="-122"/>
              </a:rPr>
              <a:t>　主要由少子漂移形成很小的反向电流，</a:t>
            </a: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PN</a:t>
            </a:r>
            <a:r>
              <a:rPr kumimoji="1" lang="zh-CN" altLang="en-US" sz="2000" b="1">
                <a:latin typeface="宋体" panose="02010600030101010101" pitchFamily="2" charset="-122"/>
                <a:ea typeface="宋体" panose="02010600030101010101" pitchFamily="2" charset="-122"/>
              </a:rPr>
              <a:t>结近似于截止</a:t>
            </a:r>
            <a:r>
              <a:rPr kumimoji="1" lang="en-US" altLang="zh-CN" sz="2000" b="1">
                <a:latin typeface="宋体" panose="02010600030101010101" pitchFamily="2" charset="-122"/>
                <a:ea typeface="宋体" panose="02010600030101010101" pitchFamily="2" charset="-122"/>
              </a:rPr>
              <a:t>(</a:t>
            </a:r>
            <a:r>
              <a:rPr kumimoji="1" lang="zh-CN" altLang="en-US" sz="2000" b="1">
                <a:solidFill>
                  <a:srgbClr val="FF0000"/>
                </a:solidFill>
                <a:latin typeface="宋体" panose="02010600030101010101" pitchFamily="2" charset="-122"/>
                <a:ea typeface="宋体" panose="02010600030101010101" pitchFamily="2" charset="-122"/>
              </a:rPr>
              <a:t>不导通</a:t>
            </a:r>
            <a:r>
              <a:rPr kumimoji="1" lang="en-US" altLang="zh-CN" sz="2000" b="1">
                <a:latin typeface="宋体" panose="02010600030101010101" pitchFamily="2" charset="-122"/>
                <a:ea typeface="宋体" panose="02010600030101010101" pitchFamily="2" charset="-122"/>
              </a:rPr>
              <a:t>)</a:t>
            </a:r>
            <a:r>
              <a:rPr kumimoji="1" lang="zh-CN" altLang="en-US" sz="2000" b="1">
                <a:latin typeface="宋体" panose="02010600030101010101" pitchFamily="2" charset="-122"/>
                <a:ea typeface="宋体" panose="02010600030101010101" pitchFamily="2" charset="-122"/>
              </a:rPr>
              <a:t>。</a:t>
            </a:r>
            <a:endParaRPr kumimoji="1" lang="zh-CN" altLang="en-US" sz="2000" b="1">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5538"/>
                                        </p:tgtEl>
                                        <p:attrNameLst>
                                          <p:attrName>style.visibility</p:attrName>
                                        </p:attrNameLst>
                                      </p:cBhvr>
                                      <p:to>
                                        <p:strVal val="visible"/>
                                      </p:to>
                                    </p:set>
                                    <p:animEffect transition="in" filter="dissolve">
                                      <p:cBhvr>
                                        <p:cTn id="11" dur="500"/>
                                        <p:tgtEl>
                                          <p:spTgt spid="65538"/>
                                        </p:tgtEl>
                                      </p:cBhvr>
                                    </p:animEffect>
                                  </p:childTnLst>
                                </p:cTn>
                              </p:par>
                            </p:childTnLst>
                          </p:cTn>
                        </p:par>
                        <p:par>
                          <p:cTn id="12" fill="hold">
                            <p:stCondLst>
                              <p:cond delay="500"/>
                            </p:stCondLst>
                            <p:childTnLst>
                              <p:par>
                                <p:cTn id="13" presetID="9" presetClass="entr" presetSubtype="0" fill="hold" grpId="0" nodeType="afterEffect">
                                  <p:stCondLst>
                                    <p:cond delay="500"/>
                                  </p:stCondLst>
                                  <p:iterate type="lt">
                                    <p:tmPct val="100000"/>
                                  </p:iterate>
                                  <p:childTnLst>
                                    <p:set>
                                      <p:cBhvr>
                                        <p:cTn id="14" dur="1" fill="hold">
                                          <p:stCondLst>
                                            <p:cond delay="0"/>
                                          </p:stCondLst>
                                        </p:cTn>
                                        <p:tgtEl>
                                          <p:spTgt spid="382"/>
                                        </p:tgtEl>
                                        <p:attrNameLst>
                                          <p:attrName>style.visibility</p:attrName>
                                        </p:attrNameLst>
                                      </p:cBhvr>
                                      <p:to>
                                        <p:strVal val="visible"/>
                                      </p:to>
                                    </p:set>
                                    <p:animEffect transition="in" filter="dissolve">
                                      <p:cBhvr>
                                        <p:cTn id="15" dur="75"/>
                                        <p:tgtEl>
                                          <p:spTgt spid="38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5539"/>
                                        </p:tgtEl>
                                        <p:attrNameLst>
                                          <p:attrName>style.visibility</p:attrName>
                                        </p:attrNameLst>
                                      </p:cBhvr>
                                      <p:to>
                                        <p:strVal val="visible"/>
                                      </p:to>
                                    </p:set>
                                    <p:animEffect transition="in" filter="fade">
                                      <p:cBhvr>
                                        <p:cTn id="20" dur="500"/>
                                        <p:tgtEl>
                                          <p:spTgt spid="65539"/>
                                        </p:tgtEl>
                                      </p:cBhvr>
                                    </p:animEffect>
                                  </p:childTnLst>
                                </p:cTn>
                              </p:par>
                            </p:childTnLst>
                          </p:cTn>
                        </p:par>
                        <p:par>
                          <p:cTn id="21" fill="hold">
                            <p:stCondLst>
                              <p:cond delay="500"/>
                            </p:stCondLst>
                            <p:childTnLst>
                              <p:par>
                                <p:cTn id="22" presetID="9" presetClass="entr" presetSubtype="0" fill="hold" grpId="0" nodeType="afterEffect">
                                  <p:stCondLst>
                                    <p:cond delay="500"/>
                                  </p:stCondLst>
                                  <p:iterate type="lt">
                                    <p:tmPct val="100000"/>
                                  </p:iterate>
                                  <p:childTnLst>
                                    <p:set>
                                      <p:cBhvr>
                                        <p:cTn id="23" dur="1" fill="hold">
                                          <p:stCondLst>
                                            <p:cond delay="0"/>
                                          </p:stCondLst>
                                        </p:cTn>
                                        <p:tgtEl>
                                          <p:spTgt spid="386"/>
                                        </p:tgtEl>
                                        <p:attrNameLst>
                                          <p:attrName>style.visibility</p:attrName>
                                        </p:attrNameLst>
                                      </p:cBhvr>
                                      <p:to>
                                        <p:strVal val="visible"/>
                                      </p:to>
                                    </p:set>
                                    <p:animEffect transition="in" filter="dissolve">
                                      <p:cBhvr>
                                        <p:cTn id="24" dur="75"/>
                                        <p:tgtEl>
                                          <p:spTgt spid="38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iterate type="lt">
                                    <p:tmPct val="100000"/>
                                  </p:iterate>
                                  <p:childTnLst>
                                    <p:set>
                                      <p:cBhvr>
                                        <p:cTn id="28" dur="1" fill="hold">
                                          <p:stCondLst>
                                            <p:cond delay="0"/>
                                          </p:stCondLst>
                                        </p:cTn>
                                        <p:tgtEl>
                                          <p:spTgt spid="385"/>
                                        </p:tgtEl>
                                        <p:attrNameLst>
                                          <p:attrName>style.visibility</p:attrName>
                                        </p:attrNameLst>
                                      </p:cBhvr>
                                      <p:to>
                                        <p:strVal val="visible"/>
                                      </p:to>
                                    </p:set>
                                    <p:animEffect transition="in" filter="dissolve">
                                      <p:cBhvr>
                                        <p:cTn id="29" dur="75"/>
                                        <p:tgtEl>
                                          <p:spTgt spid="38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84"/>
                                        </p:tgtEl>
                                        <p:attrNameLst>
                                          <p:attrName>style.visibility</p:attrName>
                                        </p:attrNameLst>
                                      </p:cBhvr>
                                      <p:to>
                                        <p:strVal val="visible"/>
                                      </p:to>
                                    </p:set>
                                    <p:animEffect transition="in" filter="wipe(left)">
                                      <p:cBhvr>
                                        <p:cTn id="34" dur="500"/>
                                        <p:tgtEl>
                                          <p:spTgt spid="384"/>
                                        </p:tgtEl>
                                      </p:cBhvr>
                                    </p:animEffect>
                                  </p:childTnLst>
                                  <p:subTnLst>
                                    <p:set>
                                      <p:cBhvr override="childStyle">
                                        <p:cTn dur="1" fill="hold" display="0" masterRel="nextClick" afterEffect="1"/>
                                        <p:tgtEl>
                                          <p:spTgt spid="384"/>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5540"/>
                                        </p:tgtEl>
                                        <p:attrNameLst>
                                          <p:attrName>style.visibility</p:attrName>
                                        </p:attrNameLst>
                                      </p:cBhvr>
                                      <p:to>
                                        <p:strVal val="visible"/>
                                      </p:to>
                                    </p:set>
                                    <p:animEffect transition="in" filter="dissolve">
                                      <p:cBhvr>
                                        <p:cTn id="39" dur="500"/>
                                        <p:tgtEl>
                                          <p:spTgt spid="65540"/>
                                        </p:tgtEl>
                                      </p:cBhvr>
                                    </p:animEffect>
                                  </p:childTnLst>
                                </p:cTn>
                              </p:par>
                            </p:childTnLst>
                          </p:cTn>
                        </p:par>
                        <p:par>
                          <p:cTn id="40" fill="hold">
                            <p:stCondLst>
                              <p:cond delay="500"/>
                            </p:stCondLst>
                            <p:childTnLst>
                              <p:par>
                                <p:cTn id="41" presetID="9" presetClass="entr" presetSubtype="0" fill="hold" grpId="0" nodeType="afterEffect">
                                  <p:stCondLst>
                                    <p:cond delay="500"/>
                                  </p:stCondLst>
                                  <p:iterate type="lt">
                                    <p:tmPct val="100000"/>
                                  </p:iterate>
                                  <p:childTnLst>
                                    <p:set>
                                      <p:cBhvr>
                                        <p:cTn id="42" dur="1" fill="hold">
                                          <p:stCondLst>
                                            <p:cond delay="0"/>
                                          </p:stCondLst>
                                        </p:cTn>
                                        <p:tgtEl>
                                          <p:spTgt spid="383"/>
                                        </p:tgtEl>
                                        <p:attrNameLst>
                                          <p:attrName>style.visibility</p:attrName>
                                        </p:attrNameLst>
                                      </p:cBhvr>
                                      <p:to>
                                        <p:strVal val="visible"/>
                                      </p:to>
                                    </p:set>
                                    <p:animEffect transition="in" filter="dissolve">
                                      <p:cBhvr>
                                        <p:cTn id="43" dur="75"/>
                                        <p:tgtEl>
                                          <p:spTgt spid="3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5541"/>
                                        </p:tgtEl>
                                        <p:attrNameLst>
                                          <p:attrName>style.visibility</p:attrName>
                                        </p:attrNameLst>
                                      </p:cBhvr>
                                      <p:to>
                                        <p:strVal val="visible"/>
                                      </p:to>
                                    </p:set>
                                    <p:animEffect transition="in" filter="fade">
                                      <p:cBhvr>
                                        <p:cTn id="48" dur="500"/>
                                        <p:tgtEl>
                                          <p:spTgt spid="65541"/>
                                        </p:tgtEl>
                                      </p:cBhvr>
                                    </p:animEffect>
                                  </p:childTnLst>
                                </p:cTn>
                              </p:par>
                            </p:childTnLst>
                          </p:cTn>
                        </p:par>
                        <p:par>
                          <p:cTn id="49" fill="hold">
                            <p:stCondLst>
                              <p:cond delay="500"/>
                            </p:stCondLst>
                            <p:childTnLst>
                              <p:par>
                                <p:cTn id="50" presetID="9" presetClass="entr" presetSubtype="0" fill="hold" grpId="0" nodeType="afterEffect">
                                  <p:stCondLst>
                                    <p:cond delay="500"/>
                                  </p:stCondLst>
                                  <p:iterate type="lt">
                                    <p:tmPct val="100000"/>
                                  </p:iterate>
                                  <p:childTnLst>
                                    <p:set>
                                      <p:cBhvr>
                                        <p:cTn id="51" dur="1" fill="hold">
                                          <p:stCondLst>
                                            <p:cond delay="0"/>
                                          </p:stCondLst>
                                        </p:cTn>
                                        <p:tgtEl>
                                          <p:spTgt spid="387"/>
                                        </p:tgtEl>
                                        <p:attrNameLst>
                                          <p:attrName>style.visibility</p:attrName>
                                        </p:attrNameLst>
                                      </p:cBhvr>
                                      <p:to>
                                        <p:strVal val="visible"/>
                                      </p:to>
                                    </p:set>
                                    <p:animEffect transition="in" filter="dissolve">
                                      <p:cBhvr>
                                        <p:cTn id="52" dur="75"/>
                                        <p:tgtEl>
                                          <p:spTgt spid="38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iterate type="lt">
                                    <p:tmPct val="100000"/>
                                  </p:iterate>
                                  <p:childTnLst>
                                    <p:set>
                                      <p:cBhvr>
                                        <p:cTn id="56" dur="1" fill="hold">
                                          <p:stCondLst>
                                            <p:cond delay="0"/>
                                          </p:stCondLst>
                                        </p:cTn>
                                        <p:tgtEl>
                                          <p:spTgt spid="388"/>
                                        </p:tgtEl>
                                        <p:attrNameLst>
                                          <p:attrName>style.visibility</p:attrName>
                                        </p:attrNameLst>
                                      </p:cBhvr>
                                      <p:to>
                                        <p:strVal val="visible"/>
                                      </p:to>
                                    </p:set>
                                    <p:animEffect transition="in" filter="dissolve">
                                      <p:cBhvr>
                                        <p:cTn id="57" dur="75"/>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build="p"/>
      <p:bldP spid="384" grpId="0" animBg="1"/>
      <p:bldP spid="385" grpId="0"/>
      <p:bldP spid="382" grpId="0"/>
      <p:bldP spid="386" grpId="0"/>
      <p:bldP spid="387" grpId="0"/>
      <p:bldP spid="383" grpId="0"/>
      <p:bldP spid="38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66830"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en-US" altLang="zh-CN" sz="2400" b="1">
                <a:latin typeface="Times New Roman" panose="02020603050405020304" pitchFamily="18" charset="0"/>
                <a:ea typeface="楷体_GB2312" pitchFamily="49" charset="-122"/>
                <a:cs typeface="Times New Roman" panose="02020603050405020304" pitchFamily="18" charset="0"/>
              </a:rPr>
              <a:t>PN</a:t>
            </a:r>
            <a:r>
              <a:rPr lang="zh-CN" altLang="en-US" sz="2400" b="1">
                <a:latin typeface="Times New Roman" panose="02020603050405020304" pitchFamily="18" charset="0"/>
                <a:ea typeface="楷体_GB2312" pitchFamily="49" charset="-122"/>
                <a:cs typeface="Times New Roman" panose="02020603050405020304" pitchFamily="18" charset="0"/>
              </a:rPr>
              <a:t>结</a:t>
            </a:r>
            <a:endPar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6831"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6" name="Text Box 4"/>
          <p:cNvSpPr txBox="1">
            <a:spLocks noChangeArrowheads="1"/>
          </p:cNvSpPr>
          <p:nvPr/>
        </p:nvSpPr>
        <p:spPr bwMode="auto">
          <a:xfrm>
            <a:off x="3324225" y="1376363"/>
            <a:ext cx="2686050" cy="400050"/>
          </a:xfrm>
          <a:prstGeom prst="rect">
            <a:avLst/>
          </a:prstGeom>
          <a:noFill/>
          <a:ln w="9525">
            <a:noFill/>
            <a:miter lim="800000"/>
          </a:ln>
        </p:spPr>
        <p:txBody>
          <a:bodyPr>
            <a:spAutoFit/>
          </a:bodyPr>
          <a:lstStyle/>
          <a:p>
            <a:r>
              <a:rPr kumimoji="1" lang="zh-CN" altLang="en-US" sz="2000" b="1">
                <a:solidFill>
                  <a:srgbClr val="FF0000"/>
                </a:solidFill>
                <a:latin typeface="Times New Roman" panose="02020603050405020304" pitchFamily="18" charset="0"/>
                <a:ea typeface="宋体" panose="02010600030101010101" pitchFamily="2" charset="-122"/>
              </a:rPr>
              <a:t>电容效应</a:t>
            </a:r>
            <a:endParaRPr kumimoji="1" lang="zh-CN" altLang="en-US" sz="2000">
              <a:latin typeface="Times New Roman" panose="02020603050405020304" pitchFamily="18" charset="0"/>
              <a:ea typeface="宋体" panose="02010600030101010101" pitchFamily="2" charset="-122"/>
            </a:endParaRPr>
          </a:p>
        </p:txBody>
      </p:sp>
      <p:sp>
        <p:nvSpPr>
          <p:cNvPr id="16" name="Text Box 6"/>
          <p:cNvSpPr txBox="1">
            <a:spLocks noChangeArrowheads="1"/>
          </p:cNvSpPr>
          <p:nvPr/>
        </p:nvSpPr>
        <p:spPr bwMode="auto">
          <a:xfrm>
            <a:off x="2286000" y="1773238"/>
            <a:ext cx="8058150" cy="434350"/>
          </a:xfrm>
          <a:prstGeom prst="rect">
            <a:avLst/>
          </a:prstGeom>
          <a:noFill/>
          <a:ln w="9525">
            <a:noFill/>
            <a:miter lim="800000"/>
          </a:ln>
        </p:spPr>
        <p:txBody>
          <a:bodyPr>
            <a:spAutoFit/>
          </a:bodyPr>
          <a:lstStyle/>
          <a:p>
            <a:pPr>
              <a:lnSpc>
                <a:spcPct val="110000"/>
              </a:lnSpc>
            </a:pPr>
            <a:r>
              <a:rPr kumimoji="1" lang="zh-CN" altLang="en-US" sz="2200" b="1">
                <a:latin typeface="Times New Roman" panose="02020603050405020304" pitchFamily="18" charset="0"/>
                <a:ea typeface="宋体" panose="02010600030101010101" pitchFamily="2" charset="-122"/>
              </a:rPr>
              <a:t>势垒电容</a:t>
            </a:r>
            <a:endParaRPr kumimoji="1" lang="zh-CN" altLang="en-US" sz="2200" b="1">
              <a:latin typeface="Times New Roman" panose="02020603050405020304" pitchFamily="18" charset="0"/>
              <a:ea typeface="宋体" panose="02010600030101010101" pitchFamily="2" charset="-122"/>
            </a:endParaRPr>
          </a:p>
        </p:txBody>
      </p:sp>
      <p:sp>
        <p:nvSpPr>
          <p:cNvPr id="17" name="Text Box 6"/>
          <p:cNvSpPr txBox="1">
            <a:spLocks noChangeArrowheads="1"/>
          </p:cNvSpPr>
          <p:nvPr/>
        </p:nvSpPr>
        <p:spPr bwMode="auto">
          <a:xfrm>
            <a:off x="2286000" y="2132014"/>
            <a:ext cx="8058150" cy="803275"/>
          </a:xfrm>
          <a:prstGeom prst="rect">
            <a:avLst/>
          </a:prstGeom>
          <a:noFill/>
          <a:ln w="9525">
            <a:noFill/>
            <a:miter lim="800000"/>
          </a:ln>
        </p:spPr>
        <p:txBody>
          <a:bodyPr>
            <a:spAutoFit/>
          </a:bodyPr>
          <a:lstStyle/>
          <a:p>
            <a:pPr>
              <a:lnSpc>
                <a:spcPct val="110000"/>
              </a:lnSpc>
            </a:pPr>
            <a:r>
              <a:rPr kumimoji="1" lang="zh-CN" altLang="en-US" sz="2200" b="1">
                <a:latin typeface="Times New Roman" panose="02020603050405020304" pitchFamily="18" charset="0"/>
                <a:ea typeface="宋体" panose="02010600030101010101" pitchFamily="2" charset="-122"/>
              </a:rPr>
              <a:t>　　</a:t>
            </a:r>
            <a:r>
              <a:rPr kumimoji="1" lang="en-US" altLang="zh-CN" sz="2000" b="1">
                <a:latin typeface="Times New Roman" panose="02020603050405020304" pitchFamily="18" charset="0"/>
                <a:ea typeface="宋体" panose="02010600030101010101" pitchFamily="2" charset="-122"/>
              </a:rPr>
              <a:t>PN</a:t>
            </a:r>
            <a:r>
              <a:rPr kumimoji="1" lang="zh-CN" altLang="en-US" sz="2000" b="1">
                <a:latin typeface="Times New Roman" panose="02020603050405020304" pitchFamily="18" charset="0"/>
                <a:ea typeface="宋体" panose="02010600030101010101" pitchFamily="2" charset="-122"/>
              </a:rPr>
              <a:t>结外加电压变化时，空间电荷区的宽度将发生变化，有电荷的积累和释放过程，与电容的充放电类似，其等效电容称为势垒电容</a:t>
            </a:r>
            <a:r>
              <a:rPr kumimoji="1" lang="en-US" altLang="zh-CN" sz="2000" b="1" i="1">
                <a:latin typeface="Times New Roman" panose="02020603050405020304" pitchFamily="18" charset="0"/>
                <a:ea typeface="宋体" panose="02010600030101010101" pitchFamily="2" charset="-122"/>
              </a:rPr>
              <a:t>C</a:t>
            </a:r>
            <a:r>
              <a:rPr kumimoji="1" lang="en-US" altLang="zh-CN" sz="2000" b="1" baseline="-25000">
                <a:latin typeface="Times New Roman" panose="02020603050405020304" pitchFamily="18" charset="0"/>
                <a:ea typeface="宋体" panose="02010600030101010101" pitchFamily="2" charset="-122"/>
              </a:rPr>
              <a:t>b</a:t>
            </a:r>
            <a:r>
              <a:rPr kumimoji="1" lang="zh-CN" altLang="en-US" sz="2000" b="1">
                <a:latin typeface="Times New Roman" panose="02020603050405020304" pitchFamily="18" charset="0"/>
                <a:ea typeface="宋体" panose="02010600030101010101" pitchFamily="2" charset="-122"/>
              </a:rPr>
              <a:t>。</a:t>
            </a:r>
            <a:endParaRPr kumimoji="1" lang="zh-CN" altLang="en-US" sz="2000" b="1">
              <a:latin typeface="Times New Roman" panose="02020603050405020304" pitchFamily="18" charset="0"/>
              <a:ea typeface="宋体" panose="02010600030101010101" pitchFamily="2" charset="-122"/>
            </a:endParaRPr>
          </a:p>
        </p:txBody>
      </p:sp>
      <p:sp>
        <p:nvSpPr>
          <p:cNvPr id="18" name="Text Box 6"/>
          <p:cNvSpPr txBox="1">
            <a:spLocks noChangeArrowheads="1"/>
          </p:cNvSpPr>
          <p:nvPr/>
        </p:nvSpPr>
        <p:spPr bwMode="auto">
          <a:xfrm>
            <a:off x="2279650" y="2925763"/>
            <a:ext cx="8058150" cy="434350"/>
          </a:xfrm>
          <a:prstGeom prst="rect">
            <a:avLst/>
          </a:prstGeom>
          <a:noFill/>
          <a:ln w="9525">
            <a:noFill/>
            <a:miter lim="800000"/>
          </a:ln>
        </p:spPr>
        <p:txBody>
          <a:bodyPr>
            <a:spAutoFit/>
          </a:bodyPr>
          <a:lstStyle/>
          <a:p>
            <a:pPr>
              <a:lnSpc>
                <a:spcPct val="110000"/>
              </a:lnSpc>
            </a:pPr>
            <a:r>
              <a:rPr kumimoji="1" lang="zh-CN" altLang="en-US" sz="2200" b="1">
                <a:latin typeface="Times New Roman" panose="02020603050405020304" pitchFamily="18" charset="0"/>
                <a:ea typeface="宋体" panose="02010600030101010101" pitchFamily="2" charset="-122"/>
              </a:rPr>
              <a:t>扩散电容</a:t>
            </a:r>
            <a:endParaRPr kumimoji="1" lang="zh-CN" altLang="en-US" sz="2200" b="1">
              <a:latin typeface="Times New Roman" panose="02020603050405020304" pitchFamily="18" charset="0"/>
              <a:ea typeface="宋体" panose="02010600030101010101" pitchFamily="2" charset="-122"/>
            </a:endParaRPr>
          </a:p>
        </p:txBody>
      </p:sp>
      <p:sp>
        <p:nvSpPr>
          <p:cNvPr id="19" name="Text Box 6"/>
          <p:cNvSpPr txBox="1">
            <a:spLocks noChangeArrowheads="1"/>
          </p:cNvSpPr>
          <p:nvPr/>
        </p:nvSpPr>
        <p:spPr bwMode="auto">
          <a:xfrm>
            <a:off x="2279650" y="3284539"/>
            <a:ext cx="8058150" cy="803275"/>
          </a:xfrm>
          <a:prstGeom prst="rect">
            <a:avLst/>
          </a:prstGeom>
          <a:noFill/>
          <a:ln w="9525">
            <a:noFill/>
            <a:miter lim="800000"/>
          </a:ln>
        </p:spPr>
        <p:txBody>
          <a:bodyPr>
            <a:spAutoFit/>
          </a:bodyPr>
          <a:lstStyle/>
          <a:p>
            <a:pPr>
              <a:lnSpc>
                <a:spcPct val="110000"/>
              </a:lnSpc>
            </a:pPr>
            <a:r>
              <a:rPr kumimoji="1" lang="zh-CN" altLang="en-US" sz="2200" b="1">
                <a:latin typeface="Times New Roman" panose="02020603050405020304" pitchFamily="18" charset="0"/>
                <a:ea typeface="宋体" panose="02010600030101010101" pitchFamily="2" charset="-122"/>
              </a:rPr>
              <a:t>　　</a:t>
            </a:r>
            <a:r>
              <a:rPr kumimoji="1" lang="en-US" altLang="zh-CN" sz="2000" b="1">
                <a:latin typeface="Times New Roman" panose="02020603050405020304" pitchFamily="18" charset="0"/>
                <a:ea typeface="宋体" panose="02010600030101010101" pitchFamily="2" charset="-122"/>
              </a:rPr>
              <a:t>PN</a:t>
            </a:r>
            <a:r>
              <a:rPr kumimoji="1" lang="zh-CN" altLang="en-US" sz="2000" b="1">
                <a:latin typeface="Times New Roman" panose="02020603050405020304" pitchFamily="18" charset="0"/>
                <a:ea typeface="宋体" panose="02010600030101010101" pitchFamily="2" charset="-122"/>
              </a:rPr>
              <a:t>结外加电压变化时，在扩散路程中的载流子的浓度及其梯度均有变化，也有电荷的积累和释放过程，其等效电容称为扩散电容</a:t>
            </a:r>
            <a:r>
              <a:rPr kumimoji="1" lang="en-US" altLang="zh-CN" sz="2000" b="1" i="1">
                <a:latin typeface="Times New Roman" panose="02020603050405020304" pitchFamily="18" charset="0"/>
                <a:ea typeface="宋体" panose="02010600030101010101" pitchFamily="2" charset="-122"/>
              </a:rPr>
              <a:t>C</a:t>
            </a:r>
            <a:r>
              <a:rPr kumimoji="1" lang="en-US" altLang="zh-CN" sz="2000" b="1" baseline="-25000">
                <a:latin typeface="Times New Roman" panose="02020603050405020304" pitchFamily="18" charset="0"/>
                <a:ea typeface="宋体" panose="02010600030101010101" pitchFamily="2" charset="-122"/>
              </a:rPr>
              <a:t>d</a:t>
            </a:r>
            <a:r>
              <a:rPr kumimoji="1" lang="zh-CN" altLang="en-US" sz="2000" b="1">
                <a:latin typeface="Times New Roman" panose="02020603050405020304" pitchFamily="18" charset="0"/>
                <a:ea typeface="宋体" panose="02010600030101010101" pitchFamily="2" charset="-122"/>
              </a:rPr>
              <a:t>。</a:t>
            </a:r>
            <a:endParaRPr kumimoji="1" lang="zh-CN" altLang="en-US" sz="2000" b="1">
              <a:latin typeface="Times New Roman" panose="02020603050405020304" pitchFamily="18" charset="0"/>
              <a:ea typeface="宋体" panose="02010600030101010101" pitchFamily="2" charset="-122"/>
            </a:endParaRPr>
          </a:p>
        </p:txBody>
      </p:sp>
      <p:grpSp>
        <p:nvGrpSpPr>
          <p:cNvPr id="20" name="Group 7"/>
          <p:cNvGrpSpPr/>
          <p:nvPr/>
        </p:nvGrpSpPr>
        <p:grpSpPr bwMode="auto">
          <a:xfrm>
            <a:off x="4548188" y="4221163"/>
            <a:ext cx="3065462" cy="519112"/>
            <a:chOff x="1281" y="2989"/>
            <a:chExt cx="1931" cy="327"/>
          </a:xfrm>
        </p:grpSpPr>
        <p:graphicFrame>
          <p:nvGraphicFramePr>
            <p:cNvPr id="66828" name="Object 268"/>
            <p:cNvGraphicFramePr>
              <a:graphicFrameLocks noChangeAspect="1"/>
            </p:cNvGraphicFramePr>
            <p:nvPr/>
          </p:nvGraphicFramePr>
          <p:xfrm>
            <a:off x="2145" y="2989"/>
            <a:ext cx="1067" cy="327"/>
          </p:xfrm>
          <a:graphic>
            <a:graphicData uri="http://schemas.openxmlformats.org/presentationml/2006/ole">
              <mc:AlternateContent xmlns:mc="http://schemas.openxmlformats.org/markup-compatibility/2006">
                <mc:Choice xmlns:v="urn:schemas-microsoft-com:vml" Requires="v">
                  <p:oleObj spid="_x0000_s66858" name="Equation" r:id="rId1" imgW="786765" imgH="241300" progId="Equation.3">
                    <p:embed/>
                  </p:oleObj>
                </mc:Choice>
                <mc:Fallback>
                  <p:oleObj name="Equation" r:id="rId1" imgW="786765" imgH="241300" progId="Equation.3">
                    <p:embed/>
                    <p:pic>
                      <p:nvPicPr>
                        <p:cNvPr id="0" name="Picture 2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 y="2989"/>
                          <a:ext cx="1067" cy="327"/>
                        </a:xfrm>
                        <a:prstGeom prst="rect">
                          <a:avLst/>
                        </a:prstGeom>
                        <a:solidFill>
                          <a:srgbClr val="66FFFF"/>
                        </a:solidFill>
                        <a:ln w="19050">
                          <a:solidFill>
                            <a:srgbClr val="FF3300"/>
                          </a:solidFill>
                          <a:miter lim="800000"/>
                          <a:headEnd/>
                          <a:tailEnd/>
                        </a:ln>
                      </p:spPr>
                    </p:pic>
                  </p:oleObj>
                </mc:Fallback>
              </mc:AlternateContent>
            </a:graphicData>
          </a:graphic>
        </p:graphicFrame>
        <p:sp>
          <p:nvSpPr>
            <p:cNvPr id="66841" name="Text Box 9"/>
            <p:cNvSpPr txBox="1">
              <a:spLocks noChangeArrowheads="1"/>
            </p:cNvSpPr>
            <p:nvPr/>
          </p:nvSpPr>
          <p:spPr bwMode="auto">
            <a:xfrm>
              <a:off x="1281" y="2989"/>
              <a:ext cx="1236" cy="288"/>
            </a:xfrm>
            <a:prstGeom prst="rect">
              <a:avLst/>
            </a:prstGeom>
            <a:noFill/>
            <a:ln w="9525">
              <a:noFill/>
              <a:miter lim="800000"/>
            </a:ln>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结电容：</a:t>
              </a:r>
              <a:endParaRPr kumimoji="1" lang="zh-CN" altLang="en-US" sz="2400" b="1">
                <a:latin typeface="Times New Roman" panose="02020603050405020304" pitchFamily="18" charset="0"/>
                <a:ea typeface="宋体" panose="02010600030101010101" pitchFamily="2" charset="-122"/>
              </a:endParaRPr>
            </a:p>
          </p:txBody>
        </p:sp>
      </p:grpSp>
      <p:sp>
        <p:nvSpPr>
          <p:cNvPr id="23" name="Text Box 6"/>
          <p:cNvSpPr txBox="1">
            <a:spLocks noChangeArrowheads="1"/>
          </p:cNvSpPr>
          <p:nvPr/>
        </p:nvSpPr>
        <p:spPr bwMode="auto">
          <a:xfrm>
            <a:off x="2279650" y="4833939"/>
            <a:ext cx="8058150" cy="429605"/>
          </a:xfrm>
          <a:prstGeom prst="rect">
            <a:avLst/>
          </a:prstGeom>
          <a:noFill/>
          <a:ln w="9525">
            <a:noFill/>
            <a:miter lim="800000"/>
          </a:ln>
        </p:spPr>
        <p:txBody>
          <a:bodyPr>
            <a:spAutoFit/>
          </a:bodyPr>
          <a:lstStyle/>
          <a:p>
            <a:pPr>
              <a:lnSpc>
                <a:spcPct val="110000"/>
              </a:lnSpc>
            </a:pPr>
            <a:r>
              <a:rPr kumimoji="1" lang="zh-CN" altLang="en-US" sz="2200" b="1">
                <a:solidFill>
                  <a:srgbClr val="C00000"/>
                </a:solidFill>
                <a:latin typeface="Times New Roman" panose="02020603050405020304" pitchFamily="18" charset="0"/>
                <a:ea typeface="宋体" panose="02010600030101010101" pitchFamily="2" charset="-122"/>
              </a:rPr>
              <a:t>　　</a:t>
            </a:r>
            <a:r>
              <a:rPr kumimoji="1" lang="zh-CN" altLang="en-US" sz="2000" b="1">
                <a:solidFill>
                  <a:srgbClr val="C00000"/>
                </a:solidFill>
                <a:latin typeface="Times New Roman" panose="02020603050405020304" pitchFamily="18" charset="0"/>
                <a:ea typeface="宋体" panose="02010600030101010101" pitchFamily="2" charset="-122"/>
              </a:rPr>
              <a:t>结电容并非常量，而是与外加电压有关，属非线性电容。</a:t>
            </a:r>
            <a:endParaRPr kumimoji="1" lang="zh-CN" altLang="en-US" sz="2000" b="1">
              <a:solidFill>
                <a:srgbClr val="C00000"/>
              </a:solidFill>
              <a:latin typeface="Times New Roman" panose="02020603050405020304" pitchFamily="18" charset="0"/>
              <a:ea typeface="宋体" panose="02010600030101010101" pitchFamily="2" charset="-122"/>
            </a:endParaRPr>
          </a:p>
        </p:txBody>
      </p:sp>
      <p:sp>
        <p:nvSpPr>
          <p:cNvPr id="24" name="Text Box 6"/>
          <p:cNvSpPr txBox="1">
            <a:spLocks noChangeArrowheads="1"/>
          </p:cNvSpPr>
          <p:nvPr/>
        </p:nvSpPr>
        <p:spPr bwMode="auto">
          <a:xfrm>
            <a:off x="2279650" y="5195889"/>
            <a:ext cx="8058150" cy="803275"/>
          </a:xfrm>
          <a:prstGeom prst="rect">
            <a:avLst/>
          </a:prstGeom>
          <a:noFill/>
          <a:ln w="9525">
            <a:noFill/>
            <a:miter lim="800000"/>
          </a:ln>
        </p:spPr>
        <p:txBody>
          <a:bodyPr>
            <a:spAutoFit/>
          </a:bodyPr>
          <a:lstStyle/>
          <a:p>
            <a:pPr>
              <a:lnSpc>
                <a:spcPct val="110000"/>
              </a:lnSpc>
            </a:pPr>
            <a:r>
              <a:rPr kumimoji="1" lang="zh-CN" altLang="en-US" sz="2200" b="1">
                <a:solidFill>
                  <a:srgbClr val="C00000"/>
                </a:solidFill>
                <a:latin typeface="Times New Roman" panose="02020603050405020304" pitchFamily="18" charset="0"/>
                <a:ea typeface="宋体" panose="02010600030101010101" pitchFamily="2" charset="-122"/>
              </a:rPr>
              <a:t>　　</a:t>
            </a:r>
            <a:r>
              <a:rPr kumimoji="1" lang="zh-CN" altLang="en-US" sz="2000" b="1">
                <a:solidFill>
                  <a:srgbClr val="C00000"/>
                </a:solidFill>
                <a:latin typeface="Times New Roman" panose="02020603050405020304" pitchFamily="18" charset="0"/>
                <a:ea typeface="宋体" panose="02010600030101010101" pitchFamily="2" charset="-122"/>
              </a:rPr>
              <a:t>由于</a:t>
            </a:r>
            <a:r>
              <a:rPr kumimoji="1" lang="en-US" altLang="zh-CN" sz="2000" b="1" i="1">
                <a:solidFill>
                  <a:srgbClr val="C00000"/>
                </a:solidFill>
                <a:latin typeface="Times New Roman" panose="02020603050405020304" pitchFamily="18" charset="0"/>
                <a:ea typeface="宋体" panose="02010600030101010101" pitchFamily="2" charset="-122"/>
              </a:rPr>
              <a:t>C</a:t>
            </a:r>
            <a:r>
              <a:rPr kumimoji="1" lang="en-US" altLang="zh-CN" sz="2000" b="1" baseline="-25000">
                <a:solidFill>
                  <a:srgbClr val="C00000"/>
                </a:solidFill>
                <a:latin typeface="Times New Roman" panose="02020603050405020304" pitchFamily="18" charset="0"/>
                <a:ea typeface="宋体" panose="02010600030101010101" pitchFamily="2" charset="-122"/>
              </a:rPr>
              <a:t>j</a:t>
            </a:r>
            <a:r>
              <a:rPr kumimoji="1" lang="zh-CN" altLang="en-US" sz="2000" b="1">
                <a:solidFill>
                  <a:srgbClr val="C00000"/>
                </a:solidFill>
                <a:latin typeface="Times New Roman" panose="02020603050405020304" pitchFamily="18" charset="0"/>
                <a:ea typeface="宋体" panose="02010600030101010101" pitchFamily="2" charset="-122"/>
              </a:rPr>
              <a:t>的存在，若结外加电压的频率高到一定程度，</a:t>
            </a:r>
            <a:r>
              <a:rPr kumimoji="1" lang="en-US" altLang="zh-CN" sz="2000" b="1">
                <a:solidFill>
                  <a:srgbClr val="C00000"/>
                </a:solidFill>
                <a:latin typeface="Times New Roman" panose="02020603050405020304" pitchFamily="18" charset="0"/>
                <a:ea typeface="宋体" panose="02010600030101010101" pitchFamily="2" charset="-122"/>
              </a:rPr>
              <a:t>PN</a:t>
            </a:r>
            <a:r>
              <a:rPr kumimoji="1" lang="zh-CN" altLang="en-US" sz="2000" b="1">
                <a:solidFill>
                  <a:srgbClr val="C00000"/>
                </a:solidFill>
                <a:latin typeface="Times New Roman" panose="02020603050405020304" pitchFamily="18" charset="0"/>
                <a:ea typeface="宋体" panose="02010600030101010101" pitchFamily="2" charset="-122"/>
              </a:rPr>
              <a:t>就会失去单向导电性！</a:t>
            </a:r>
            <a:endParaRPr kumimoji="1" lang="zh-CN" altLang="en-US" sz="2000" b="1">
              <a:solidFill>
                <a:srgbClr val="C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319"/>
                            </p:stCondLst>
                            <p:childTnLst>
                              <p:par>
                                <p:cTn id="12" presetID="1" presetClass="entr" presetSubtype="0" fill="hold" grpId="0" nodeType="afterEffect">
                                  <p:stCondLst>
                                    <p:cond delay="500"/>
                                  </p:stCondLst>
                                  <p:iterate type="lt">
                                    <p:tmAbs val="80"/>
                                  </p:iterate>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80"/>
                                  </p:iterate>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319"/>
                            </p:stCondLst>
                            <p:childTnLst>
                              <p:par>
                                <p:cTn id="19" presetID="1" presetClass="entr" presetSubtype="0" fill="hold" grpId="0" nodeType="afterEffect">
                                  <p:stCondLst>
                                    <p:cond delay="500"/>
                                  </p:stCondLst>
                                  <p:iterate type="lt">
                                    <p:tmAbs val="80"/>
                                  </p:iterate>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80"/>
                                  </p:iterate>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80"/>
                                  </p:iterate>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build="p"/>
      <p:bldP spid="16" grpId="0"/>
      <p:bldP spid="17" grpId="0"/>
      <p:bldP spid="18" grpId="0"/>
      <p:bldP spid="19"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6"/>
          <p:cNvSpPr txBox="1">
            <a:spLocks noChangeArrowheads="1"/>
          </p:cNvSpPr>
          <p:nvPr/>
        </p:nvSpPr>
        <p:spPr bwMode="auto">
          <a:xfrm>
            <a:off x="809762" y="1773239"/>
            <a:ext cx="8058150" cy="1311275"/>
          </a:xfrm>
          <a:prstGeom prst="rect">
            <a:avLst/>
          </a:prstGeom>
          <a:noFill/>
          <a:ln w="9525">
            <a:noFill/>
            <a:miter lim="800000"/>
          </a:ln>
        </p:spPr>
        <p:txBody>
          <a:bodyPr>
            <a:spAutoFit/>
          </a:bodyPr>
          <a:lstStyle/>
          <a:p>
            <a:pPr>
              <a:lnSpc>
                <a:spcPct val="110000"/>
              </a:lnSpc>
            </a:pPr>
            <a:r>
              <a:rPr kumimoji="1" lang="zh-CN" altLang="en-US" b="1">
                <a:solidFill>
                  <a:srgbClr val="C00000"/>
                </a:solidFill>
                <a:latin typeface="Times New Roman" panose="02020603050405020304" pitchFamily="18" charset="0"/>
                <a:ea typeface="楷体_GB2312" pitchFamily="49" charset="-122"/>
                <a:cs typeface="Times New Roman" panose="02020603050405020304" pitchFamily="18" charset="0"/>
              </a:rPr>
              <a:t>　　　　　</a:t>
            </a:r>
            <a:r>
              <a:rPr kumimoji="1" lang="zh-CN" altLang="en-US" b="1">
                <a:latin typeface="Times New Roman" panose="02020603050405020304" pitchFamily="18" charset="0"/>
                <a:ea typeface="楷体_GB2312" pitchFamily="49" charset="-122"/>
                <a:cs typeface="Times New Roman" panose="02020603050405020304" pitchFamily="18" charset="0"/>
              </a:rPr>
              <a:t>　材料参杂浓度较高的</a:t>
            </a:r>
            <a:r>
              <a:rPr kumimoji="1" lang="en-US" altLang="zh-CN" b="1">
                <a:latin typeface="Times New Roman" panose="02020603050405020304" pitchFamily="18" charset="0"/>
                <a:ea typeface="楷体_GB2312" pitchFamily="49" charset="-122"/>
                <a:cs typeface="Times New Roman" panose="02020603050405020304" pitchFamily="18" charset="0"/>
              </a:rPr>
              <a:t>PN</a:t>
            </a:r>
            <a:r>
              <a:rPr kumimoji="1" lang="zh-CN" altLang="en-US" b="1">
                <a:latin typeface="Times New Roman" panose="02020603050405020304" pitchFamily="18" charset="0"/>
                <a:ea typeface="楷体_GB2312" pitchFamily="49" charset="-122"/>
                <a:cs typeface="Times New Roman" panose="02020603050405020304" pitchFamily="18" charset="0"/>
              </a:rPr>
              <a:t>结的阻挡层很薄。当反向电压达到一定数值时，在强电场的作用下，由于隧道效应，会激发产生大量自由电子</a:t>
            </a:r>
            <a:r>
              <a:rPr kumimoji="1" lang="en-US" altLang="zh-CN" b="1">
                <a:latin typeface="Times New Roman" panose="02020603050405020304" pitchFamily="18" charset="0"/>
                <a:ea typeface="楷体_GB2312" pitchFamily="49" charset="-122"/>
                <a:cs typeface="Times New Roman" panose="02020603050405020304" pitchFamily="18" charset="0"/>
              </a:rPr>
              <a:t>-</a:t>
            </a:r>
            <a:r>
              <a:rPr kumimoji="1" lang="zh-CN" altLang="en-US" b="1">
                <a:latin typeface="Times New Roman" panose="02020603050405020304" pitchFamily="18" charset="0"/>
                <a:ea typeface="楷体_GB2312" pitchFamily="49" charset="-122"/>
                <a:cs typeface="Times New Roman" panose="02020603050405020304" pitchFamily="18" charset="0"/>
              </a:rPr>
              <a:t>空穴对，使</a:t>
            </a:r>
            <a:r>
              <a:rPr kumimoji="1" lang="en-US" altLang="zh-CN" b="1">
                <a:latin typeface="Times New Roman" panose="02020603050405020304" pitchFamily="18" charset="0"/>
                <a:ea typeface="楷体_GB2312" pitchFamily="49" charset="-122"/>
                <a:cs typeface="Times New Roman" panose="02020603050405020304" pitchFamily="18" charset="0"/>
              </a:rPr>
              <a:t>PN</a:t>
            </a:r>
            <a:r>
              <a:rPr kumimoji="1" lang="zh-CN" altLang="en-US" b="1">
                <a:latin typeface="Times New Roman" panose="02020603050405020304" pitchFamily="18" charset="0"/>
                <a:ea typeface="楷体_GB2312" pitchFamily="49" charset="-122"/>
                <a:cs typeface="Times New Roman" panose="02020603050405020304" pitchFamily="18" charset="0"/>
              </a:rPr>
              <a:t>结反向电流剧增，呈现反向击穿现象。这种击穿现象称为齐纳击穿，也称为场致击穿。</a:t>
            </a:r>
            <a:endParaRPr kumimoji="1"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19" name="Text Box 6"/>
          <p:cNvSpPr txBox="1">
            <a:spLocks noChangeArrowheads="1"/>
          </p:cNvSpPr>
          <p:nvPr/>
        </p:nvSpPr>
        <p:spPr bwMode="auto">
          <a:xfrm>
            <a:off x="803412" y="3068639"/>
            <a:ext cx="8058150" cy="1309687"/>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楷体_GB2312" pitchFamily="49" charset="-122"/>
                <a:cs typeface="Times New Roman" panose="02020603050405020304" pitchFamily="18" charset="0"/>
              </a:rPr>
              <a:t>　　　　　　材料参杂浓度较低的</a:t>
            </a:r>
            <a:r>
              <a:rPr kumimoji="1" lang="en-US" altLang="zh-CN" b="1">
                <a:latin typeface="Times New Roman" panose="02020603050405020304" pitchFamily="18" charset="0"/>
                <a:ea typeface="楷体_GB2312" pitchFamily="49" charset="-122"/>
                <a:cs typeface="Times New Roman" panose="02020603050405020304" pitchFamily="18" charset="0"/>
              </a:rPr>
              <a:t>PN</a:t>
            </a:r>
            <a:r>
              <a:rPr kumimoji="1" lang="zh-CN" altLang="en-US" b="1">
                <a:latin typeface="Times New Roman" panose="02020603050405020304" pitchFamily="18" charset="0"/>
                <a:ea typeface="楷体_GB2312" pitchFamily="49" charset="-122"/>
                <a:cs typeface="Times New Roman" panose="02020603050405020304" pitchFamily="18" charset="0"/>
              </a:rPr>
              <a:t>结的阻挡层较厚，少数载流子在电场作用下通过耗尽层时的路径较长，在漂移过程中获得的动能较大，并且与半导体晶格原子碰撞的几率较大。当反向电压达到一定数值时，这种碰撞会使自由电子</a:t>
            </a:r>
            <a:r>
              <a:rPr kumimoji="1" lang="en-US" altLang="zh-CN" b="1">
                <a:latin typeface="Times New Roman" panose="02020603050405020304" pitchFamily="18" charset="0"/>
                <a:ea typeface="楷体_GB2312" pitchFamily="49" charset="-122"/>
                <a:cs typeface="Times New Roman" panose="02020603050405020304" pitchFamily="18" charset="0"/>
              </a:rPr>
              <a:t>-</a:t>
            </a:r>
            <a:r>
              <a:rPr kumimoji="1" lang="zh-CN" altLang="en-US" b="1">
                <a:latin typeface="Times New Roman" panose="02020603050405020304" pitchFamily="18" charset="0"/>
                <a:ea typeface="楷体_GB2312" pitchFamily="49" charset="-122"/>
                <a:cs typeface="Times New Roman" panose="02020603050405020304" pitchFamily="18" charset="0"/>
              </a:rPr>
              <a:t>空穴对以雪崩的方式倍增，使</a:t>
            </a:r>
            <a:r>
              <a:rPr kumimoji="1" lang="en-US" altLang="zh-CN" b="1">
                <a:latin typeface="Times New Roman" panose="02020603050405020304" pitchFamily="18" charset="0"/>
                <a:ea typeface="楷体_GB2312" pitchFamily="49" charset="-122"/>
                <a:cs typeface="Times New Roman" panose="02020603050405020304" pitchFamily="18" charset="0"/>
              </a:rPr>
              <a:t>PN</a:t>
            </a:r>
            <a:r>
              <a:rPr kumimoji="1" lang="zh-CN" altLang="en-US" b="1">
                <a:latin typeface="Times New Roman" panose="02020603050405020304" pitchFamily="18" charset="0"/>
                <a:ea typeface="楷体_GB2312" pitchFamily="49" charset="-122"/>
                <a:cs typeface="Times New Roman" panose="02020603050405020304" pitchFamily="18" charset="0"/>
              </a:rPr>
              <a:t>结反向电流剧增，</a:t>
            </a:r>
            <a:r>
              <a:rPr kumimoji="1" lang="en-US" altLang="zh-CN" b="1">
                <a:latin typeface="Times New Roman" panose="02020603050405020304" pitchFamily="18" charset="0"/>
                <a:ea typeface="楷体_GB2312" pitchFamily="49" charset="-122"/>
                <a:cs typeface="Times New Roman" panose="02020603050405020304" pitchFamily="18" charset="0"/>
              </a:rPr>
              <a:t>PN</a:t>
            </a:r>
            <a:r>
              <a:rPr kumimoji="1" lang="zh-CN" altLang="en-US" b="1">
                <a:latin typeface="Times New Roman" panose="02020603050405020304" pitchFamily="18" charset="0"/>
                <a:ea typeface="楷体_GB2312" pitchFamily="49" charset="-122"/>
                <a:cs typeface="Times New Roman" panose="02020603050405020304" pitchFamily="18" charset="0"/>
              </a:rPr>
              <a:t>结击穿。</a:t>
            </a:r>
            <a:endParaRPr kumimoji="1"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补充知识：半导体基础</a:t>
            </a:r>
            <a:endParaRPr lang="zh-CN" altLang="en-US" kern="0" dirty="0">
              <a:latin typeface="+mn-ea"/>
              <a:ea typeface="+mn-ea"/>
            </a:endParaRPr>
          </a:p>
        </p:txBody>
      </p:sp>
      <p:sp>
        <p:nvSpPr>
          <p:cNvPr id="668676" name="文本框 1"/>
          <p:cNvSpPr txBox="1">
            <a:spLocks noChangeArrowheads="1"/>
          </p:cNvSpPr>
          <p:nvPr/>
        </p:nvSpPr>
        <p:spPr bwMode="auto">
          <a:xfrm>
            <a:off x="1163452" y="1268760"/>
            <a:ext cx="3250704" cy="461963"/>
          </a:xfrm>
          <a:prstGeom prst="rect">
            <a:avLst/>
          </a:prstGeom>
          <a:noFill/>
          <a:ln w="9525">
            <a:noFill/>
            <a:miter lim="800000"/>
          </a:ln>
        </p:spPr>
        <p:txBody>
          <a:bodyPr wrap="square">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ea typeface="楷体_GB2312" pitchFamily="49" charset="-122"/>
                <a:cs typeface="Times New Roman" panose="02020603050405020304" pitchFamily="18" charset="0"/>
              </a:rPr>
              <a:t>PN</a:t>
            </a:r>
            <a:r>
              <a:rPr lang="zh-CN" altLang="en-US" sz="2400" b="1" dirty="0">
                <a:latin typeface="Times New Roman" panose="02020603050405020304" pitchFamily="18" charset="0"/>
                <a:ea typeface="楷体_GB2312" pitchFamily="49" charset="-122"/>
                <a:cs typeface="Times New Roman" panose="02020603050405020304" pitchFamily="18" charset="0"/>
              </a:rPr>
              <a:t>结</a:t>
            </a:r>
            <a:endParaRPr lang="zh-CN" altLang="en-US" sz="2400" b="1" dirty="0">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68677"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6" name="Text Box 4"/>
          <p:cNvSpPr txBox="1">
            <a:spLocks noChangeArrowheads="1"/>
          </p:cNvSpPr>
          <p:nvPr/>
        </p:nvSpPr>
        <p:spPr bwMode="auto">
          <a:xfrm>
            <a:off x="2268166" y="1298252"/>
            <a:ext cx="2686050" cy="400050"/>
          </a:xfrm>
          <a:prstGeom prst="rect">
            <a:avLst/>
          </a:prstGeom>
          <a:noFill/>
          <a:ln w="9525">
            <a:noFill/>
            <a:miter lim="800000"/>
          </a:ln>
        </p:spPr>
        <p:txBody>
          <a:bodyPr>
            <a:spAutoFit/>
          </a:bodyPr>
          <a:lstStyle/>
          <a:p>
            <a:r>
              <a:rPr kumimoji="1" lang="zh-CN" altLang="en-US" sz="2000" b="1" dirty="0">
                <a:solidFill>
                  <a:srgbClr val="FF0000"/>
                </a:solidFill>
                <a:latin typeface="Times New Roman" panose="02020603050405020304" pitchFamily="18" charset="0"/>
                <a:ea typeface="宋体" panose="02010600030101010101" pitchFamily="2" charset="-122"/>
              </a:rPr>
              <a:t>反向击穿</a:t>
            </a:r>
            <a:endParaRPr kumimoji="1" lang="zh-CN" altLang="en-US" sz="2000" dirty="0">
              <a:latin typeface="Times New Roman" panose="02020603050405020304" pitchFamily="18" charset="0"/>
              <a:ea typeface="宋体" panose="02010600030101010101" pitchFamily="2" charset="-122"/>
            </a:endParaRPr>
          </a:p>
        </p:txBody>
      </p:sp>
      <p:sp>
        <p:nvSpPr>
          <p:cNvPr id="16" name="Text Box 6"/>
          <p:cNvSpPr txBox="1">
            <a:spLocks noChangeArrowheads="1"/>
          </p:cNvSpPr>
          <p:nvPr/>
        </p:nvSpPr>
        <p:spPr bwMode="auto">
          <a:xfrm>
            <a:off x="809762" y="1700213"/>
            <a:ext cx="8058150" cy="434350"/>
          </a:xfrm>
          <a:prstGeom prst="rect">
            <a:avLst/>
          </a:prstGeom>
          <a:noFill/>
          <a:ln w="9525">
            <a:noFill/>
            <a:miter lim="800000"/>
          </a:ln>
        </p:spPr>
        <p:txBody>
          <a:bodyPr>
            <a:spAutoFit/>
          </a:bodyPr>
          <a:lstStyle/>
          <a:p>
            <a:pPr>
              <a:lnSpc>
                <a:spcPct val="110000"/>
              </a:lnSpc>
            </a:pPr>
            <a:r>
              <a:rPr kumimoji="1" lang="zh-CN" altLang="en-US" sz="2000" b="1">
                <a:solidFill>
                  <a:srgbClr val="C00000"/>
                </a:solidFill>
                <a:latin typeface="Times New Roman" panose="02020603050405020304" pitchFamily="18" charset="0"/>
                <a:ea typeface="宋体" panose="02010600030101010101" pitchFamily="2" charset="-122"/>
              </a:rPr>
              <a:t>齐纳击穿</a:t>
            </a:r>
            <a:r>
              <a:rPr kumimoji="1" lang="zh-CN" altLang="en-US" sz="2200" b="1">
                <a:latin typeface="Times New Roman" panose="02020603050405020304" pitchFamily="18" charset="0"/>
                <a:ea typeface="宋体" panose="02010600030101010101" pitchFamily="2" charset="-122"/>
              </a:rPr>
              <a:t>：</a:t>
            </a:r>
            <a:endParaRPr kumimoji="1" lang="zh-CN" altLang="en-US" sz="2200" b="1">
              <a:latin typeface="Times New Roman" panose="02020603050405020304" pitchFamily="18" charset="0"/>
              <a:ea typeface="宋体" panose="02010600030101010101" pitchFamily="2" charset="-122"/>
            </a:endParaRPr>
          </a:p>
        </p:txBody>
      </p:sp>
      <p:sp>
        <p:nvSpPr>
          <p:cNvPr id="18" name="Text Box 6"/>
          <p:cNvSpPr txBox="1">
            <a:spLocks noChangeArrowheads="1"/>
          </p:cNvSpPr>
          <p:nvPr/>
        </p:nvSpPr>
        <p:spPr bwMode="auto">
          <a:xfrm>
            <a:off x="803412" y="2997200"/>
            <a:ext cx="8058150" cy="403252"/>
          </a:xfrm>
          <a:prstGeom prst="rect">
            <a:avLst/>
          </a:prstGeom>
          <a:noFill/>
          <a:ln w="9525">
            <a:noFill/>
            <a:miter lim="800000"/>
          </a:ln>
        </p:spPr>
        <p:txBody>
          <a:bodyPr>
            <a:spAutoFit/>
          </a:bodyPr>
          <a:lstStyle/>
          <a:p>
            <a:pPr>
              <a:lnSpc>
                <a:spcPct val="110000"/>
              </a:lnSpc>
            </a:pPr>
            <a:r>
              <a:rPr kumimoji="1" lang="zh-CN" altLang="en-US" sz="2000" b="1">
                <a:solidFill>
                  <a:srgbClr val="C00000"/>
                </a:solidFill>
                <a:latin typeface="Times New Roman" panose="02020603050405020304" pitchFamily="18" charset="0"/>
                <a:ea typeface="宋体" panose="02010600030101010101" pitchFamily="2" charset="-122"/>
              </a:rPr>
              <a:t>雪崩击穿</a:t>
            </a:r>
            <a:r>
              <a:rPr kumimoji="1" lang="zh-CN" altLang="en-US" sz="2000" b="1">
                <a:latin typeface="Times New Roman" panose="02020603050405020304" pitchFamily="18" charset="0"/>
                <a:ea typeface="宋体" panose="02010600030101010101" pitchFamily="2" charset="-122"/>
              </a:rPr>
              <a:t>：</a:t>
            </a:r>
            <a:endParaRPr kumimoji="1" lang="zh-CN" altLang="en-US" sz="2000" b="1">
              <a:latin typeface="Times New Roman" panose="02020603050405020304" pitchFamily="18" charset="0"/>
              <a:ea typeface="宋体" panose="02010600030101010101" pitchFamily="2" charset="-122"/>
            </a:endParaRPr>
          </a:p>
        </p:txBody>
      </p:sp>
      <p:sp>
        <p:nvSpPr>
          <p:cNvPr id="23" name="Text Box 6"/>
          <p:cNvSpPr txBox="1">
            <a:spLocks noChangeArrowheads="1"/>
          </p:cNvSpPr>
          <p:nvPr/>
        </p:nvSpPr>
        <p:spPr bwMode="auto">
          <a:xfrm>
            <a:off x="623392" y="5876926"/>
            <a:ext cx="8058150" cy="701675"/>
          </a:xfrm>
          <a:prstGeom prst="rect">
            <a:avLst/>
          </a:prstGeom>
          <a:noFill/>
          <a:ln w="9525">
            <a:noFill/>
            <a:miter lim="800000"/>
          </a:ln>
        </p:spPr>
        <p:txBody>
          <a:bodyPr>
            <a:spAutoFit/>
          </a:bodyPr>
          <a:lstStyle/>
          <a:p>
            <a:pPr>
              <a:lnSpc>
                <a:spcPct val="110000"/>
              </a:lnSpc>
            </a:pPr>
            <a:r>
              <a:rPr kumimoji="1" lang="zh-CN" altLang="en-US" b="1" dirty="0">
                <a:latin typeface="Times New Roman" panose="02020603050405020304" pitchFamily="18" charset="0"/>
                <a:ea typeface="楷体_GB2312" pitchFamily="49" charset="-122"/>
                <a:cs typeface="Times New Roman" panose="02020603050405020304" pitchFamily="18" charset="0"/>
              </a:rPr>
              <a:t>　　功耗过大时，电子元件结还会因为温度过高而发生所谓的</a:t>
            </a:r>
            <a:r>
              <a:rPr kumimoji="1" lang="zh-CN" altLang="en-US" b="1" dirty="0">
                <a:solidFill>
                  <a:srgbClr val="FF0000"/>
                </a:solidFill>
                <a:latin typeface="Times New Roman" panose="02020603050405020304" pitchFamily="18" charset="0"/>
                <a:ea typeface="楷体_GB2312" pitchFamily="49" charset="-122"/>
                <a:cs typeface="Times New Roman" panose="02020603050405020304" pitchFamily="18" charset="0"/>
              </a:rPr>
              <a:t>热击穿</a:t>
            </a:r>
            <a:r>
              <a:rPr kumimoji="1" lang="zh-CN" altLang="en-US" b="1" dirty="0">
                <a:latin typeface="Times New Roman" panose="02020603050405020304" pitchFamily="18" charset="0"/>
                <a:ea typeface="楷体_GB2312" pitchFamily="49" charset="-122"/>
                <a:cs typeface="Times New Roman" panose="02020603050405020304" pitchFamily="18" charset="0"/>
              </a:rPr>
              <a:t>现象，这会使元件永久性损坏。</a:t>
            </a:r>
            <a:endParaRPr kumimoji="1" lang="zh-CN" altLang="en-US" b="1" dirty="0">
              <a:solidFill>
                <a:srgbClr val="C00000"/>
              </a:solidFill>
              <a:latin typeface="Times New Roman" panose="02020603050405020304" pitchFamily="18" charset="0"/>
              <a:ea typeface="楷体_GB2312" pitchFamily="49" charset="-122"/>
              <a:cs typeface="Times New Roman" panose="02020603050405020304" pitchFamily="18" charset="0"/>
            </a:endParaRPr>
          </a:p>
        </p:txBody>
      </p:sp>
      <p:sp>
        <p:nvSpPr>
          <p:cNvPr id="13" name="Text Box 6"/>
          <p:cNvSpPr txBox="1">
            <a:spLocks noChangeArrowheads="1"/>
          </p:cNvSpPr>
          <p:nvPr/>
        </p:nvSpPr>
        <p:spPr bwMode="auto">
          <a:xfrm>
            <a:off x="803412" y="4311651"/>
            <a:ext cx="8058150" cy="701675"/>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楷体_GB2312" pitchFamily="49" charset="-122"/>
                <a:cs typeface="Times New Roman" panose="02020603050405020304" pitchFamily="18" charset="0"/>
              </a:rPr>
              <a:t>　　</a:t>
            </a:r>
            <a:r>
              <a:rPr kumimoji="1" lang="en-US" altLang="zh-CN" b="1">
                <a:latin typeface="Times New Roman" panose="02020603050405020304" pitchFamily="18" charset="0"/>
                <a:ea typeface="楷体_GB2312" pitchFamily="49" charset="-122"/>
                <a:cs typeface="Times New Roman" panose="02020603050405020304" pitchFamily="18" charset="0"/>
              </a:rPr>
              <a:t>PN</a:t>
            </a:r>
            <a:r>
              <a:rPr kumimoji="1" lang="zh-CN" altLang="en-US" b="1">
                <a:latin typeface="Times New Roman" panose="02020603050405020304" pitchFamily="18" charset="0"/>
                <a:ea typeface="楷体_GB2312" pitchFamily="49" charset="-122"/>
                <a:cs typeface="Times New Roman" panose="02020603050405020304" pitchFamily="18" charset="0"/>
              </a:rPr>
              <a:t>结发生电击穿时，一般两种击穿同时存在，击穿电压低于</a:t>
            </a:r>
            <a:r>
              <a:rPr kumimoji="1" lang="en-US" altLang="zh-CN" b="1">
                <a:latin typeface="Times New Roman" panose="02020603050405020304" pitchFamily="18" charset="0"/>
                <a:ea typeface="楷体_GB2312" pitchFamily="49" charset="-122"/>
                <a:cs typeface="Times New Roman" panose="02020603050405020304" pitchFamily="18" charset="0"/>
              </a:rPr>
              <a:t>5~6V</a:t>
            </a:r>
            <a:r>
              <a:rPr kumimoji="1" lang="zh-CN" altLang="en-US" b="1">
                <a:latin typeface="Times New Roman" panose="02020603050405020304" pitchFamily="18" charset="0"/>
                <a:ea typeface="楷体_GB2312" pitchFamily="49" charset="-122"/>
                <a:cs typeface="Times New Roman" panose="02020603050405020304" pitchFamily="18" charset="0"/>
              </a:rPr>
              <a:t>时，齐纳击穿为主，高于</a:t>
            </a:r>
            <a:r>
              <a:rPr kumimoji="1" lang="en-US" altLang="zh-CN" b="1">
                <a:latin typeface="Times New Roman" panose="02020603050405020304" pitchFamily="18" charset="0"/>
                <a:ea typeface="楷体_GB2312" pitchFamily="49" charset="-122"/>
                <a:cs typeface="Times New Roman" panose="02020603050405020304" pitchFamily="18" charset="0"/>
              </a:rPr>
              <a:t>5~6V</a:t>
            </a:r>
            <a:r>
              <a:rPr kumimoji="1" lang="zh-CN" altLang="en-US" b="1">
                <a:latin typeface="Times New Roman" panose="02020603050405020304" pitchFamily="18" charset="0"/>
                <a:ea typeface="楷体_GB2312" pitchFamily="49" charset="-122"/>
                <a:cs typeface="Times New Roman" panose="02020603050405020304" pitchFamily="18" charset="0"/>
              </a:rPr>
              <a:t>雪崩为主。</a:t>
            </a:r>
            <a:endParaRPr kumimoji="1"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14" name="Text Box 6"/>
          <p:cNvSpPr txBox="1">
            <a:spLocks noChangeArrowheads="1"/>
          </p:cNvSpPr>
          <p:nvPr/>
        </p:nvSpPr>
        <p:spPr bwMode="auto">
          <a:xfrm>
            <a:off x="803412" y="4943476"/>
            <a:ext cx="8058150" cy="375616"/>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楷体_GB2312" pitchFamily="49" charset="-122"/>
                <a:cs typeface="Times New Roman" panose="02020603050405020304" pitchFamily="18" charset="0"/>
              </a:rPr>
              <a:t>　　利用</a:t>
            </a:r>
            <a:r>
              <a:rPr kumimoji="1" lang="en-US" altLang="zh-CN" b="1">
                <a:latin typeface="Times New Roman" panose="02020603050405020304" pitchFamily="18" charset="0"/>
                <a:ea typeface="楷体_GB2312" pitchFamily="49" charset="-122"/>
                <a:cs typeface="Times New Roman" panose="02020603050405020304" pitchFamily="18" charset="0"/>
              </a:rPr>
              <a:t>PN</a:t>
            </a:r>
            <a:r>
              <a:rPr kumimoji="1" lang="zh-CN" altLang="en-US" b="1">
                <a:latin typeface="Times New Roman" panose="02020603050405020304" pitchFamily="18" charset="0"/>
                <a:ea typeface="楷体_GB2312" pitchFamily="49" charset="-122"/>
                <a:cs typeface="Times New Roman" panose="02020603050405020304" pitchFamily="18" charset="0"/>
              </a:rPr>
              <a:t>结反向击穿后电流剧增的特点，可以制成稳压二极管。</a:t>
            </a:r>
            <a:endParaRPr kumimoji="1"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20" name="Text Box 6"/>
          <p:cNvSpPr txBox="1">
            <a:spLocks noChangeArrowheads="1"/>
          </p:cNvSpPr>
          <p:nvPr/>
        </p:nvSpPr>
        <p:spPr bwMode="auto">
          <a:xfrm>
            <a:off x="803412" y="4943476"/>
            <a:ext cx="8058150" cy="1006475"/>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楷体_GB2312" pitchFamily="49" charset="-122"/>
                <a:cs typeface="Times New Roman" panose="02020603050405020304" pitchFamily="18" charset="0"/>
              </a:rPr>
              <a:t>　　　　　　　　　　　　　　　　　　　　　　　　　　　　　  电压低于</a:t>
            </a:r>
            <a:r>
              <a:rPr kumimoji="1" lang="en-US" altLang="zh-CN" b="1">
                <a:latin typeface="Times New Roman" panose="02020603050405020304" pitchFamily="18" charset="0"/>
                <a:ea typeface="楷体_GB2312" pitchFamily="49" charset="-122"/>
                <a:cs typeface="Times New Roman" panose="02020603050405020304" pitchFamily="18" charset="0"/>
              </a:rPr>
              <a:t>5~6V</a:t>
            </a:r>
            <a:r>
              <a:rPr kumimoji="1" lang="zh-CN" altLang="en-US" b="1">
                <a:latin typeface="Times New Roman" panose="02020603050405020304" pitchFamily="18" charset="0"/>
                <a:ea typeface="楷体_GB2312" pitchFamily="49" charset="-122"/>
                <a:cs typeface="Times New Roman" panose="02020603050405020304" pitchFamily="18" charset="0"/>
              </a:rPr>
              <a:t>的稳压管，以齐纳击穿为主，稳压值的温度系数为负；电压高于</a:t>
            </a:r>
            <a:r>
              <a:rPr kumimoji="1" lang="en-US" altLang="zh-CN" b="1">
                <a:latin typeface="Times New Roman" panose="02020603050405020304" pitchFamily="18" charset="0"/>
                <a:ea typeface="楷体_GB2312" pitchFamily="49" charset="-122"/>
                <a:cs typeface="Times New Roman" panose="02020603050405020304" pitchFamily="18" charset="0"/>
              </a:rPr>
              <a:t>5~6V</a:t>
            </a:r>
            <a:r>
              <a:rPr kumimoji="1" lang="zh-CN" altLang="en-US" b="1">
                <a:latin typeface="Times New Roman" panose="02020603050405020304" pitchFamily="18" charset="0"/>
                <a:ea typeface="楷体_GB2312" pitchFamily="49" charset="-122"/>
                <a:cs typeface="Times New Roman" panose="02020603050405020304" pitchFamily="18" charset="0"/>
              </a:rPr>
              <a:t>的稳压管，以雪崩击穿为主，稳压值的温度系数为正。</a:t>
            </a:r>
            <a:endParaRPr kumimoji="1"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22" name="Text Box 6"/>
          <p:cNvSpPr txBox="1">
            <a:spLocks noChangeArrowheads="1"/>
          </p:cNvSpPr>
          <p:nvPr/>
        </p:nvSpPr>
        <p:spPr bwMode="auto">
          <a:xfrm>
            <a:off x="803412" y="4616451"/>
            <a:ext cx="8058150" cy="375616"/>
          </a:xfrm>
          <a:prstGeom prst="rect">
            <a:avLst/>
          </a:prstGeom>
          <a:noFill/>
          <a:ln w="9525">
            <a:noFill/>
            <a:miter lim="800000"/>
          </a:ln>
        </p:spPr>
        <p:txBody>
          <a:bodyPr>
            <a:spAutoFit/>
          </a:bodyPr>
          <a:lstStyle/>
          <a:p>
            <a:pPr>
              <a:lnSpc>
                <a:spcPct val="110000"/>
              </a:lnSpc>
            </a:pPr>
            <a:r>
              <a:rPr kumimoji="1" lang="zh-CN" altLang="en-US" b="1">
                <a:latin typeface="Times New Roman" panose="02020603050405020304" pitchFamily="18" charset="0"/>
                <a:ea typeface="楷体_GB2312" pitchFamily="49" charset="-122"/>
                <a:cs typeface="Times New Roman" panose="02020603050405020304" pitchFamily="18" charset="0"/>
              </a:rPr>
              <a:t>　　　　　　　　　　　　　　　  对于普通二极管，雪崩击穿是主要原因。</a:t>
            </a:r>
            <a:endParaRPr kumimoji="1"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2" name="燕尾形箭头 1">
            <a:hlinkClick r:id="rId1" action="ppaction://hlinksldjump"/>
          </p:cNvPr>
          <p:cNvSpPr/>
          <p:nvPr/>
        </p:nvSpPr>
        <p:spPr>
          <a:xfrm rot="10800000">
            <a:off x="11316580" y="5904397"/>
            <a:ext cx="632048" cy="32336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Group 11"/>
          <p:cNvGrpSpPr/>
          <p:nvPr/>
        </p:nvGrpSpPr>
        <p:grpSpPr bwMode="auto">
          <a:xfrm>
            <a:off x="8911443" y="2633663"/>
            <a:ext cx="3197225" cy="2851150"/>
            <a:chOff x="3594" y="1517"/>
            <a:chExt cx="2014" cy="1796"/>
          </a:xfrm>
        </p:grpSpPr>
        <p:sp>
          <p:nvSpPr>
            <p:cNvPr id="24" name="Line 12"/>
            <p:cNvSpPr>
              <a:spLocks noChangeShapeType="1"/>
            </p:cNvSpPr>
            <p:nvPr/>
          </p:nvSpPr>
          <p:spPr bwMode="auto">
            <a:xfrm>
              <a:off x="3594" y="2431"/>
              <a:ext cx="188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auto">
            <a:xfrm flipV="1">
              <a:off x="4908" y="1741"/>
              <a:ext cx="0" cy="1446"/>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Freeform 14"/>
            <p:cNvSpPr/>
            <p:nvPr/>
          </p:nvSpPr>
          <p:spPr bwMode="auto">
            <a:xfrm>
              <a:off x="3808" y="1903"/>
              <a:ext cx="1384" cy="1410"/>
            </a:xfrm>
            <a:custGeom>
              <a:avLst/>
              <a:gdLst>
                <a:gd name="T0" fmla="*/ 2 w 1384"/>
                <a:gd name="T1" fmla="*/ 1410 h 1410"/>
                <a:gd name="T2" fmla="*/ 2 w 1384"/>
                <a:gd name="T3" fmla="*/ 834 h 1410"/>
                <a:gd name="T4" fmla="*/ 14 w 1384"/>
                <a:gd name="T5" fmla="*/ 660 h 1410"/>
                <a:gd name="T6" fmla="*/ 68 w 1384"/>
                <a:gd name="T7" fmla="*/ 600 h 1410"/>
                <a:gd name="T8" fmla="*/ 176 w 1384"/>
                <a:gd name="T9" fmla="*/ 570 h 1410"/>
                <a:gd name="T10" fmla="*/ 380 w 1384"/>
                <a:gd name="T11" fmla="*/ 564 h 1410"/>
                <a:gd name="T12" fmla="*/ 836 w 1384"/>
                <a:gd name="T13" fmla="*/ 564 h 1410"/>
                <a:gd name="T14" fmla="*/ 998 w 1384"/>
                <a:gd name="T15" fmla="*/ 552 h 1410"/>
                <a:gd name="T16" fmla="*/ 1136 w 1384"/>
                <a:gd name="T17" fmla="*/ 516 h 1410"/>
                <a:gd name="T18" fmla="*/ 1238 w 1384"/>
                <a:gd name="T19" fmla="*/ 438 h 1410"/>
                <a:gd name="T20" fmla="*/ 1328 w 1384"/>
                <a:gd name="T21" fmla="*/ 300 h 1410"/>
                <a:gd name="T22" fmla="*/ 1376 w 1384"/>
                <a:gd name="T23" fmla="*/ 102 h 1410"/>
                <a:gd name="T24" fmla="*/ 1376 w 1384"/>
                <a:gd name="T25" fmla="*/ 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4" h="1410">
                  <a:moveTo>
                    <a:pt x="2" y="1410"/>
                  </a:moveTo>
                  <a:cubicBezTo>
                    <a:pt x="1" y="1184"/>
                    <a:pt x="0" y="959"/>
                    <a:pt x="2" y="834"/>
                  </a:cubicBezTo>
                  <a:cubicBezTo>
                    <a:pt x="4" y="709"/>
                    <a:pt x="3" y="699"/>
                    <a:pt x="14" y="660"/>
                  </a:cubicBezTo>
                  <a:cubicBezTo>
                    <a:pt x="25" y="621"/>
                    <a:pt x="41" y="615"/>
                    <a:pt x="68" y="600"/>
                  </a:cubicBezTo>
                  <a:cubicBezTo>
                    <a:pt x="95" y="585"/>
                    <a:pt x="124" y="576"/>
                    <a:pt x="176" y="570"/>
                  </a:cubicBezTo>
                  <a:cubicBezTo>
                    <a:pt x="228" y="564"/>
                    <a:pt x="270" y="565"/>
                    <a:pt x="380" y="564"/>
                  </a:cubicBezTo>
                  <a:cubicBezTo>
                    <a:pt x="490" y="563"/>
                    <a:pt x="733" y="566"/>
                    <a:pt x="836" y="564"/>
                  </a:cubicBezTo>
                  <a:cubicBezTo>
                    <a:pt x="939" y="562"/>
                    <a:pt x="948" y="560"/>
                    <a:pt x="998" y="552"/>
                  </a:cubicBezTo>
                  <a:cubicBezTo>
                    <a:pt x="1048" y="544"/>
                    <a:pt x="1096" y="535"/>
                    <a:pt x="1136" y="516"/>
                  </a:cubicBezTo>
                  <a:cubicBezTo>
                    <a:pt x="1176" y="497"/>
                    <a:pt x="1206" y="474"/>
                    <a:pt x="1238" y="438"/>
                  </a:cubicBezTo>
                  <a:cubicBezTo>
                    <a:pt x="1270" y="402"/>
                    <a:pt x="1305" y="356"/>
                    <a:pt x="1328" y="300"/>
                  </a:cubicBezTo>
                  <a:cubicBezTo>
                    <a:pt x="1351" y="244"/>
                    <a:pt x="1368" y="152"/>
                    <a:pt x="1376" y="102"/>
                  </a:cubicBezTo>
                  <a:cubicBezTo>
                    <a:pt x="1384" y="52"/>
                    <a:pt x="1380" y="26"/>
                    <a:pt x="1376" y="0"/>
                  </a:cubicBezTo>
                </a:path>
              </a:pathLst>
            </a:custGeom>
            <a:noFill/>
            <a:ln w="28575"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auto">
            <a:xfrm>
              <a:off x="3786" y="2263"/>
              <a:ext cx="0" cy="96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auto">
            <a:xfrm>
              <a:off x="3840" y="2323"/>
              <a:ext cx="323" cy="0"/>
            </a:xfrm>
            <a:prstGeom prst="line">
              <a:avLst/>
            </a:prstGeom>
            <a:noFill/>
            <a:ln w="190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auto">
            <a:xfrm>
              <a:off x="3626" y="2329"/>
              <a:ext cx="156"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auto">
            <a:xfrm>
              <a:off x="3840" y="2539"/>
              <a:ext cx="9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auto">
            <a:xfrm>
              <a:off x="3828" y="3199"/>
              <a:ext cx="90" cy="0"/>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auto">
            <a:xfrm>
              <a:off x="3888" y="2539"/>
              <a:ext cx="0" cy="666"/>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auto">
            <a:xfrm>
              <a:off x="3839" y="2177"/>
              <a:ext cx="0" cy="44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22"/>
            <p:cNvSpPr>
              <a:spLocks noChangeArrowheads="1"/>
            </p:cNvSpPr>
            <p:nvPr/>
          </p:nvSpPr>
          <p:spPr bwMode="auto">
            <a:xfrm>
              <a:off x="5005" y="2394"/>
              <a:ext cx="6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latin typeface="Times New Roman" panose="02020603050405020304" pitchFamily="18" charset="0"/>
                  <a:ea typeface="楷体_GB2312" pitchFamily="49" charset="-122"/>
                </a:rPr>
                <a:t>V</a:t>
              </a:r>
              <a:r>
                <a:rPr kumimoji="1" lang="en-US" altLang="zh-CN" sz="2400" b="1" i="1" baseline="-25000">
                  <a:latin typeface="Times New Roman" panose="02020603050405020304" pitchFamily="18" charset="0"/>
                  <a:ea typeface="楷体_GB2312" pitchFamily="49" charset="-122"/>
                </a:rPr>
                <a:t>D</a:t>
              </a:r>
              <a:r>
                <a:rPr kumimoji="1" lang="en-US" altLang="zh-CN" sz="2400">
                  <a:latin typeface="Times New Roman" panose="02020603050405020304" pitchFamily="18" charset="0"/>
                  <a:ea typeface="楷体_GB2312" pitchFamily="49" charset="-122"/>
                </a:rPr>
                <a:t>(V)</a:t>
              </a:r>
              <a:endParaRPr kumimoji="1" lang="en-US" altLang="zh-CN" sz="2400" i="1">
                <a:latin typeface="Times New Roman" panose="02020603050405020304" pitchFamily="18" charset="0"/>
                <a:ea typeface="楷体_GB2312" pitchFamily="49" charset="-122"/>
              </a:endParaRPr>
            </a:p>
          </p:txBody>
        </p:sp>
        <p:sp>
          <p:nvSpPr>
            <p:cNvPr id="35" name="Text Box 23"/>
            <p:cNvSpPr txBox="1">
              <a:spLocks noChangeArrowheads="1"/>
            </p:cNvSpPr>
            <p:nvPr/>
          </p:nvSpPr>
          <p:spPr bwMode="auto">
            <a:xfrm>
              <a:off x="4594" y="1517"/>
              <a:ext cx="7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a:latin typeface="Times New Roman" panose="02020603050405020304" pitchFamily="18" charset="0"/>
                  <a:ea typeface="楷体_GB2312" pitchFamily="49" charset="-122"/>
                </a:rPr>
                <a:t>I</a:t>
              </a:r>
              <a:r>
                <a:rPr kumimoji="1" lang="en-US" altLang="zh-CN" sz="2400" b="1" i="1" baseline="-25000">
                  <a:latin typeface="Times New Roman" panose="02020603050405020304" pitchFamily="18" charset="0"/>
                  <a:ea typeface="楷体_GB2312" pitchFamily="49" charset="-122"/>
                </a:rPr>
                <a:t>D</a:t>
              </a:r>
              <a:r>
                <a:rPr kumimoji="1" lang="en-US" altLang="zh-CN" sz="2400">
                  <a:latin typeface="Times New Roman" panose="02020603050405020304" pitchFamily="18" charset="0"/>
                  <a:ea typeface="楷体_GB2312" pitchFamily="49" charset="-122"/>
                </a:rPr>
                <a:t>(mA)</a:t>
              </a:r>
              <a:endParaRPr kumimoji="1" lang="en-US" altLang="zh-CN" sz="2400" i="1">
                <a:latin typeface="Times New Roman" panose="02020603050405020304" pitchFamily="18" charset="0"/>
                <a:ea typeface="楷体_GB2312" pitchFamily="49" charset="-122"/>
              </a:endParaRPr>
            </a:p>
          </p:txBody>
        </p:sp>
        <p:graphicFrame>
          <p:nvGraphicFramePr>
            <p:cNvPr id="36" name="Object 24"/>
            <p:cNvGraphicFramePr>
              <a:graphicFrameLocks noChangeAspect="1"/>
            </p:cNvGraphicFramePr>
            <p:nvPr/>
          </p:nvGraphicFramePr>
          <p:xfrm>
            <a:off x="3864" y="2767"/>
            <a:ext cx="321" cy="197"/>
          </p:xfrm>
          <a:graphic>
            <a:graphicData uri="http://schemas.openxmlformats.org/presentationml/2006/ole">
              <mc:AlternateContent xmlns:mc="http://schemas.openxmlformats.org/markup-compatibility/2006">
                <mc:Choice xmlns:v="urn:schemas-microsoft-com:vml" Requires="v">
                  <p:oleObj spid="_x0000_s854057" name="公式" r:id="rId2" imgW="223520" imgH="165100" progId="Equation.3">
                    <p:embed/>
                  </p:oleObj>
                </mc:Choice>
                <mc:Fallback>
                  <p:oleObj name="公式" r:id="rId2" imgW="223520" imgH="165100" progId="Equation.3">
                    <p:embed/>
                    <p:pic>
                      <p:nvPicPr>
                        <p:cNvPr id="0"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 y="2767"/>
                          <a:ext cx="321" cy="197"/>
                        </a:xfrm>
                        <a:prstGeom prst="rect">
                          <a:avLst/>
                        </a:prstGeom>
                        <a:noFill/>
                        <a:ln>
                          <a:noFill/>
                        </a:ln>
                        <a:effectLst/>
                        <a:extLst>
                          <a:ext uri="{909E8E84-426E-40DD-AFC4-6F175D3DCCD1}">
                            <a14:hiddenFill xmlns:a14="http://schemas.microsoft.com/office/drawing/2010/main">
                              <a:solidFill>
                                <a:srgbClr val="3737A5"/>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5"/>
            <p:cNvGraphicFramePr>
              <a:graphicFrameLocks noChangeAspect="1"/>
            </p:cNvGraphicFramePr>
            <p:nvPr/>
          </p:nvGraphicFramePr>
          <p:xfrm>
            <a:off x="4191" y="2135"/>
            <a:ext cx="323" cy="280"/>
          </p:xfrm>
          <a:graphic>
            <a:graphicData uri="http://schemas.openxmlformats.org/presentationml/2006/ole">
              <mc:AlternateContent xmlns:mc="http://schemas.openxmlformats.org/markup-compatibility/2006">
                <mc:Choice xmlns:v="urn:schemas-microsoft-com:vml" Requires="v">
                  <p:oleObj spid="_x0000_s854058" name="公式" r:id="rId4" imgW="301625" imgH="223520" progId="Equation.3">
                    <p:embed/>
                  </p:oleObj>
                </mc:Choice>
                <mc:Fallback>
                  <p:oleObj name="公式" r:id="rId4" imgW="301625" imgH="223520" progId="Equation.3">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 y="2135"/>
                          <a:ext cx="323" cy="2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26"/>
            <p:cNvGraphicFramePr>
              <a:graphicFrameLocks noChangeAspect="1"/>
            </p:cNvGraphicFramePr>
            <p:nvPr/>
          </p:nvGraphicFramePr>
          <p:xfrm>
            <a:off x="3648" y="1892"/>
            <a:ext cx="355" cy="236"/>
          </p:xfrm>
          <a:graphic>
            <a:graphicData uri="http://schemas.openxmlformats.org/presentationml/2006/ole">
              <mc:AlternateContent xmlns:mc="http://schemas.openxmlformats.org/markup-compatibility/2006">
                <mc:Choice xmlns:v="urn:schemas-microsoft-com:vml" Requires="v">
                  <p:oleObj spid="_x0000_s854059" name="公式" r:id="rId6" imgW="272415" imgH="184785" progId="Equation.3">
                    <p:embed/>
                  </p:oleObj>
                </mc:Choice>
                <mc:Fallback>
                  <p:oleObj name="公式" r:id="rId6" imgW="272415" imgH="184785" progId="Equation.3">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8" y="1892"/>
                          <a:ext cx="355" cy="2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Rectangle 27"/>
            <p:cNvSpPr>
              <a:spLocks noChangeArrowheads="1"/>
            </p:cNvSpPr>
            <p:nvPr/>
          </p:nvSpPr>
          <p:spPr bwMode="auto">
            <a:xfrm>
              <a:off x="4652" y="2459"/>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i="1">
                  <a:latin typeface="Times New Roman" panose="02020603050405020304" pitchFamily="18" charset="0"/>
                  <a:ea typeface="楷体_GB2312" pitchFamily="49" charset="-122"/>
                </a:rPr>
                <a:t>O</a:t>
              </a:r>
              <a:endParaRPr kumimoji="1" lang="en-US" altLang="zh-CN" sz="2000" b="1" i="1">
                <a:latin typeface="Times New Roman" panose="02020603050405020304" pitchFamily="18" charset="0"/>
                <a:ea typeface="楷体_GB2312" pitchFamily="49" charset="-122"/>
              </a:endParaRPr>
            </a:p>
          </p:txBody>
        </p:sp>
        <p:sp>
          <p:nvSpPr>
            <p:cNvPr id="40" name="Line 28"/>
            <p:cNvSpPr>
              <a:spLocks noChangeShapeType="1"/>
            </p:cNvSpPr>
            <p:nvPr/>
          </p:nvSpPr>
          <p:spPr bwMode="auto">
            <a:xfrm>
              <a:off x="4524" y="2325"/>
              <a:ext cx="323"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80"/>
                                  </p:iterate>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399"/>
                            </p:stCondLst>
                            <p:childTnLst>
                              <p:par>
                                <p:cTn id="18" presetID="9" presetClass="entr" presetSubtype="0" fill="hold" grpId="0" nodeType="afterEffect">
                                  <p:stCondLst>
                                    <p:cond delay="50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80"/>
                                  </p:iterate>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399"/>
                            </p:stCondLst>
                            <p:childTnLst>
                              <p:par>
                                <p:cTn id="26" presetID="9" presetClass="entr" presetSubtype="0" fill="hold" grpId="0" nodeType="afterEffect">
                                  <p:stCondLst>
                                    <p:cond delay="50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80"/>
                                  </p:iterate>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80"/>
                                  </p:iterate>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80"/>
                                  </p:iterate>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80"/>
                                  </p:iterate>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80"/>
                                  </p:iterate>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6" grpId="0" autoUpdateAnimBg="0" build="p"/>
      <p:bldP spid="16" grpId="0"/>
      <p:bldP spid="18" grpId="0"/>
      <p:bldP spid="23" grpId="0"/>
      <p:bldP spid="13" grpId="0"/>
      <p:bldP spid="14"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smtClean="0">
                <a:latin typeface="+mn-ea"/>
                <a:ea typeface="+mn-ea"/>
              </a:rPr>
              <a:t>一</a:t>
            </a:r>
            <a:r>
              <a:rPr lang="en-US" altLang="zh-CN" kern="0" dirty="0" smtClean="0">
                <a:latin typeface="+mn-ea"/>
                <a:ea typeface="+mn-ea"/>
              </a:rPr>
              <a:t> </a:t>
            </a:r>
            <a:r>
              <a:rPr lang="zh-CN" altLang="en-US" kern="0" dirty="0" smtClean="0">
                <a:latin typeface="+mn-ea"/>
                <a:ea typeface="+mn-ea"/>
              </a:rPr>
              <a:t>常用</a:t>
            </a:r>
            <a:r>
              <a:rPr lang="zh-CN" altLang="en-US" kern="0" dirty="0">
                <a:latin typeface="+mn-ea"/>
                <a:ea typeface="+mn-ea"/>
              </a:rPr>
              <a:t>半导体器件</a:t>
            </a:r>
            <a:endParaRPr lang="zh-CN" altLang="en-US" kern="0" dirty="0">
              <a:latin typeface="+mn-ea"/>
              <a:ea typeface="+mn-ea"/>
            </a:endParaRPr>
          </a:p>
        </p:txBody>
      </p:sp>
      <p:sp>
        <p:nvSpPr>
          <p:cNvPr id="16387" name="文本框 1"/>
          <p:cNvSpPr txBox="1">
            <a:spLocks noChangeArrowheads="1"/>
          </p:cNvSpPr>
          <p:nvPr/>
        </p:nvSpPr>
        <p:spPr bwMode="auto">
          <a:xfrm>
            <a:off x="2640014" y="1628775"/>
            <a:ext cx="7056437" cy="1938992"/>
          </a:xfrm>
          <a:prstGeom prst="rect">
            <a:avLst/>
          </a:prstGeom>
          <a:noFill/>
          <a:ln w="9525">
            <a:noFill/>
            <a:miter lim="800000"/>
          </a:ln>
        </p:spPr>
        <p:txBody>
          <a:bodyPr>
            <a:spAutoFit/>
          </a:bodyPr>
          <a:lstStyle/>
          <a:p>
            <a:pPr marL="457200" indent="-457200">
              <a:buFont typeface="Arial Black" panose="020B0A04020102020204" pitchFamily="34" charset="0"/>
              <a:buAutoNum type="arabicPeriod"/>
            </a:pPr>
            <a:r>
              <a:rPr lang="zh-CN" altLang="en-US" sz="2400" b="1" dirty="0" smtClean="0">
                <a:latin typeface="Times New Roman" panose="02020603050405020304" pitchFamily="18" charset="0"/>
                <a:ea typeface="楷体_GB2312" pitchFamily="49" charset="-122"/>
                <a:cs typeface="Times New Roman" panose="02020603050405020304" pitchFamily="18" charset="0"/>
              </a:rPr>
              <a:t>半导体二极管</a:t>
            </a:r>
            <a:endParaRPr lang="en-US" altLang="zh-CN" sz="2400" b="1" dirty="0" smtClean="0">
              <a:latin typeface="Times New Roman" panose="02020603050405020304" pitchFamily="18" charset="0"/>
              <a:ea typeface="楷体_GB2312" pitchFamily="49" charset="-122"/>
              <a:cs typeface="Times New Roman" panose="02020603050405020304" pitchFamily="18" charset="0"/>
            </a:endParaRPr>
          </a:p>
          <a:p>
            <a:pPr marL="457200" indent="-457200">
              <a:buFont typeface="Arial Black" panose="020B0A04020102020204" pitchFamily="34" charset="0"/>
              <a:buAutoNum type="arabicPeriod"/>
            </a:pPr>
            <a:endParaRPr lang="en-US" altLang="zh-CN" sz="2400" b="1" dirty="0">
              <a:latin typeface="Times New Roman" panose="02020603050405020304" pitchFamily="18" charset="0"/>
              <a:ea typeface="楷体_GB2312" pitchFamily="49" charset="-122"/>
              <a:cs typeface="Times New Roman" panose="02020603050405020304" pitchFamily="18" charset="0"/>
            </a:endParaRPr>
          </a:p>
          <a:p>
            <a:pPr marL="457200" indent="-457200">
              <a:buFont typeface="Arial Black" panose="020B0A04020102020204" pitchFamily="34" charset="0"/>
              <a:buAutoNum type="arabicPeriod"/>
            </a:pPr>
            <a:r>
              <a:rPr lang="zh-CN" altLang="en-US" sz="2400" b="1" dirty="0">
                <a:latin typeface="Times New Roman" panose="02020603050405020304" pitchFamily="18" charset="0"/>
                <a:ea typeface="楷体_GB2312" pitchFamily="49" charset="-122"/>
                <a:cs typeface="Times New Roman" panose="02020603050405020304" pitchFamily="18" charset="0"/>
              </a:rPr>
              <a:t>场效应晶体管（</a:t>
            </a:r>
            <a:r>
              <a:rPr lang="en-US" altLang="zh-CN" sz="2400" b="1" dirty="0">
                <a:latin typeface="Times New Roman" panose="02020603050405020304" pitchFamily="18" charset="0"/>
                <a:ea typeface="楷体_GB2312" pitchFamily="49" charset="-122"/>
                <a:cs typeface="Times New Roman" panose="02020603050405020304" pitchFamily="18" charset="0"/>
              </a:rPr>
              <a:t>FET</a:t>
            </a:r>
            <a:r>
              <a:rPr lang="zh-CN" altLang="en-US" sz="2400" b="1" dirty="0" smtClean="0">
                <a:latin typeface="Times New Roman" panose="02020603050405020304" pitchFamily="18" charset="0"/>
                <a:ea typeface="楷体_GB2312" pitchFamily="49" charset="-122"/>
                <a:cs typeface="Times New Roman" panose="02020603050405020304" pitchFamily="18" charset="0"/>
              </a:rPr>
              <a:t>）（第六章介绍）</a:t>
            </a:r>
            <a:endParaRPr lang="en-US" altLang="zh-CN" sz="2400" b="1" dirty="0" smtClean="0">
              <a:latin typeface="Times New Roman" panose="02020603050405020304" pitchFamily="18" charset="0"/>
              <a:ea typeface="楷体_GB2312" pitchFamily="49" charset="-122"/>
              <a:cs typeface="Times New Roman" panose="02020603050405020304" pitchFamily="18" charset="0"/>
            </a:endParaRPr>
          </a:p>
          <a:p>
            <a:pPr marL="457200" indent="-457200">
              <a:buFont typeface="Arial Black" panose="020B0A04020102020204" pitchFamily="34" charset="0"/>
              <a:buAutoNum type="arabicPeriod"/>
            </a:pPr>
            <a:endParaRPr lang="en-US" altLang="zh-CN" sz="2400" b="1" dirty="0">
              <a:latin typeface="Times New Roman" panose="02020603050405020304" pitchFamily="18" charset="0"/>
              <a:ea typeface="楷体_GB2312" pitchFamily="49" charset="-122"/>
              <a:cs typeface="Times New Roman" panose="02020603050405020304" pitchFamily="18" charset="0"/>
            </a:endParaRPr>
          </a:p>
          <a:p>
            <a:pPr marL="457200" indent="-457200">
              <a:buFont typeface="Arial Black" panose="020B0A04020102020204" pitchFamily="34" charset="0"/>
              <a:buAutoNum type="arabicPeriod"/>
            </a:pPr>
            <a:r>
              <a:rPr lang="zh-CN" altLang="en-US" sz="2400" b="1" dirty="0">
                <a:latin typeface="Times New Roman" panose="02020603050405020304" pitchFamily="18" charset="0"/>
                <a:ea typeface="楷体_GB2312" pitchFamily="49" charset="-122"/>
                <a:cs typeface="Times New Roman" panose="02020603050405020304" pitchFamily="18" charset="0"/>
              </a:rPr>
              <a:t>双极型晶体管（</a:t>
            </a:r>
            <a:r>
              <a:rPr lang="en-US" altLang="zh-CN" sz="2400" b="1" dirty="0">
                <a:latin typeface="Times New Roman" panose="02020603050405020304" pitchFamily="18" charset="0"/>
                <a:ea typeface="楷体_GB2312" pitchFamily="49" charset="-122"/>
                <a:cs typeface="Times New Roman" panose="02020603050405020304" pitchFamily="18" charset="0"/>
              </a:rPr>
              <a:t>BJT</a:t>
            </a:r>
            <a:r>
              <a:rPr lang="zh-CN" altLang="en-US" sz="2400" b="1" dirty="0" smtClean="0">
                <a:latin typeface="Times New Roman" panose="02020603050405020304" pitchFamily="18" charset="0"/>
                <a:ea typeface="楷体_GB2312" pitchFamily="49" charset="-122"/>
                <a:cs typeface="Times New Roman" panose="02020603050405020304" pitchFamily="18" charset="0"/>
              </a:rPr>
              <a:t>）（自学）</a:t>
            </a:r>
            <a:endParaRPr lang="zh-CN" altLang="en-US" sz="2400" b="1" dirty="0">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6387">
                                            <p:txEl>
                                              <p:pRg st="2" end="2"/>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en-US" altLang="zh-CN" kern="0" dirty="0">
                <a:latin typeface="+mn-ea"/>
                <a:ea typeface="+mn-ea"/>
              </a:rPr>
              <a:t>1.2</a:t>
            </a:r>
            <a:r>
              <a:rPr lang="zh-CN" altLang="en-US" kern="0" dirty="0">
                <a:latin typeface="+mn-ea"/>
                <a:ea typeface="+mn-ea"/>
              </a:rPr>
              <a:t> 二极管的工艺结构及主要参数</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不同工艺结构的二极管</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6" name="Object 334"/>
          <p:cNvGraphicFramePr>
            <a:graphicFrameLocks noChangeAspect="1"/>
          </p:cNvGraphicFramePr>
          <p:nvPr/>
        </p:nvGraphicFramePr>
        <p:xfrm>
          <a:off x="2135188" y="1916113"/>
          <a:ext cx="8001000" cy="1789112"/>
        </p:xfrm>
        <a:graphic>
          <a:graphicData uri="http://schemas.openxmlformats.org/presentationml/2006/ole">
            <mc:AlternateContent xmlns:mc="http://schemas.openxmlformats.org/markup-compatibility/2006">
              <mc:Choice xmlns:v="urn:schemas-microsoft-com:vml" Requires="v">
                <p:oleObj spid="_x0000_s64876" name="Photo Editor 照片" r:id="rId1" imgW="39633525" imgH="8867775" progId="">
                  <p:embed/>
                </p:oleObj>
              </mc:Choice>
              <mc:Fallback>
                <p:oleObj name="Photo Editor 照片" r:id="rId1" imgW="39633525" imgH="8867775" progId="">
                  <p:embed/>
                  <p:pic>
                    <p:nvPicPr>
                      <p:cNvPr id="0" name="Picture 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916113"/>
                        <a:ext cx="8001000" cy="17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7"/>
          <p:cNvSpPr txBox="1">
            <a:spLocks noChangeArrowheads="1"/>
          </p:cNvSpPr>
          <p:nvPr/>
        </p:nvSpPr>
        <p:spPr bwMode="auto">
          <a:xfrm>
            <a:off x="2209800" y="3779839"/>
            <a:ext cx="2667000" cy="1431925"/>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点接触型：结面积小，结电容小，故结允许的电流小，最高工作频率高。</a:t>
            </a:r>
            <a:endParaRPr kumimoji="1" lang="zh-CN" altLang="en-US" sz="2000" b="1">
              <a:latin typeface="Times New Roman" panose="02020603050405020304" pitchFamily="18" charset="0"/>
              <a:ea typeface="宋体" panose="02010600030101010101" pitchFamily="2" charset="-122"/>
            </a:endParaRPr>
          </a:p>
        </p:txBody>
      </p:sp>
      <p:sp>
        <p:nvSpPr>
          <p:cNvPr id="18" name="Text Box 8"/>
          <p:cNvSpPr txBox="1">
            <a:spLocks noChangeArrowheads="1"/>
          </p:cNvSpPr>
          <p:nvPr/>
        </p:nvSpPr>
        <p:spPr bwMode="auto">
          <a:xfrm>
            <a:off x="4953000" y="3779839"/>
            <a:ext cx="2590800" cy="1431925"/>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面接触型：结面积大，结电容大，故结允许的电流大，最高工作频率低。</a:t>
            </a:r>
            <a:endParaRPr kumimoji="1" lang="zh-CN" altLang="en-US" sz="2000" b="1">
              <a:latin typeface="Times New Roman" panose="02020603050405020304" pitchFamily="18" charset="0"/>
              <a:ea typeface="宋体" panose="02010600030101010101" pitchFamily="2" charset="-122"/>
            </a:endParaRPr>
          </a:p>
        </p:txBody>
      </p:sp>
      <p:sp>
        <p:nvSpPr>
          <p:cNvPr id="19" name="Text Box 9"/>
          <p:cNvSpPr txBox="1">
            <a:spLocks noChangeArrowheads="1"/>
          </p:cNvSpPr>
          <p:nvPr/>
        </p:nvSpPr>
        <p:spPr bwMode="auto">
          <a:xfrm>
            <a:off x="7620000" y="3779839"/>
            <a:ext cx="2667000" cy="1431925"/>
          </a:xfrm>
          <a:prstGeom prst="rect">
            <a:avLst/>
          </a:prstGeom>
          <a:noFill/>
          <a:ln w="9525">
            <a:noFill/>
            <a:miter lim="800000"/>
          </a:ln>
        </p:spPr>
        <p:txBody>
          <a:bodyPr>
            <a:spAutoFit/>
          </a:bodyPr>
          <a:lstStyle/>
          <a:p>
            <a:pPr>
              <a:lnSpc>
                <a:spcPct val="110000"/>
              </a:lnSpc>
            </a:pPr>
            <a:r>
              <a:rPr kumimoji="1" lang="zh-CN" altLang="en-US" sz="2000" b="1">
                <a:latin typeface="Times New Roman" panose="02020603050405020304" pitchFamily="18" charset="0"/>
                <a:ea typeface="宋体" panose="02010600030101010101" pitchFamily="2" charset="-122"/>
              </a:rPr>
              <a:t>平面型：结面积可小、可大，小的工作频率高，大的结允许的电流大。</a:t>
            </a:r>
            <a:endParaRPr kumimoji="1" lang="zh-CN" altLang="en-US" sz="2000" b="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par>
                          <p:cTn id="7" fill="hold">
                            <p:stCondLst>
                              <p:cond delay="799"/>
                            </p:stCondLst>
                            <p:childTnLst>
                              <p:par>
                                <p:cTn id="8" presetID="9"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wipe(up)">
                                      <p:cBhvr>
                                        <p:cTn id="15" dur="1000"/>
                                        <p:tgtEl>
                                          <p:spTgt spid="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wipe(up)">
                                      <p:cBhvr>
                                        <p:cTn id="20" dur="1000"/>
                                        <p:tgtEl>
                                          <p:spTgt spid="1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Effect transition="in" filter="wipe(up)">
                                      <p:cBhvr>
                                        <p:cTn id="25"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P spid="18" grpId="0" autoUpdateAnimBg="0" build="p"/>
      <p:bldP spid="19" grpId="0" autoUpdateAnimBg="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en-US" altLang="zh-CN" kern="0" dirty="0">
                <a:latin typeface="+mn-ea"/>
                <a:ea typeface="+mn-ea"/>
              </a:rPr>
              <a:t>1.2</a:t>
            </a:r>
            <a:r>
              <a:rPr lang="zh-CN" altLang="en-US" kern="0" dirty="0">
                <a:latin typeface="+mn-ea"/>
                <a:ea typeface="+mn-ea"/>
              </a:rPr>
              <a:t> 二极管的工艺结构及主要参数</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二极管的主要参数</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9" name="Rectangle 3"/>
          <p:cNvSpPr txBox="1">
            <a:spLocks noChangeArrowheads="1"/>
          </p:cNvSpPr>
          <p:nvPr/>
        </p:nvSpPr>
        <p:spPr bwMode="auto">
          <a:xfrm>
            <a:off x="2314576" y="1773239"/>
            <a:ext cx="7921625" cy="2016125"/>
          </a:xfrm>
          <a:prstGeom prst="rect">
            <a:avLst/>
          </a:prstGeom>
          <a:noFill/>
          <a:ln w="9525">
            <a:noFill/>
            <a:miter lim="800000"/>
          </a:ln>
        </p:spPr>
        <p:txBody>
          <a:bodyPr/>
          <a:lstStyle/>
          <a:p>
            <a:pPr>
              <a:spcBef>
                <a:spcPct val="20000"/>
              </a:spcBef>
              <a:buClr>
                <a:schemeClr val="tx2"/>
              </a:buClr>
              <a:buFont typeface="Wingdings" panose="05000000000000000000" pitchFamily="2" charset="2"/>
              <a:buNone/>
            </a:pP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最大整流电流</a:t>
            </a:r>
            <a:r>
              <a:rPr lang="en-US" altLang="zh-CN" sz="2400" b="1" i="1">
                <a:solidFill>
                  <a:srgbClr val="C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F</a:t>
            </a:r>
            <a:r>
              <a:rPr lang="zh-CN" altLang="en-US" sz="2400">
                <a:latin typeface="Times New Roman" panose="02020603050405020304" pitchFamily="18" charset="0"/>
                <a:ea typeface="宋体" panose="02010600030101010101" pitchFamily="2" charset="-122"/>
                <a:cs typeface="Times New Roman" panose="02020603050405020304" pitchFamily="18" charset="0"/>
              </a:rPr>
              <a:t>：最大平均值</a:t>
            </a: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a:p>
            <a:pPr>
              <a:spcBef>
                <a:spcPct val="20000"/>
              </a:spcBef>
              <a:buClr>
                <a:schemeClr val="tx2"/>
              </a:buClr>
              <a:buFont typeface="Wingdings" panose="05000000000000000000" pitchFamily="2" charset="2"/>
              <a:buNone/>
            </a:pP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最大反向工作电压</a:t>
            </a:r>
            <a:r>
              <a:rPr lang="en-US" altLang="zh-CN" sz="2400" b="1" i="1">
                <a:solidFill>
                  <a:srgbClr val="C00000"/>
                </a:solidFill>
                <a:latin typeface="Times New Roman" panose="02020603050405020304" pitchFamily="18" charset="0"/>
                <a:ea typeface="宋体" panose="02010600030101010101" pitchFamily="2" charset="-122"/>
                <a:cs typeface="Times New Roman" panose="02020603050405020304" pitchFamily="18" charset="0"/>
              </a:rPr>
              <a:t>U</a:t>
            </a:r>
            <a:r>
              <a:rPr lang="en-US" altLang="zh-CN" sz="2400"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a:latin typeface="Times New Roman" panose="02020603050405020304" pitchFamily="18" charset="0"/>
                <a:ea typeface="宋体" panose="02010600030101010101" pitchFamily="2" charset="-122"/>
                <a:cs typeface="Times New Roman" panose="02020603050405020304" pitchFamily="18" charset="0"/>
              </a:rPr>
              <a:t>：最大瞬时值</a:t>
            </a: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a:p>
            <a:pPr>
              <a:spcBef>
                <a:spcPct val="20000"/>
              </a:spcBef>
              <a:buClr>
                <a:schemeClr val="tx2"/>
              </a:buClr>
              <a:buFont typeface="Wingdings" panose="05000000000000000000" pitchFamily="2" charset="2"/>
              <a:buNone/>
            </a:pP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反向电流 </a:t>
            </a:r>
            <a:r>
              <a:rPr lang="en-US" altLang="zh-CN" sz="2400" b="1" i="1">
                <a:solidFill>
                  <a:srgbClr val="C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a:latin typeface="Times New Roman" panose="02020603050405020304" pitchFamily="18" charset="0"/>
                <a:ea typeface="宋体" panose="02010600030101010101" pitchFamily="2" charset="-122"/>
                <a:cs typeface="Times New Roman" panose="02020603050405020304" pitchFamily="18" charset="0"/>
              </a:rPr>
              <a:t>：即</a:t>
            </a:r>
            <a:r>
              <a:rPr lang="en-US" altLang="zh-CN" sz="2400" i="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baseline="-25000">
                <a:latin typeface="Times New Roman" panose="02020603050405020304" pitchFamily="18" charset="0"/>
                <a:ea typeface="宋体" panose="02010600030101010101" pitchFamily="2" charset="-122"/>
                <a:cs typeface="Times New Roman" panose="02020603050405020304" pitchFamily="18" charset="0"/>
              </a:rPr>
              <a:t>S</a:t>
            </a:r>
            <a:endParaRPr lang="en-US" altLang="zh-CN" sz="2400">
              <a:latin typeface="Times New Roman" panose="02020603050405020304" pitchFamily="18" charset="0"/>
              <a:ea typeface="宋体" panose="02010600030101010101" pitchFamily="2" charset="-122"/>
              <a:cs typeface="Times New Roman" panose="02020603050405020304" pitchFamily="18" charset="0"/>
            </a:endParaRPr>
          </a:p>
          <a:p>
            <a:pPr>
              <a:spcBef>
                <a:spcPct val="20000"/>
              </a:spcBef>
              <a:buClr>
                <a:schemeClr val="tx2"/>
              </a:buClr>
              <a:buFont typeface="Wingdings" panose="05000000000000000000" pitchFamily="2" charset="2"/>
              <a:buNone/>
            </a:pPr>
            <a:r>
              <a:rPr lang="zh-CN" altLang="en-US"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最高工作频率</a:t>
            </a:r>
            <a:r>
              <a:rPr lang="en-US" altLang="zh-CN" sz="2400" b="1" i="1">
                <a:solidFill>
                  <a:srgbClr val="C00000"/>
                </a:solidFill>
                <a:latin typeface="Times New Roman" panose="02020603050405020304" pitchFamily="18" charset="0"/>
                <a:ea typeface="宋体" panose="02010600030101010101" pitchFamily="2" charset="-122"/>
                <a:cs typeface="Times New Roman" panose="02020603050405020304" pitchFamily="18" charset="0"/>
              </a:rPr>
              <a:t>f</a:t>
            </a:r>
            <a:r>
              <a:rPr lang="en-US" altLang="zh-CN" sz="2400"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2400">
                <a:latin typeface="Times New Roman" panose="02020603050405020304" pitchFamily="18" charset="0"/>
                <a:ea typeface="宋体" panose="02010600030101010101" pitchFamily="2" charset="-122"/>
                <a:cs typeface="Times New Roman" panose="02020603050405020304" pitchFamily="18" charset="0"/>
              </a:rPr>
              <a:t>：因</a:t>
            </a:r>
            <a:r>
              <a:rPr lang="en-US" altLang="zh-CN" sz="2400">
                <a:latin typeface="Times New Roman" panose="02020603050405020304" pitchFamily="18" charset="0"/>
                <a:ea typeface="宋体" panose="02010600030101010101" pitchFamily="2" charset="-122"/>
                <a:cs typeface="Times New Roman" panose="02020603050405020304" pitchFamily="18" charset="0"/>
              </a:rPr>
              <a:t>PN</a:t>
            </a:r>
            <a:r>
              <a:rPr lang="zh-CN" altLang="en-US" sz="2400">
                <a:latin typeface="Times New Roman" panose="02020603050405020304" pitchFamily="18" charset="0"/>
                <a:ea typeface="宋体" panose="02010600030101010101" pitchFamily="2" charset="-122"/>
                <a:cs typeface="Times New Roman" panose="02020603050405020304" pitchFamily="18" charset="0"/>
              </a:rPr>
              <a:t>结有电容效应</a:t>
            </a: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fill="hold">
                                          <p:stCondLst>
                                            <p:cond delay="0"/>
                                          </p:stCondLst>
                                        </p:cTn>
                                        <p:tgtEl>
                                          <p:spTgt spid="9">
                                            <p:txEl>
                                              <p:pRg st="0" end="0"/>
                                            </p:txEl>
                                          </p:spTgt>
                                        </p:tgtEl>
                                        <p:attrNameLst>
                                          <p:attrName>style.visibility</p:attrName>
                                        </p:attrNameLst>
                                      </p:cBhvr>
                                      <p:to>
                                        <p:strVal val="visible"/>
                                      </p:to>
                                    </p:set>
                                    <p:anim calcmode="lin" valueType="num">
                                      <p:cBhvr>
                                        <p:cTn id="11"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fill="hold">
                                          <p:stCondLst>
                                            <p:cond delay="0"/>
                                          </p:stCondLst>
                                        </p:cTn>
                                        <p:tgtEl>
                                          <p:spTgt spid="9">
                                            <p:txEl>
                                              <p:pRg st="1" end="1"/>
                                            </p:txEl>
                                          </p:spTgt>
                                        </p:tgtEl>
                                        <p:attrNameLst>
                                          <p:attrName>style.visibility</p:attrName>
                                        </p:attrNameLst>
                                      </p:cBhvr>
                                      <p:to>
                                        <p:strVal val="visible"/>
                                      </p:to>
                                    </p:set>
                                    <p:anim calcmode="lin" valueType="num">
                                      <p:cBhvr>
                                        <p:cTn id="17"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fill="hold">
                                          <p:stCondLst>
                                            <p:cond delay="0"/>
                                          </p:stCondLst>
                                        </p:cTn>
                                        <p:tgtEl>
                                          <p:spTgt spid="9">
                                            <p:txEl>
                                              <p:pRg st="2" end="2"/>
                                            </p:txEl>
                                          </p:spTgt>
                                        </p:tgtEl>
                                        <p:attrNameLst>
                                          <p:attrName>style.visibility</p:attrName>
                                        </p:attrNameLst>
                                      </p:cBhvr>
                                      <p:to>
                                        <p:strVal val="visible"/>
                                      </p:to>
                                    </p:set>
                                    <p:anim calcmode="lin" valueType="num">
                                      <p:cBhvr>
                                        <p:cTn id="23"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9">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fill="hold">
                                          <p:stCondLst>
                                            <p:cond delay="0"/>
                                          </p:stCondLst>
                                        </p:cTn>
                                        <p:tgtEl>
                                          <p:spTgt spid="9">
                                            <p:txEl>
                                              <p:pRg st="3" end="3"/>
                                            </p:txEl>
                                          </p:spTgt>
                                        </p:tgtEl>
                                        <p:attrNameLst>
                                          <p:attrName>style.visibility</p:attrName>
                                        </p:attrNameLst>
                                      </p:cBhvr>
                                      <p:to>
                                        <p:strVal val="visible"/>
                                      </p:to>
                                    </p:set>
                                    <p:anim calcmode="lin" valueType="num">
                                      <p:cBhvr>
                                        <p:cTn id="29"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9">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12024" y="1808820"/>
            <a:ext cx="4909499" cy="3539430"/>
          </a:xfrm>
          <a:prstGeom prst="rect">
            <a:avLst/>
          </a:prstGeom>
          <a:noFill/>
        </p:spPr>
        <p:txBody>
          <a:bodyPr wrap="square" rtlCol="0">
            <a:spAutoFit/>
          </a:bodyPr>
          <a:lstStyle/>
          <a:p>
            <a:r>
              <a:rPr lang="en-US" altLang="zh-CN" sz="3200" dirty="0"/>
              <a:t>●  </a:t>
            </a:r>
            <a:r>
              <a:rPr lang="zh-CN" altLang="en-US" sz="3200" dirty="0"/>
              <a:t>直接分析</a:t>
            </a:r>
            <a:endParaRPr lang="en-US" altLang="zh-CN" sz="3200" dirty="0"/>
          </a:p>
          <a:p>
            <a:endParaRPr lang="en-US" altLang="zh-CN" sz="3200" dirty="0"/>
          </a:p>
          <a:p>
            <a:r>
              <a:rPr lang="en-US" altLang="zh-CN" sz="3200" dirty="0"/>
              <a:t>●  </a:t>
            </a:r>
            <a:r>
              <a:rPr lang="zh-CN" altLang="en-US" sz="3200" dirty="0"/>
              <a:t>图形分析（图解法）</a:t>
            </a:r>
            <a:endParaRPr lang="en-US" altLang="zh-CN" sz="3200" dirty="0"/>
          </a:p>
          <a:p>
            <a:endParaRPr lang="en-US" altLang="zh-CN" sz="3200" dirty="0"/>
          </a:p>
          <a:p>
            <a:r>
              <a:rPr lang="en-US" altLang="zh-CN" sz="3200" dirty="0"/>
              <a:t>●  </a:t>
            </a:r>
            <a:r>
              <a:rPr lang="zh-CN" altLang="en-US" sz="3200" dirty="0"/>
              <a:t>分段线性法</a:t>
            </a:r>
            <a:endParaRPr lang="en-US" altLang="zh-CN" sz="3200" dirty="0"/>
          </a:p>
          <a:p>
            <a:endParaRPr lang="en-US" altLang="zh-CN" sz="3200" dirty="0"/>
          </a:p>
          <a:p>
            <a:r>
              <a:rPr lang="en-US" altLang="zh-CN" sz="3200" dirty="0"/>
              <a:t>●  </a:t>
            </a:r>
            <a:r>
              <a:rPr lang="zh-CN" altLang="en-US" sz="3200" dirty="0"/>
              <a:t>增量小信号分析</a:t>
            </a:r>
            <a:endParaRPr lang="zh-CN" altLang="en-US" sz="3200" dirty="0"/>
          </a:p>
        </p:txBody>
      </p:sp>
      <p:sp>
        <p:nvSpPr>
          <p:cNvPr id="3" name="标题 2"/>
          <p:cNvSpPr txBox="1"/>
          <p:nvPr/>
        </p:nvSpPr>
        <p:spPr>
          <a:xfrm>
            <a:off x="1163452" y="548680"/>
            <a:ext cx="4824536" cy="584367"/>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r>
              <a:rPr lang="en-US" altLang="zh-CN" kern="0" dirty="0" smtClean="0"/>
              <a:t>2  </a:t>
            </a:r>
            <a:r>
              <a:rPr lang="zh-CN" altLang="en-US" kern="0" dirty="0" smtClean="0"/>
              <a:t>非线性电路分析方法</a:t>
            </a:r>
            <a:endParaRPr lang="zh-CN" altLang="en-US" kern="0" dirty="0"/>
          </a:p>
        </p:txBody>
      </p:sp>
      <p:sp>
        <p:nvSpPr>
          <p:cNvPr id="5" name="文本框 1"/>
          <p:cNvSpPr txBox="1">
            <a:spLocks noChangeArrowheads="1"/>
          </p:cNvSpPr>
          <p:nvPr/>
        </p:nvSpPr>
        <p:spPr bwMode="auto">
          <a:xfrm>
            <a:off x="1177105" y="1700808"/>
            <a:ext cx="4536504" cy="3970318"/>
          </a:xfrm>
          <a:prstGeom prst="rect">
            <a:avLst/>
          </a:prstGeom>
          <a:noFill/>
          <a:ln w="9525">
            <a:noFill/>
            <a:miter lim="800000"/>
          </a:ln>
        </p:spPr>
        <p:txBody>
          <a:bodyPr wrap="square">
            <a:spAutoFit/>
          </a:bodyPr>
          <a:lstStyle/>
          <a:p>
            <a:r>
              <a:rPr lang="zh-CN" altLang="en-US" sz="2800" b="1" dirty="0" smtClean="0">
                <a:latin typeface="Times New Roman" panose="02020603050405020304" pitchFamily="18" charset="0"/>
                <a:ea typeface="楷体_GB2312" pitchFamily="49" charset="-122"/>
                <a:cs typeface="Times New Roman" panose="02020603050405020304" pitchFamily="18" charset="0"/>
              </a:rPr>
              <a:t>        包含</a:t>
            </a:r>
            <a:r>
              <a:rPr lang="zh-CN" altLang="en-US" sz="2800" b="1" dirty="0">
                <a:latin typeface="Times New Roman" panose="02020603050405020304" pitchFamily="18" charset="0"/>
                <a:ea typeface="楷体_GB2312" pitchFamily="49" charset="-122"/>
                <a:cs typeface="Times New Roman" panose="02020603050405020304" pitchFamily="18" charset="0"/>
              </a:rPr>
              <a:t>非线性元件的电路为非线性电路。非线性电路的分析是十分困难的。</a:t>
            </a:r>
            <a:endParaRPr lang="zh-CN" altLang="en-US" sz="2800" b="1" dirty="0">
              <a:latin typeface="Times New Roman" panose="02020603050405020304" pitchFamily="18" charset="0"/>
              <a:ea typeface="楷体_GB2312" pitchFamily="49" charset="-122"/>
              <a:cs typeface="Times New Roman" panose="02020603050405020304" pitchFamily="18" charset="0"/>
            </a:endParaRPr>
          </a:p>
          <a:p>
            <a:r>
              <a:rPr lang="zh-CN" altLang="en-US" sz="2800" b="1" dirty="0">
                <a:latin typeface="Times New Roman" panose="02020603050405020304" pitchFamily="18" charset="0"/>
                <a:ea typeface="楷体_GB2312" pitchFamily="49" charset="-122"/>
                <a:cs typeface="Times New Roman" panose="02020603050405020304" pitchFamily="18" charset="0"/>
              </a:rPr>
              <a:t>　　</a:t>
            </a:r>
            <a:endParaRPr lang="en-US" altLang="zh-CN" sz="2800" b="1" dirty="0" smtClean="0">
              <a:latin typeface="Times New Roman" panose="02020603050405020304" pitchFamily="18" charset="0"/>
              <a:ea typeface="楷体_GB2312" pitchFamily="49" charset="-122"/>
              <a:cs typeface="Times New Roman" panose="02020603050405020304" pitchFamily="18" charset="0"/>
            </a:endParaRPr>
          </a:p>
          <a:p>
            <a:r>
              <a:rPr lang="zh-CN" altLang="en-US" sz="2800" b="1" dirty="0" smtClean="0">
                <a:latin typeface="Times New Roman" panose="02020603050405020304" pitchFamily="18" charset="0"/>
                <a:ea typeface="楷体_GB2312" pitchFamily="49" charset="-122"/>
                <a:cs typeface="Times New Roman" panose="02020603050405020304" pitchFamily="18" charset="0"/>
              </a:rPr>
              <a:t>        如果</a:t>
            </a:r>
            <a:r>
              <a:rPr lang="zh-CN" altLang="en-US" sz="2800" b="1" dirty="0">
                <a:latin typeface="Times New Roman" panose="02020603050405020304" pitchFamily="18" charset="0"/>
                <a:ea typeface="楷体_GB2312" pitchFamily="49" charset="-122"/>
                <a:cs typeface="Times New Roman" panose="02020603050405020304" pitchFamily="18" charset="0"/>
              </a:rPr>
              <a:t>将二极管看作电阻性器件，其伏安特性是非线性的，即二极管是一种非线性二端元件</a:t>
            </a:r>
            <a:r>
              <a:rPr lang="en-US" altLang="zh-CN" sz="2800" b="1" dirty="0">
                <a:latin typeface="Times New Roman" panose="02020603050405020304" pitchFamily="18" charset="0"/>
                <a:ea typeface="楷体_GB2312" pitchFamily="49" charset="-122"/>
                <a:cs typeface="Times New Roman" panose="02020603050405020304" pitchFamily="18" charset="0"/>
              </a:rPr>
              <a:t>——</a:t>
            </a:r>
            <a:r>
              <a:rPr lang="zh-CN" altLang="en-US" sz="2800" b="1" dirty="0">
                <a:latin typeface="Times New Roman" panose="02020603050405020304" pitchFamily="18" charset="0"/>
                <a:ea typeface="楷体_GB2312" pitchFamily="49" charset="-122"/>
                <a:cs typeface="Times New Roman" panose="02020603050405020304" pitchFamily="18" charset="0"/>
              </a:rPr>
              <a:t>电阻性非线性单口。</a:t>
            </a:r>
            <a:endParaRPr lang="zh-CN" altLang="en-US" sz="2800" b="1" dirty="0">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文本框 1"/>
          <p:cNvSpPr txBox="1">
            <a:spLocks noChangeArrowheads="1"/>
          </p:cNvSpPr>
          <p:nvPr/>
        </p:nvSpPr>
        <p:spPr bwMode="auto">
          <a:xfrm>
            <a:off x="1280320" y="1327261"/>
            <a:ext cx="8153400" cy="461665"/>
          </a:xfrm>
          <a:prstGeom prst="rect">
            <a:avLst/>
          </a:prstGeom>
          <a:noFill/>
          <a:ln w="9525">
            <a:noFill/>
            <a:miter lim="800000"/>
          </a:ln>
        </p:spPr>
        <p:txBody>
          <a:bodyPr>
            <a:spAutoFit/>
          </a:bodyPr>
          <a:lstStyle/>
          <a:p>
            <a:pPr>
              <a:buClr>
                <a:srgbClr val="FF0000"/>
              </a:buClr>
              <a:buSzPct val="60000"/>
            </a:pPr>
            <a:r>
              <a:rPr lang="zh-CN" altLang="en-US" sz="2400" b="1" dirty="0" smtClean="0">
                <a:solidFill>
                  <a:srgbClr val="C00000"/>
                </a:solidFill>
                <a:latin typeface="Times New Roman" panose="02020603050405020304" pitchFamily="18" charset="0"/>
                <a:ea typeface="楷体_GB2312" pitchFamily="49" charset="-122"/>
                <a:cs typeface="Times New Roman" panose="02020603050405020304" pitchFamily="18" charset="0"/>
              </a:rPr>
              <a:t>分析</a:t>
            </a:r>
            <a:r>
              <a:rPr lang="zh-CN" altLang="en-US" sz="2400" b="1" dirty="0">
                <a:solidFill>
                  <a:srgbClr val="C00000"/>
                </a:solidFill>
                <a:latin typeface="Times New Roman" panose="02020603050405020304" pitchFamily="18" charset="0"/>
                <a:ea typeface="楷体_GB2312" pitchFamily="49" charset="-122"/>
                <a:cs typeface="Times New Roman" panose="02020603050405020304" pitchFamily="18" charset="0"/>
              </a:rPr>
              <a:t>举例</a:t>
            </a:r>
            <a:r>
              <a:rPr lang="zh-CN" altLang="en-US" sz="2400" b="1" dirty="0">
                <a:latin typeface="Times New Roman" panose="02020603050405020304" pitchFamily="18" charset="0"/>
                <a:ea typeface="楷体_GB2312" pitchFamily="49" charset="-122"/>
                <a:cs typeface="Times New Roman" panose="02020603050405020304" pitchFamily="18" charset="0"/>
              </a:rPr>
              <a:t>：含非线性单口的电阻性电路</a:t>
            </a:r>
            <a:r>
              <a:rPr lang="en-US" altLang="zh-CN" sz="2400" b="1" dirty="0">
                <a:latin typeface="Times New Roman" panose="02020603050405020304" pitchFamily="18" charset="0"/>
                <a:ea typeface="楷体_GB2312" pitchFamily="49" charset="-122"/>
                <a:cs typeface="Times New Roman" panose="02020603050405020304" pitchFamily="18" charset="0"/>
              </a:rPr>
              <a:t>——</a:t>
            </a:r>
            <a:r>
              <a:rPr lang="zh-CN" altLang="en-US" sz="2400" b="1" dirty="0">
                <a:latin typeface="Times New Roman" panose="02020603050405020304" pitchFamily="18" charset="0"/>
                <a:ea typeface="楷体_GB2312" pitchFamily="49" charset="-122"/>
                <a:cs typeface="Times New Roman" panose="02020603050405020304" pitchFamily="18" charset="0"/>
              </a:rPr>
              <a:t>二极管电路</a:t>
            </a:r>
            <a:endParaRPr lang="zh-CN" altLang="en-US" sz="2400" b="1" dirty="0">
              <a:latin typeface="Times New Roman" panose="02020603050405020304" pitchFamily="18" charset="0"/>
              <a:ea typeface="楷体_GB2312" pitchFamily="49" charset="-122"/>
              <a:cs typeface="Times New Roman" panose="02020603050405020304" pitchFamily="18" charset="0"/>
            </a:endParaRPr>
          </a:p>
        </p:txBody>
      </p:sp>
      <p:sp>
        <p:nvSpPr>
          <p:cNvPr id="174350"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3" name="矩形 2"/>
          <p:cNvSpPr/>
          <p:nvPr/>
        </p:nvSpPr>
        <p:spPr>
          <a:xfrm>
            <a:off x="752306" y="477225"/>
            <a:ext cx="3507489" cy="584775"/>
          </a:xfrm>
          <a:prstGeom prst="rect">
            <a:avLst/>
          </a:prstGeom>
        </p:spPr>
        <p:txBody>
          <a:bodyPr wrap="square">
            <a:spAutoFit/>
          </a:bodyPr>
          <a:lstStyle/>
          <a:p>
            <a:pPr lvl="0"/>
            <a:r>
              <a:rPr lang="en-US" altLang="zh-CN" sz="3200" dirty="0">
                <a:solidFill>
                  <a:srgbClr val="000000"/>
                </a:solidFill>
              </a:rPr>
              <a:t>●  </a:t>
            </a:r>
            <a:r>
              <a:rPr lang="zh-CN" altLang="en-US" sz="3200" dirty="0">
                <a:solidFill>
                  <a:srgbClr val="000000"/>
                </a:solidFill>
              </a:rPr>
              <a:t>直接</a:t>
            </a:r>
            <a:r>
              <a:rPr lang="zh-CN" altLang="en-US" sz="3200" dirty="0" smtClean="0">
                <a:solidFill>
                  <a:srgbClr val="000000"/>
                </a:solidFill>
              </a:rPr>
              <a:t>分析</a:t>
            </a:r>
            <a:r>
              <a:rPr lang="zh-CN" altLang="en-US" sz="3200" dirty="0">
                <a:solidFill>
                  <a:srgbClr val="000000"/>
                </a:solidFill>
              </a:rPr>
              <a:t>法</a:t>
            </a:r>
            <a:endParaRPr lang="en-US" altLang="zh-CN" sz="3200" dirty="0">
              <a:solidFill>
                <a:srgbClr val="000000"/>
              </a:solidFill>
            </a:endParaRPr>
          </a:p>
        </p:txBody>
      </p:sp>
      <p:grpSp>
        <p:nvGrpSpPr>
          <p:cNvPr id="49" name="Group 3"/>
          <p:cNvGrpSpPr/>
          <p:nvPr/>
        </p:nvGrpSpPr>
        <p:grpSpPr bwMode="auto">
          <a:xfrm>
            <a:off x="10023475" y="2279649"/>
            <a:ext cx="381000" cy="369887"/>
            <a:chOff x="2884" y="1751"/>
            <a:chExt cx="240" cy="233"/>
          </a:xfrm>
        </p:grpSpPr>
        <p:sp>
          <p:nvSpPr>
            <p:cNvPr id="50" name="Line 4"/>
            <p:cNvSpPr>
              <a:spLocks noChangeShapeType="1"/>
            </p:cNvSpPr>
            <p:nvPr/>
          </p:nvSpPr>
          <p:spPr bwMode="auto">
            <a:xfrm flipV="1">
              <a:off x="2884" y="1984"/>
              <a:ext cx="240" cy="0"/>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Text Box 5"/>
            <p:cNvSpPr txBox="1">
              <a:spLocks noChangeArrowheads="1"/>
            </p:cNvSpPr>
            <p:nvPr/>
          </p:nvSpPr>
          <p:spPr bwMode="auto">
            <a:xfrm>
              <a:off x="2950" y="1751"/>
              <a:ext cx="151"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gn="ctr">
                <a:spcBef>
                  <a:spcPct val="50000"/>
                </a:spcBef>
              </a:pPr>
              <a:r>
                <a:rPr kumimoji="1" lang="en-US" altLang="zh-CN" sz="2800" b="1" i="1" baseline="-4000">
                  <a:latin typeface="Times New Roman" panose="02020603050405020304" pitchFamily="18" charset="0"/>
                </a:rPr>
                <a:t>I</a:t>
              </a:r>
              <a:r>
                <a:rPr kumimoji="1" lang="en-US" altLang="zh-CN" sz="2400" b="1" i="1" baseline="-25000">
                  <a:latin typeface="Times New Roman" panose="02020603050405020304" pitchFamily="18" charset="0"/>
                </a:rPr>
                <a:t>D</a:t>
              </a:r>
              <a:endParaRPr kumimoji="1" lang="en-US" altLang="zh-CN" sz="2400" i="1" baseline="-4000">
                <a:latin typeface="Times New Roman" panose="02020603050405020304" pitchFamily="18" charset="0"/>
              </a:endParaRPr>
            </a:p>
          </p:txBody>
        </p:sp>
      </p:grpSp>
      <p:grpSp>
        <p:nvGrpSpPr>
          <p:cNvPr id="52" name="Group 6"/>
          <p:cNvGrpSpPr/>
          <p:nvPr/>
        </p:nvGrpSpPr>
        <p:grpSpPr bwMode="auto">
          <a:xfrm>
            <a:off x="9855200" y="2770186"/>
            <a:ext cx="504825" cy="1066800"/>
            <a:chOff x="1748" y="1931"/>
            <a:chExt cx="318" cy="672"/>
          </a:xfrm>
        </p:grpSpPr>
        <p:sp>
          <p:nvSpPr>
            <p:cNvPr id="53" name="Text Box 7"/>
            <p:cNvSpPr txBox="1">
              <a:spLocks noChangeArrowheads="1"/>
            </p:cNvSpPr>
            <p:nvPr/>
          </p:nvSpPr>
          <p:spPr bwMode="auto">
            <a:xfrm>
              <a:off x="1748" y="2119"/>
              <a:ext cx="31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50000"/>
                </a:spcBef>
              </a:pPr>
              <a:r>
                <a:rPr kumimoji="1" lang="en-US" altLang="zh-CN" sz="2800" b="1" i="1" baseline="-4000">
                  <a:latin typeface="Times New Roman" panose="02020603050405020304" pitchFamily="18" charset="0"/>
                </a:rPr>
                <a:t>U</a:t>
              </a:r>
              <a:r>
                <a:rPr kumimoji="1" lang="en-US" altLang="zh-CN" sz="2400" b="1" i="1" baseline="-25000">
                  <a:latin typeface="Times New Roman" panose="02020603050405020304" pitchFamily="18" charset="0"/>
                </a:rPr>
                <a:t>D</a:t>
              </a:r>
              <a:endParaRPr kumimoji="1" lang="en-US" altLang="zh-CN" sz="2400" i="1" baseline="-4000">
                <a:latin typeface="Times New Roman" panose="02020603050405020304" pitchFamily="18" charset="0"/>
              </a:endParaRPr>
            </a:p>
          </p:txBody>
        </p:sp>
        <p:sp>
          <p:nvSpPr>
            <p:cNvPr id="54" name="Line 8"/>
            <p:cNvSpPr>
              <a:spLocks noChangeShapeType="1"/>
            </p:cNvSpPr>
            <p:nvPr/>
          </p:nvSpPr>
          <p:spPr bwMode="auto">
            <a:xfrm flipV="1">
              <a:off x="1889" y="1931"/>
              <a:ext cx="0" cy="192"/>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Line 9"/>
            <p:cNvSpPr>
              <a:spLocks noChangeShapeType="1"/>
            </p:cNvSpPr>
            <p:nvPr/>
          </p:nvSpPr>
          <p:spPr bwMode="auto">
            <a:xfrm>
              <a:off x="1889" y="2411"/>
              <a:ext cx="0" cy="192"/>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6" name="Group 10"/>
          <p:cNvGrpSpPr/>
          <p:nvPr/>
        </p:nvGrpSpPr>
        <p:grpSpPr bwMode="auto">
          <a:xfrm>
            <a:off x="8532812" y="2366961"/>
            <a:ext cx="2373313" cy="1468438"/>
            <a:chOff x="915" y="1677"/>
            <a:chExt cx="1495" cy="925"/>
          </a:xfrm>
        </p:grpSpPr>
        <p:grpSp>
          <p:nvGrpSpPr>
            <p:cNvPr id="57" name="Group 11"/>
            <p:cNvGrpSpPr/>
            <p:nvPr/>
          </p:nvGrpSpPr>
          <p:grpSpPr bwMode="auto">
            <a:xfrm>
              <a:off x="2073" y="2128"/>
              <a:ext cx="220" cy="175"/>
              <a:chOff x="2500" y="3182"/>
              <a:chExt cx="220" cy="175"/>
            </a:xfrm>
          </p:grpSpPr>
          <p:sp>
            <p:nvSpPr>
              <p:cNvPr id="75" name="AutoShape 12"/>
              <p:cNvSpPr>
                <a:spLocks noChangeArrowheads="1"/>
              </p:cNvSpPr>
              <p:nvPr/>
            </p:nvSpPr>
            <p:spPr bwMode="auto">
              <a:xfrm rot="10800000">
                <a:off x="2500" y="3182"/>
                <a:ext cx="216" cy="171"/>
              </a:xfrm>
              <a:prstGeom prst="triangle">
                <a:avLst>
                  <a:gd name="adj" fmla="val 50000"/>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Line 13"/>
              <p:cNvSpPr>
                <a:spLocks noChangeShapeType="1"/>
              </p:cNvSpPr>
              <p:nvPr/>
            </p:nvSpPr>
            <p:spPr bwMode="auto">
              <a:xfrm rot="5400000">
                <a:off x="2610" y="3247"/>
                <a:ext cx="1" cy="21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9" name="Text Box 14"/>
            <p:cNvSpPr txBox="1">
              <a:spLocks noChangeArrowheads="1"/>
            </p:cNvSpPr>
            <p:nvPr/>
          </p:nvSpPr>
          <p:spPr bwMode="auto">
            <a:xfrm>
              <a:off x="2300" y="2113"/>
              <a:ext cx="110"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gn="ctr">
                <a:spcBef>
                  <a:spcPct val="50000"/>
                </a:spcBef>
              </a:pPr>
              <a:r>
                <a:rPr kumimoji="1" lang="en-US" altLang="zh-CN" sz="2800" b="1" i="1" baseline="-4000">
                  <a:latin typeface="Times New Roman" panose="02020603050405020304" pitchFamily="18" charset="0"/>
                </a:rPr>
                <a:t>D</a:t>
              </a:r>
              <a:endParaRPr kumimoji="1" lang="en-US" altLang="zh-CN" sz="2400" i="1" baseline="-4000">
                <a:latin typeface="Times New Roman" panose="02020603050405020304" pitchFamily="18" charset="0"/>
              </a:endParaRPr>
            </a:p>
          </p:txBody>
        </p:sp>
        <p:grpSp>
          <p:nvGrpSpPr>
            <p:cNvPr id="60" name="Group 15"/>
            <p:cNvGrpSpPr/>
            <p:nvPr/>
          </p:nvGrpSpPr>
          <p:grpSpPr bwMode="auto">
            <a:xfrm>
              <a:off x="915" y="1677"/>
              <a:ext cx="1266" cy="925"/>
              <a:chOff x="915" y="1677"/>
              <a:chExt cx="1266" cy="925"/>
            </a:xfrm>
          </p:grpSpPr>
          <p:sp>
            <p:nvSpPr>
              <p:cNvPr id="61" name="Line 16"/>
              <p:cNvSpPr>
                <a:spLocks noChangeShapeType="1"/>
              </p:cNvSpPr>
              <p:nvPr/>
            </p:nvSpPr>
            <p:spPr bwMode="auto">
              <a:xfrm>
                <a:off x="1012" y="2245"/>
                <a:ext cx="0" cy="35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2" name="Line 17"/>
              <p:cNvSpPr>
                <a:spLocks noChangeShapeType="1"/>
              </p:cNvSpPr>
              <p:nvPr/>
            </p:nvSpPr>
            <p:spPr bwMode="auto">
              <a:xfrm>
                <a:off x="1012" y="2594"/>
                <a:ext cx="116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 name="Line 18"/>
              <p:cNvSpPr>
                <a:spLocks noChangeShapeType="1"/>
              </p:cNvSpPr>
              <p:nvPr/>
            </p:nvSpPr>
            <p:spPr bwMode="auto">
              <a:xfrm flipV="1">
                <a:off x="2181" y="1922"/>
                <a:ext cx="0" cy="6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 name="Line 19"/>
              <p:cNvSpPr>
                <a:spLocks noChangeShapeType="1"/>
              </p:cNvSpPr>
              <p:nvPr/>
            </p:nvSpPr>
            <p:spPr bwMode="auto">
              <a:xfrm>
                <a:off x="1017" y="1932"/>
                <a:ext cx="0" cy="25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5" name="Line 20"/>
              <p:cNvSpPr>
                <a:spLocks noChangeShapeType="1"/>
              </p:cNvSpPr>
              <p:nvPr/>
            </p:nvSpPr>
            <p:spPr bwMode="auto">
              <a:xfrm>
                <a:off x="1017" y="1927"/>
                <a:ext cx="116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66" name="Group 21"/>
              <p:cNvGrpSpPr/>
              <p:nvPr/>
            </p:nvGrpSpPr>
            <p:grpSpPr bwMode="auto">
              <a:xfrm>
                <a:off x="1409" y="1677"/>
                <a:ext cx="288" cy="302"/>
                <a:chOff x="1296" y="2923"/>
                <a:chExt cx="288" cy="302"/>
              </a:xfrm>
            </p:grpSpPr>
            <p:sp>
              <p:nvSpPr>
                <p:cNvPr id="73" name="Text Box 22"/>
                <p:cNvSpPr txBox="1">
                  <a:spLocks noChangeArrowheads="1"/>
                </p:cNvSpPr>
                <p:nvPr/>
              </p:nvSpPr>
              <p:spPr bwMode="auto">
                <a:xfrm>
                  <a:off x="1319" y="2923"/>
                  <a:ext cx="248"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spcBef>
                      <a:spcPct val="50000"/>
                    </a:spcBef>
                  </a:pPr>
                  <a:r>
                    <a:rPr kumimoji="1" lang="en-US" altLang="zh-CN" sz="2800" b="1" i="1" baseline="-4000">
                      <a:latin typeface="Times New Roman" panose="02020603050405020304" pitchFamily="18" charset="0"/>
                    </a:rPr>
                    <a:t>R</a:t>
                  </a:r>
                  <a:endParaRPr kumimoji="1" lang="en-US" altLang="zh-CN" sz="2400" i="1" baseline="-4000">
                    <a:latin typeface="Times New Roman" panose="02020603050405020304" pitchFamily="18" charset="0"/>
                  </a:endParaRPr>
                </a:p>
              </p:txBody>
            </p:sp>
            <p:sp>
              <p:nvSpPr>
                <p:cNvPr id="74" name="Rectangle 23"/>
                <p:cNvSpPr>
                  <a:spLocks noChangeArrowheads="1"/>
                </p:cNvSpPr>
                <p:nvPr/>
              </p:nvSpPr>
              <p:spPr bwMode="auto">
                <a:xfrm>
                  <a:off x="1296" y="3129"/>
                  <a:ext cx="288" cy="96"/>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7" name="Group 24"/>
              <p:cNvGrpSpPr/>
              <p:nvPr/>
            </p:nvGrpSpPr>
            <p:grpSpPr bwMode="auto">
              <a:xfrm>
                <a:off x="915" y="2051"/>
                <a:ext cx="360" cy="327"/>
                <a:chOff x="802" y="3297"/>
                <a:chExt cx="360" cy="327"/>
              </a:xfrm>
            </p:grpSpPr>
            <p:grpSp>
              <p:nvGrpSpPr>
                <p:cNvPr id="68" name="Group 25"/>
                <p:cNvGrpSpPr/>
                <p:nvPr/>
              </p:nvGrpSpPr>
              <p:grpSpPr bwMode="auto">
                <a:xfrm>
                  <a:off x="802" y="3435"/>
                  <a:ext cx="192" cy="49"/>
                  <a:chOff x="2801" y="3155"/>
                  <a:chExt cx="192" cy="49"/>
                </a:xfrm>
              </p:grpSpPr>
              <p:sp>
                <p:nvSpPr>
                  <p:cNvPr id="71" name="Line 26"/>
                  <p:cNvSpPr>
                    <a:spLocks noChangeShapeType="1"/>
                  </p:cNvSpPr>
                  <p:nvPr/>
                </p:nvSpPr>
                <p:spPr bwMode="auto">
                  <a:xfrm>
                    <a:off x="2801" y="3155"/>
                    <a:ext cx="1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 name="Line 27"/>
                  <p:cNvSpPr>
                    <a:spLocks noChangeShapeType="1"/>
                  </p:cNvSpPr>
                  <p:nvPr/>
                </p:nvSpPr>
                <p:spPr bwMode="auto">
                  <a:xfrm>
                    <a:off x="2849" y="3203"/>
                    <a:ext cx="96" cy="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9" name="Text Box 28"/>
                <p:cNvSpPr txBox="1">
                  <a:spLocks noChangeArrowheads="1"/>
                </p:cNvSpPr>
                <p:nvPr/>
              </p:nvSpPr>
              <p:spPr bwMode="auto">
                <a:xfrm>
                  <a:off x="1013" y="3297"/>
                  <a:ext cx="14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rIns="0" anchor="ctr">
                  <a:spAutoFit/>
                </a:bodyPr>
                <a:lstStyle/>
                <a:p>
                  <a:pPr algn="ctr">
                    <a:spcBef>
                      <a:spcPct val="50000"/>
                    </a:spcBef>
                  </a:pPr>
                  <a:r>
                    <a:rPr kumimoji="1" lang="en-US" altLang="zh-CN" sz="2800" b="1" i="1">
                      <a:latin typeface="Times New Roman" panose="02020603050405020304" pitchFamily="18" charset="0"/>
                    </a:rPr>
                    <a:t>E</a:t>
                  </a:r>
                  <a:endParaRPr kumimoji="1" lang="en-US" altLang="zh-CN" sz="2400" b="1" i="1" baseline="-4000">
                    <a:latin typeface="Times New Roman" panose="02020603050405020304" pitchFamily="18" charset="0"/>
                  </a:endParaRPr>
                </a:p>
              </p:txBody>
            </p:sp>
            <p:sp>
              <p:nvSpPr>
                <p:cNvPr id="70" name="Line 29"/>
                <p:cNvSpPr>
                  <a:spLocks noChangeShapeType="1"/>
                </p:cNvSpPr>
                <p:nvPr/>
              </p:nvSpPr>
              <p:spPr bwMode="auto">
                <a:xfrm flipH="1">
                  <a:off x="848" y="3351"/>
                  <a:ext cx="131" cy="192"/>
                </a:xfrm>
                <a:prstGeom prst="line">
                  <a:avLst/>
                </a:prstGeom>
                <a:noFill/>
                <a:ln w="28575">
                  <a:solidFill>
                    <a:schemeClr val="tx1"/>
                  </a:solidFill>
                  <a:round/>
                  <a:head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grpSp>
      <p:sp>
        <p:nvSpPr>
          <p:cNvPr id="77" name="Text Box 30"/>
          <p:cNvSpPr txBox="1">
            <a:spLocks noChangeArrowheads="1"/>
          </p:cNvSpPr>
          <p:nvPr/>
        </p:nvSpPr>
        <p:spPr bwMode="auto">
          <a:xfrm>
            <a:off x="1414078" y="2098276"/>
            <a:ext cx="5005958" cy="46166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rgbClr val="000000"/>
                </a:solidFill>
                <a:latin typeface="Times New Roman" panose="02020603050405020304" pitchFamily="18" charset="0"/>
              </a:rPr>
              <a:t>问题</a:t>
            </a:r>
            <a:r>
              <a:rPr lang="zh-CN" altLang="en-US" sz="2400" b="1" dirty="0" smtClean="0">
                <a:solidFill>
                  <a:srgbClr val="000000"/>
                </a:solidFill>
                <a:latin typeface="Times New Roman" panose="02020603050405020304" pitchFamily="18" charset="0"/>
              </a:rPr>
              <a:t>：图示电路已知</a:t>
            </a:r>
            <a:r>
              <a:rPr lang="en-US" altLang="zh-CN" sz="2400" b="1" i="1" dirty="0">
                <a:solidFill>
                  <a:srgbClr val="000000"/>
                </a:solidFill>
                <a:latin typeface="Times New Roman" panose="02020603050405020304" pitchFamily="18" charset="0"/>
                <a:ea typeface="楷体_GB2312" pitchFamily="49" charset="-122"/>
              </a:rPr>
              <a:t>R</a:t>
            </a:r>
            <a:r>
              <a:rPr lang="zh-CN" altLang="en-US" sz="2400" b="1" dirty="0">
                <a:solidFill>
                  <a:srgbClr val="000000"/>
                </a:solidFill>
                <a:latin typeface="Times New Roman" panose="02020603050405020304" pitchFamily="18" charset="0"/>
                <a:ea typeface="楷体_GB2312" pitchFamily="49" charset="-122"/>
              </a:rPr>
              <a:t>、</a:t>
            </a:r>
            <a:r>
              <a:rPr lang="en-US" altLang="zh-CN" sz="2400" b="1" i="1" dirty="0">
                <a:solidFill>
                  <a:srgbClr val="000000"/>
                </a:solidFill>
                <a:latin typeface="Times New Roman" panose="02020603050405020304" pitchFamily="18" charset="0"/>
                <a:ea typeface="楷体_GB2312" pitchFamily="49" charset="-122"/>
              </a:rPr>
              <a:t>E</a:t>
            </a:r>
            <a:r>
              <a:rPr lang="zh-CN" altLang="en-US" sz="2400" b="1" dirty="0">
                <a:solidFill>
                  <a:srgbClr val="000000"/>
                </a:solidFill>
                <a:latin typeface="Times New Roman" panose="02020603050405020304" pitchFamily="18" charset="0"/>
              </a:rPr>
              <a:t>的值；</a:t>
            </a:r>
            <a:endParaRPr lang="zh-CN" altLang="en-US" sz="2400" b="1" dirty="0">
              <a:solidFill>
                <a:srgbClr val="000000"/>
              </a:solidFill>
              <a:latin typeface="Times New Roman" panose="02020603050405020304" pitchFamily="18" charset="0"/>
            </a:endParaRPr>
          </a:p>
        </p:txBody>
      </p:sp>
      <p:sp>
        <p:nvSpPr>
          <p:cNvPr id="78" name="Text Box 31"/>
          <p:cNvSpPr txBox="1">
            <a:spLocks noChangeArrowheads="1"/>
          </p:cNvSpPr>
          <p:nvPr/>
        </p:nvSpPr>
        <p:spPr bwMode="auto">
          <a:xfrm>
            <a:off x="6111967" y="2082697"/>
            <a:ext cx="1774825" cy="45720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00000"/>
                </a:solidFill>
                <a:latin typeface="Times New Roman" panose="02020603050405020304" pitchFamily="18" charset="0"/>
              </a:rPr>
              <a:t>求</a:t>
            </a:r>
            <a:r>
              <a:rPr lang="en-US" altLang="zh-CN" sz="2400" b="1" i="1" dirty="0">
                <a:solidFill>
                  <a:srgbClr val="000000"/>
                </a:solidFill>
                <a:latin typeface="Times New Roman" panose="02020603050405020304" pitchFamily="18" charset="0"/>
                <a:ea typeface="楷体_GB2312" pitchFamily="49" charset="-122"/>
              </a:rPr>
              <a:t>I</a:t>
            </a:r>
            <a:r>
              <a:rPr lang="en-US" altLang="zh-CN" sz="2400" b="1" i="1" baseline="-25000" dirty="0">
                <a:solidFill>
                  <a:srgbClr val="000000"/>
                </a:solidFill>
                <a:latin typeface="Times New Roman" panose="02020603050405020304" pitchFamily="18" charset="0"/>
                <a:ea typeface="楷体_GB2312" pitchFamily="49" charset="-122"/>
              </a:rPr>
              <a:t>D</a:t>
            </a:r>
            <a:r>
              <a:rPr lang="zh-CN" altLang="en-US" sz="2400" b="1" dirty="0" smtClean="0">
                <a:solidFill>
                  <a:srgbClr val="000000"/>
                </a:solidFill>
                <a:latin typeface="Times New Roman" panose="02020603050405020304" pitchFamily="18" charset="0"/>
                <a:ea typeface="楷体_GB2312" pitchFamily="49" charset="-122"/>
              </a:rPr>
              <a:t>、</a:t>
            </a:r>
            <a:r>
              <a:rPr lang="en-US" altLang="zh-CN" sz="2400" b="1" i="1" dirty="0" smtClean="0">
                <a:solidFill>
                  <a:srgbClr val="000000"/>
                </a:solidFill>
                <a:latin typeface="Times New Roman" panose="02020603050405020304" pitchFamily="18" charset="0"/>
                <a:ea typeface="楷体_GB2312" pitchFamily="49" charset="-122"/>
              </a:rPr>
              <a:t>U</a:t>
            </a:r>
            <a:r>
              <a:rPr lang="en-US" altLang="zh-CN" sz="2400" b="1" i="1" baseline="-25000" dirty="0" smtClean="0">
                <a:solidFill>
                  <a:srgbClr val="000000"/>
                </a:solidFill>
                <a:latin typeface="Times New Roman" panose="02020603050405020304" pitchFamily="18" charset="0"/>
                <a:ea typeface="楷体_GB2312" pitchFamily="49" charset="-122"/>
              </a:rPr>
              <a:t>D</a:t>
            </a:r>
            <a:endParaRPr lang="en-US" altLang="zh-CN" sz="2400" b="1" dirty="0">
              <a:solidFill>
                <a:srgbClr val="000000"/>
              </a:solidFill>
              <a:latin typeface="Times New Roman" panose="02020603050405020304" pitchFamily="18" charset="0"/>
              <a:ea typeface="楷体_GB2312" pitchFamily="49" charset="-122"/>
            </a:endParaRPr>
          </a:p>
        </p:txBody>
      </p:sp>
      <p:sp>
        <p:nvSpPr>
          <p:cNvPr id="79" name="AutoShape 32"/>
          <p:cNvSpPr/>
          <p:nvPr/>
        </p:nvSpPr>
        <p:spPr bwMode="auto">
          <a:xfrm>
            <a:off x="1505746" y="3303584"/>
            <a:ext cx="250825" cy="649288"/>
          </a:xfrm>
          <a:prstGeom prst="leftBrace">
            <a:avLst>
              <a:gd name="adj1" fmla="val 21572"/>
              <a:gd name="adj2" fmla="val 50000"/>
            </a:avLst>
          </a:prstGeom>
          <a:noFill/>
          <a:ln w="38100">
            <a:solidFill>
              <a:srgbClr val="3333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Line 35"/>
          <p:cNvSpPr>
            <a:spLocks noChangeShapeType="1"/>
          </p:cNvSpPr>
          <p:nvPr/>
        </p:nvSpPr>
        <p:spPr bwMode="auto">
          <a:xfrm>
            <a:off x="4439446" y="3665534"/>
            <a:ext cx="679450" cy="0"/>
          </a:xfrm>
          <a:prstGeom prst="line">
            <a:avLst/>
          </a:prstGeom>
          <a:noFill/>
          <a:ln w="57150" cmpd="thinThick">
            <a:solidFill>
              <a:schemeClr val="tx1"/>
            </a:solidFill>
            <a:rou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 name="AutoShape 36"/>
          <p:cNvSpPr/>
          <p:nvPr/>
        </p:nvSpPr>
        <p:spPr bwMode="auto">
          <a:xfrm>
            <a:off x="5231608" y="3305172"/>
            <a:ext cx="250825" cy="731837"/>
          </a:xfrm>
          <a:prstGeom prst="leftBrace">
            <a:avLst>
              <a:gd name="adj1" fmla="val 24314"/>
              <a:gd name="adj2" fmla="val 50000"/>
            </a:avLst>
          </a:prstGeom>
          <a:noFill/>
          <a:ln w="38100">
            <a:solidFill>
              <a:srgbClr val="3333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83" name="Object 54"/>
          <p:cNvGraphicFramePr>
            <a:graphicFrameLocks noChangeAspect="1"/>
          </p:cNvGraphicFramePr>
          <p:nvPr/>
        </p:nvGraphicFramePr>
        <p:xfrm>
          <a:off x="5591971" y="3702047"/>
          <a:ext cx="1174750" cy="539750"/>
        </p:xfrm>
        <a:graphic>
          <a:graphicData uri="http://schemas.openxmlformats.org/presentationml/2006/ole">
            <mc:AlternateContent xmlns:mc="http://schemas.openxmlformats.org/markup-compatibility/2006">
              <mc:Choice xmlns:v="urn:schemas-microsoft-com:vml" Requires="v">
                <p:oleObj spid="_x0000_s174466" name="公式" r:id="rId1" imgW="476885" imgH="223520" progId="Equation.3">
                  <p:embed/>
                </p:oleObj>
              </mc:Choice>
              <mc:Fallback>
                <p:oleObj name="公式" r:id="rId1" imgW="476885" imgH="223520" progId="Equation.3">
                  <p:embed/>
                  <p:pic>
                    <p:nvPicPr>
                      <p:cNvPr id="0" name="Object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71" y="3702047"/>
                        <a:ext cx="11747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57"/>
          <p:cNvGraphicFramePr>
            <a:graphicFrameLocks noChangeAspect="1"/>
          </p:cNvGraphicFramePr>
          <p:nvPr/>
        </p:nvGraphicFramePr>
        <p:xfrm>
          <a:off x="1702596" y="2920999"/>
          <a:ext cx="2984500" cy="635000"/>
        </p:xfrm>
        <a:graphic>
          <a:graphicData uri="http://schemas.openxmlformats.org/presentationml/2006/ole">
            <mc:AlternateContent xmlns:mc="http://schemas.openxmlformats.org/markup-compatibility/2006">
              <mc:Choice xmlns:v="urn:schemas-microsoft-com:vml" Requires="v">
                <p:oleObj spid="_x0000_s174467" name="公式" r:id="rId3" imgW="1216025" imgH="262890" progId="Equation.3">
                  <p:embed/>
                </p:oleObj>
              </mc:Choice>
              <mc:Fallback>
                <p:oleObj name="公式" r:id="rId3" imgW="1216025" imgH="262890" progId="Equation.3">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596" y="2920999"/>
                        <a:ext cx="29845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60"/>
          <p:cNvGraphicFramePr>
            <a:graphicFrameLocks noChangeAspect="1"/>
          </p:cNvGraphicFramePr>
          <p:nvPr/>
        </p:nvGraphicFramePr>
        <p:xfrm>
          <a:off x="1775621" y="3665534"/>
          <a:ext cx="2349500" cy="539750"/>
        </p:xfrm>
        <a:graphic>
          <a:graphicData uri="http://schemas.openxmlformats.org/presentationml/2006/ole">
            <mc:AlternateContent xmlns:mc="http://schemas.openxmlformats.org/markup-compatibility/2006">
              <mc:Choice xmlns:v="urn:schemas-microsoft-com:vml" Requires="v">
                <p:oleObj spid="_x0000_s174468" name="公式" r:id="rId5" imgW="963295" imgH="223520" progId="Equation.3">
                  <p:embed/>
                </p:oleObj>
              </mc:Choice>
              <mc:Fallback>
                <p:oleObj name="公式" r:id="rId5" imgW="963295" imgH="223520" progId="Equation.3">
                  <p:embed/>
                  <p:pic>
                    <p:nvPicPr>
                      <p:cNvPr id="0"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5621" y="3665534"/>
                        <a:ext cx="23495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61"/>
          <p:cNvGraphicFramePr>
            <a:graphicFrameLocks noChangeAspect="1"/>
          </p:cNvGraphicFramePr>
          <p:nvPr/>
        </p:nvGraphicFramePr>
        <p:xfrm>
          <a:off x="5591971" y="3052759"/>
          <a:ext cx="1111250" cy="539750"/>
        </p:xfrm>
        <a:graphic>
          <a:graphicData uri="http://schemas.openxmlformats.org/presentationml/2006/ole">
            <mc:AlternateContent xmlns:mc="http://schemas.openxmlformats.org/markup-compatibility/2006">
              <mc:Choice xmlns:v="urn:schemas-microsoft-com:vml" Requires="v">
                <p:oleObj spid="_x0000_s174469" name="公式" r:id="rId7" imgW="457200" imgH="223520" progId="Equation.3">
                  <p:embed/>
                </p:oleObj>
              </mc:Choice>
              <mc:Fallback>
                <p:oleObj name="公式" r:id="rId7" imgW="457200" imgH="223520" progId="Equation.3">
                  <p:embed/>
                  <p:pic>
                    <p:nvPicPr>
                      <p:cNvPr id="0" name="Object 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1971" y="3052759"/>
                        <a:ext cx="11112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p:nvPr/>
        </p:nvSpPr>
        <p:spPr>
          <a:xfrm>
            <a:off x="1414078" y="4392147"/>
            <a:ext cx="6288901" cy="523220"/>
          </a:xfrm>
          <a:prstGeom prst="rect">
            <a:avLst/>
          </a:prstGeom>
        </p:spPr>
        <p:txBody>
          <a:bodyPr wrap="none">
            <a:spAutoFit/>
          </a:bodyPr>
          <a:lstStyle/>
          <a:p>
            <a:r>
              <a:rPr lang="zh-CN" altLang="en-US" sz="2800" dirty="0"/>
              <a:t>指数函数非线性（超越方程如何求解）</a:t>
            </a:r>
            <a:endParaRPr lang="en-US" altLang="zh-CN" sz="2800" dirty="0"/>
          </a:p>
        </p:txBody>
      </p:sp>
      <p:sp>
        <p:nvSpPr>
          <p:cNvPr id="88" name="矩形 87"/>
          <p:cNvSpPr/>
          <p:nvPr/>
        </p:nvSpPr>
        <p:spPr>
          <a:xfrm>
            <a:off x="1381536" y="5032012"/>
            <a:ext cx="9879628" cy="523220"/>
          </a:xfrm>
          <a:prstGeom prst="rect">
            <a:avLst/>
          </a:prstGeom>
        </p:spPr>
        <p:txBody>
          <a:bodyPr wrap="none">
            <a:spAutoFit/>
          </a:bodyPr>
          <a:lstStyle/>
          <a:p>
            <a:r>
              <a:rPr lang="zh-CN" altLang="en-US" sz="2800" dirty="0" smtClean="0"/>
              <a:t>该方程需要通过尝试并求误差的方法求解。计算机求解容易。</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up)">
                                      <p:cBhvr>
                                        <p:cTn id="26" dur="500"/>
                                        <p:tgtEl>
                                          <p:spTgt spid="79"/>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blinds(horizontal)">
                                      <p:cBhvr>
                                        <p:cTn id="30" dur="500"/>
                                        <p:tgtEl>
                                          <p:spTgt spid="84"/>
                                        </p:tgtEl>
                                      </p:cBhvr>
                                    </p:animEffect>
                                  </p:childTnLst>
                                </p:cTn>
                              </p:par>
                            </p:childTnLst>
                          </p:cTn>
                        </p:par>
                        <p:par>
                          <p:cTn id="31" fill="hold">
                            <p:stCondLst>
                              <p:cond delay="1000"/>
                            </p:stCondLst>
                            <p:childTnLst>
                              <p:par>
                                <p:cTn id="32" presetID="3" presetClass="entr" presetSubtype="10" fill="hold" nodeType="after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blinds(horizontal)">
                                      <p:cBhvr>
                                        <p:cTn id="34" dur="500"/>
                                        <p:tgtEl>
                                          <p:spTgt spid="8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ipe(up)">
                                      <p:cBhvr>
                                        <p:cTn id="44" dur="500"/>
                                        <p:tgtEl>
                                          <p:spTgt spid="81"/>
                                        </p:tgtEl>
                                      </p:cBhvr>
                                    </p:animEffect>
                                  </p:childTnLst>
                                </p:cTn>
                              </p:par>
                            </p:childTnLst>
                          </p:cTn>
                        </p:par>
                        <p:par>
                          <p:cTn id="45" fill="hold">
                            <p:stCondLst>
                              <p:cond delay="500"/>
                            </p:stCondLst>
                            <p:childTnLst>
                              <p:par>
                                <p:cTn id="46" presetID="3" presetClass="entr" presetSubtype="10" fill="hold"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blinds(horizontal)">
                                      <p:cBhvr>
                                        <p:cTn id="48" dur="500"/>
                                        <p:tgtEl>
                                          <p:spTgt spid="87"/>
                                        </p:tgtEl>
                                      </p:cBhvr>
                                    </p:animEffect>
                                  </p:childTnLst>
                                </p:cTn>
                              </p:par>
                            </p:childTnLst>
                          </p:cTn>
                        </p:par>
                        <p:par>
                          <p:cTn id="49" fill="hold">
                            <p:stCondLst>
                              <p:cond delay="1000"/>
                            </p:stCondLst>
                            <p:childTnLst>
                              <p:par>
                                <p:cTn id="50" presetID="3" presetClass="entr" presetSubtype="10" fill="hold" nodeType="after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blinds(horizontal)">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6" grpId="0"/>
      <p:bldP spid="8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87388" y="512676"/>
            <a:ext cx="4515980" cy="584775"/>
          </a:xfrm>
          <a:prstGeom prst="rect">
            <a:avLst/>
          </a:prstGeom>
        </p:spPr>
        <p:txBody>
          <a:bodyPr wrap="none">
            <a:spAutoFit/>
          </a:bodyPr>
          <a:lstStyle/>
          <a:p>
            <a:pPr lvl="0"/>
            <a:r>
              <a:rPr lang="en-US" altLang="zh-CN" sz="3200" dirty="0">
                <a:solidFill>
                  <a:srgbClr val="000000"/>
                </a:solidFill>
              </a:rPr>
              <a:t>●  </a:t>
            </a:r>
            <a:r>
              <a:rPr lang="zh-CN" altLang="en-US" sz="3200" dirty="0">
                <a:solidFill>
                  <a:srgbClr val="000000"/>
                </a:solidFill>
              </a:rPr>
              <a:t>图形分析（图解法）</a:t>
            </a:r>
            <a:endParaRPr lang="en-US" altLang="zh-CN" sz="3200" dirty="0">
              <a:solidFill>
                <a:srgbClr val="000000"/>
              </a:solidFill>
            </a:endParaRPr>
          </a:p>
        </p:txBody>
      </p:sp>
      <p:sp>
        <p:nvSpPr>
          <p:cNvPr id="13" name="矩形 12"/>
          <p:cNvSpPr/>
          <p:nvPr/>
        </p:nvSpPr>
        <p:spPr>
          <a:xfrm>
            <a:off x="695400" y="1295400"/>
            <a:ext cx="11269252" cy="907941"/>
          </a:xfrm>
          <a:prstGeom prst="rect">
            <a:avLst/>
          </a:prstGeom>
        </p:spPr>
        <p:txBody>
          <a:bodyPr wrap="square">
            <a:spAutoFit/>
          </a:bodyPr>
          <a:lstStyle/>
          <a:p>
            <a:pPr marL="365125" lvl="1">
              <a:spcAft>
                <a:spcPts val="600"/>
              </a:spcAft>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需要实测非线性元件的特性曲线。</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65125" lvl="1">
              <a:spcAft>
                <a:spcPts val="600"/>
              </a:spcAft>
              <a:defRP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　定性分析。常用于说明电路的工作原理，分析电路中各种现象及其产生原因。</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p:cNvPicPr>
            <a:picLocks noChangeAspect="1"/>
          </p:cNvPicPr>
          <p:nvPr/>
        </p:nvPicPr>
        <p:blipFill>
          <a:blip r:embed="rId1"/>
          <a:stretch>
            <a:fillRect/>
          </a:stretch>
        </p:blipFill>
        <p:spPr>
          <a:xfrm>
            <a:off x="5575919" y="2888940"/>
            <a:ext cx="5810777" cy="3004913"/>
          </a:xfrm>
          <a:prstGeom prst="rect">
            <a:avLst/>
          </a:prstGeom>
        </p:spPr>
      </p:pic>
      <p:grpSp>
        <p:nvGrpSpPr>
          <p:cNvPr id="2" name="组合 1"/>
          <p:cNvGrpSpPr/>
          <p:nvPr/>
        </p:nvGrpSpPr>
        <p:grpSpPr>
          <a:xfrm>
            <a:off x="1850479" y="2888940"/>
            <a:ext cx="2373313" cy="1557337"/>
            <a:chOff x="1850479" y="3176972"/>
            <a:chExt cx="2373313" cy="1557337"/>
          </a:xfrm>
        </p:grpSpPr>
        <p:grpSp>
          <p:nvGrpSpPr>
            <p:cNvPr id="16" name="Group 3"/>
            <p:cNvGrpSpPr/>
            <p:nvPr/>
          </p:nvGrpSpPr>
          <p:grpSpPr bwMode="auto">
            <a:xfrm>
              <a:off x="3341142" y="3176972"/>
              <a:ext cx="381000" cy="369887"/>
              <a:chOff x="2884" y="1751"/>
              <a:chExt cx="240" cy="233"/>
            </a:xfrm>
          </p:grpSpPr>
          <p:sp>
            <p:nvSpPr>
              <p:cNvPr id="17" name="Line 4"/>
              <p:cNvSpPr>
                <a:spLocks noChangeShapeType="1"/>
              </p:cNvSpPr>
              <p:nvPr/>
            </p:nvSpPr>
            <p:spPr bwMode="auto">
              <a:xfrm flipV="1">
                <a:off x="2884" y="1984"/>
                <a:ext cx="240" cy="0"/>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Text Box 5"/>
              <p:cNvSpPr txBox="1">
                <a:spLocks noChangeArrowheads="1"/>
              </p:cNvSpPr>
              <p:nvPr/>
            </p:nvSpPr>
            <p:spPr bwMode="auto">
              <a:xfrm>
                <a:off x="2950" y="1751"/>
                <a:ext cx="151"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gn="ctr">
                  <a:spcBef>
                    <a:spcPct val="50000"/>
                  </a:spcBef>
                </a:pPr>
                <a:r>
                  <a:rPr kumimoji="1" lang="en-US" altLang="zh-CN" sz="2800" b="1" i="1" baseline="-4000">
                    <a:latin typeface="Times New Roman" panose="02020603050405020304" pitchFamily="18" charset="0"/>
                  </a:rPr>
                  <a:t>I</a:t>
                </a:r>
                <a:r>
                  <a:rPr kumimoji="1" lang="en-US" altLang="zh-CN" sz="2400" b="1" i="1" baseline="-25000">
                    <a:latin typeface="Times New Roman" panose="02020603050405020304" pitchFamily="18" charset="0"/>
                  </a:rPr>
                  <a:t>D</a:t>
                </a:r>
                <a:endParaRPr kumimoji="1" lang="en-US" altLang="zh-CN" sz="2400" i="1" baseline="-4000">
                  <a:latin typeface="Times New Roman" panose="02020603050405020304" pitchFamily="18" charset="0"/>
                </a:endParaRPr>
              </a:p>
            </p:txBody>
          </p:sp>
        </p:grpSp>
        <p:grpSp>
          <p:nvGrpSpPr>
            <p:cNvPr id="19" name="Group 6"/>
            <p:cNvGrpSpPr/>
            <p:nvPr/>
          </p:nvGrpSpPr>
          <p:grpSpPr bwMode="auto">
            <a:xfrm>
              <a:off x="3172867" y="3667509"/>
              <a:ext cx="504825" cy="1066800"/>
              <a:chOff x="1748" y="1931"/>
              <a:chExt cx="318" cy="672"/>
            </a:xfrm>
          </p:grpSpPr>
          <p:sp>
            <p:nvSpPr>
              <p:cNvPr id="20" name="Text Box 7"/>
              <p:cNvSpPr txBox="1">
                <a:spLocks noChangeArrowheads="1"/>
              </p:cNvSpPr>
              <p:nvPr/>
            </p:nvSpPr>
            <p:spPr bwMode="auto">
              <a:xfrm>
                <a:off x="1748" y="2119"/>
                <a:ext cx="31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50000"/>
                  </a:spcBef>
                </a:pPr>
                <a:r>
                  <a:rPr kumimoji="1" lang="en-US" altLang="zh-CN" sz="2800" b="1" i="1" baseline="-4000" dirty="0" smtClean="0">
                    <a:latin typeface="Times New Roman" panose="02020603050405020304" pitchFamily="18" charset="0"/>
                  </a:rPr>
                  <a:t>U</a:t>
                </a:r>
                <a:r>
                  <a:rPr kumimoji="1" lang="en-US" altLang="zh-CN" sz="2400" b="1" i="1" baseline="-25000" dirty="0" smtClean="0">
                    <a:latin typeface="Times New Roman" panose="02020603050405020304" pitchFamily="18" charset="0"/>
                  </a:rPr>
                  <a:t>D</a:t>
                </a:r>
                <a:endParaRPr kumimoji="1" lang="en-US" altLang="zh-CN" sz="2400" i="1" baseline="-4000" dirty="0">
                  <a:latin typeface="Times New Roman" panose="02020603050405020304" pitchFamily="18" charset="0"/>
                </a:endParaRPr>
              </a:p>
            </p:txBody>
          </p:sp>
          <p:sp>
            <p:nvSpPr>
              <p:cNvPr id="21" name="Line 8"/>
              <p:cNvSpPr>
                <a:spLocks noChangeShapeType="1"/>
              </p:cNvSpPr>
              <p:nvPr/>
            </p:nvSpPr>
            <p:spPr bwMode="auto">
              <a:xfrm flipV="1">
                <a:off x="1889" y="1931"/>
                <a:ext cx="0" cy="192"/>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9"/>
              <p:cNvSpPr>
                <a:spLocks noChangeShapeType="1"/>
              </p:cNvSpPr>
              <p:nvPr/>
            </p:nvSpPr>
            <p:spPr bwMode="auto">
              <a:xfrm>
                <a:off x="1889" y="2411"/>
                <a:ext cx="0" cy="192"/>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23" name="Group 10"/>
            <p:cNvGrpSpPr/>
            <p:nvPr/>
          </p:nvGrpSpPr>
          <p:grpSpPr bwMode="auto">
            <a:xfrm>
              <a:off x="1850479" y="3264284"/>
              <a:ext cx="2373313" cy="1468438"/>
              <a:chOff x="915" y="1677"/>
              <a:chExt cx="1495" cy="925"/>
            </a:xfrm>
          </p:grpSpPr>
          <p:grpSp>
            <p:nvGrpSpPr>
              <p:cNvPr id="24" name="Group 11"/>
              <p:cNvGrpSpPr/>
              <p:nvPr/>
            </p:nvGrpSpPr>
            <p:grpSpPr bwMode="auto">
              <a:xfrm>
                <a:off x="2073" y="2128"/>
                <a:ext cx="220" cy="175"/>
                <a:chOff x="2500" y="3182"/>
                <a:chExt cx="220" cy="175"/>
              </a:xfrm>
            </p:grpSpPr>
            <p:sp>
              <p:nvSpPr>
                <p:cNvPr id="41" name="AutoShape 12"/>
                <p:cNvSpPr>
                  <a:spLocks noChangeArrowheads="1"/>
                </p:cNvSpPr>
                <p:nvPr/>
              </p:nvSpPr>
              <p:spPr bwMode="auto">
                <a:xfrm rot="10800000">
                  <a:off x="2500" y="3182"/>
                  <a:ext cx="216" cy="171"/>
                </a:xfrm>
                <a:prstGeom prst="triangle">
                  <a:avLst>
                    <a:gd name="adj" fmla="val 50000"/>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Line 13"/>
                <p:cNvSpPr>
                  <a:spLocks noChangeShapeType="1"/>
                </p:cNvSpPr>
                <p:nvPr/>
              </p:nvSpPr>
              <p:spPr bwMode="auto">
                <a:xfrm rot="5400000">
                  <a:off x="2610" y="3247"/>
                  <a:ext cx="1" cy="21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5" name="Text Box 14"/>
              <p:cNvSpPr txBox="1">
                <a:spLocks noChangeArrowheads="1"/>
              </p:cNvSpPr>
              <p:nvPr/>
            </p:nvSpPr>
            <p:spPr bwMode="auto">
              <a:xfrm>
                <a:off x="2300" y="2113"/>
                <a:ext cx="110"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gn="ctr">
                  <a:spcBef>
                    <a:spcPct val="50000"/>
                  </a:spcBef>
                </a:pPr>
                <a:r>
                  <a:rPr kumimoji="1" lang="en-US" altLang="zh-CN" sz="2800" b="1" i="1" baseline="-4000">
                    <a:latin typeface="Times New Roman" panose="02020603050405020304" pitchFamily="18" charset="0"/>
                  </a:rPr>
                  <a:t>D</a:t>
                </a:r>
                <a:endParaRPr kumimoji="1" lang="en-US" altLang="zh-CN" sz="2400" i="1" baseline="-4000">
                  <a:latin typeface="Times New Roman" panose="02020603050405020304" pitchFamily="18" charset="0"/>
                </a:endParaRPr>
              </a:p>
            </p:txBody>
          </p:sp>
          <p:grpSp>
            <p:nvGrpSpPr>
              <p:cNvPr id="26" name="Group 15"/>
              <p:cNvGrpSpPr/>
              <p:nvPr/>
            </p:nvGrpSpPr>
            <p:grpSpPr bwMode="auto">
              <a:xfrm>
                <a:off x="915" y="1677"/>
                <a:ext cx="1266" cy="925"/>
                <a:chOff x="915" y="1677"/>
                <a:chExt cx="1266" cy="925"/>
              </a:xfrm>
            </p:grpSpPr>
            <p:sp>
              <p:nvSpPr>
                <p:cNvPr id="27" name="Line 16"/>
                <p:cNvSpPr>
                  <a:spLocks noChangeShapeType="1"/>
                </p:cNvSpPr>
                <p:nvPr/>
              </p:nvSpPr>
              <p:spPr bwMode="auto">
                <a:xfrm>
                  <a:off x="1012" y="2245"/>
                  <a:ext cx="0" cy="35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 name="Line 17"/>
                <p:cNvSpPr>
                  <a:spLocks noChangeShapeType="1"/>
                </p:cNvSpPr>
                <p:nvPr/>
              </p:nvSpPr>
              <p:spPr bwMode="auto">
                <a:xfrm>
                  <a:off x="1012" y="2594"/>
                  <a:ext cx="116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9" name="Line 18"/>
                <p:cNvSpPr>
                  <a:spLocks noChangeShapeType="1"/>
                </p:cNvSpPr>
                <p:nvPr/>
              </p:nvSpPr>
              <p:spPr bwMode="auto">
                <a:xfrm flipV="1">
                  <a:off x="2181" y="1922"/>
                  <a:ext cx="0" cy="6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0" name="Line 19"/>
                <p:cNvSpPr>
                  <a:spLocks noChangeShapeType="1"/>
                </p:cNvSpPr>
                <p:nvPr/>
              </p:nvSpPr>
              <p:spPr bwMode="auto">
                <a:xfrm>
                  <a:off x="1017" y="1932"/>
                  <a:ext cx="0" cy="25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 name="Line 20"/>
                <p:cNvSpPr>
                  <a:spLocks noChangeShapeType="1"/>
                </p:cNvSpPr>
                <p:nvPr/>
              </p:nvSpPr>
              <p:spPr bwMode="auto">
                <a:xfrm>
                  <a:off x="1017" y="1927"/>
                  <a:ext cx="116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32" name="Group 21"/>
                <p:cNvGrpSpPr/>
                <p:nvPr/>
              </p:nvGrpSpPr>
              <p:grpSpPr bwMode="auto">
                <a:xfrm>
                  <a:off x="1409" y="1677"/>
                  <a:ext cx="288" cy="302"/>
                  <a:chOff x="1296" y="2923"/>
                  <a:chExt cx="288" cy="302"/>
                </a:xfrm>
              </p:grpSpPr>
              <p:sp>
                <p:nvSpPr>
                  <p:cNvPr id="39" name="Text Box 22"/>
                  <p:cNvSpPr txBox="1">
                    <a:spLocks noChangeArrowheads="1"/>
                  </p:cNvSpPr>
                  <p:nvPr/>
                </p:nvSpPr>
                <p:spPr bwMode="auto">
                  <a:xfrm>
                    <a:off x="1319" y="2923"/>
                    <a:ext cx="248"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spcBef>
                        <a:spcPct val="50000"/>
                      </a:spcBef>
                    </a:pPr>
                    <a:r>
                      <a:rPr kumimoji="1" lang="en-US" altLang="zh-CN" sz="2800" b="1" i="1" baseline="-4000">
                        <a:latin typeface="Times New Roman" panose="02020603050405020304" pitchFamily="18" charset="0"/>
                      </a:rPr>
                      <a:t>R</a:t>
                    </a:r>
                    <a:endParaRPr kumimoji="1" lang="en-US" altLang="zh-CN" sz="2400" i="1" baseline="-4000">
                      <a:latin typeface="Times New Roman" panose="02020603050405020304" pitchFamily="18" charset="0"/>
                    </a:endParaRPr>
                  </a:p>
                </p:txBody>
              </p:sp>
              <p:sp>
                <p:nvSpPr>
                  <p:cNvPr id="40" name="Rectangle 23"/>
                  <p:cNvSpPr>
                    <a:spLocks noChangeArrowheads="1"/>
                  </p:cNvSpPr>
                  <p:nvPr/>
                </p:nvSpPr>
                <p:spPr bwMode="auto">
                  <a:xfrm>
                    <a:off x="1296" y="3129"/>
                    <a:ext cx="288" cy="96"/>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3" name="Group 24"/>
                <p:cNvGrpSpPr/>
                <p:nvPr/>
              </p:nvGrpSpPr>
              <p:grpSpPr bwMode="auto">
                <a:xfrm>
                  <a:off x="915" y="2051"/>
                  <a:ext cx="360" cy="327"/>
                  <a:chOff x="802" y="3297"/>
                  <a:chExt cx="360" cy="327"/>
                </a:xfrm>
              </p:grpSpPr>
              <p:grpSp>
                <p:nvGrpSpPr>
                  <p:cNvPr id="34" name="Group 25"/>
                  <p:cNvGrpSpPr/>
                  <p:nvPr/>
                </p:nvGrpSpPr>
                <p:grpSpPr bwMode="auto">
                  <a:xfrm>
                    <a:off x="802" y="3435"/>
                    <a:ext cx="192" cy="49"/>
                    <a:chOff x="2801" y="3155"/>
                    <a:chExt cx="192" cy="49"/>
                  </a:xfrm>
                </p:grpSpPr>
                <p:sp>
                  <p:nvSpPr>
                    <p:cNvPr id="37" name="Line 26"/>
                    <p:cNvSpPr>
                      <a:spLocks noChangeShapeType="1"/>
                    </p:cNvSpPr>
                    <p:nvPr/>
                  </p:nvSpPr>
                  <p:spPr bwMode="auto">
                    <a:xfrm>
                      <a:off x="2801" y="3155"/>
                      <a:ext cx="1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 name="Line 27"/>
                    <p:cNvSpPr>
                      <a:spLocks noChangeShapeType="1"/>
                    </p:cNvSpPr>
                    <p:nvPr/>
                  </p:nvSpPr>
                  <p:spPr bwMode="auto">
                    <a:xfrm>
                      <a:off x="2849" y="3203"/>
                      <a:ext cx="96" cy="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5" name="Text Box 28"/>
                  <p:cNvSpPr txBox="1">
                    <a:spLocks noChangeArrowheads="1"/>
                  </p:cNvSpPr>
                  <p:nvPr/>
                </p:nvSpPr>
                <p:spPr bwMode="auto">
                  <a:xfrm>
                    <a:off x="1013" y="3297"/>
                    <a:ext cx="14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rIns="0" anchor="ctr">
                    <a:spAutoFit/>
                  </a:bodyPr>
                  <a:lstStyle/>
                  <a:p>
                    <a:pPr algn="ctr">
                      <a:spcBef>
                        <a:spcPct val="50000"/>
                      </a:spcBef>
                    </a:pPr>
                    <a:r>
                      <a:rPr kumimoji="1" lang="en-US" altLang="zh-CN" sz="2800" b="1" i="1" dirty="0">
                        <a:latin typeface="Times New Roman" panose="02020603050405020304" pitchFamily="18" charset="0"/>
                      </a:rPr>
                      <a:t>E</a:t>
                    </a:r>
                    <a:endParaRPr kumimoji="1" lang="en-US" altLang="zh-CN" sz="2400" b="1" i="1" baseline="-4000" dirty="0">
                      <a:latin typeface="Times New Roman" panose="02020603050405020304" pitchFamily="18" charset="0"/>
                    </a:endParaRPr>
                  </a:p>
                </p:txBody>
              </p:sp>
              <p:sp>
                <p:nvSpPr>
                  <p:cNvPr id="36" name="Line 29"/>
                  <p:cNvSpPr>
                    <a:spLocks noChangeShapeType="1"/>
                  </p:cNvSpPr>
                  <p:nvPr/>
                </p:nvSpPr>
                <p:spPr bwMode="auto">
                  <a:xfrm flipH="1">
                    <a:off x="848" y="3351"/>
                    <a:ext cx="131" cy="192"/>
                  </a:xfrm>
                  <a:prstGeom prst="line">
                    <a:avLst/>
                  </a:prstGeom>
                  <a:noFill/>
                  <a:ln w="28575">
                    <a:solidFill>
                      <a:schemeClr val="tx1"/>
                    </a:solidFill>
                    <a:round/>
                    <a:head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grpSp>
      </p:grpSp>
      <p:sp>
        <p:nvSpPr>
          <p:cNvPr id="43" name="Text Box 30"/>
          <p:cNvSpPr txBox="1">
            <a:spLocks noChangeArrowheads="1"/>
          </p:cNvSpPr>
          <p:nvPr/>
        </p:nvSpPr>
        <p:spPr bwMode="auto">
          <a:xfrm>
            <a:off x="1039415" y="2268972"/>
            <a:ext cx="9073008" cy="46166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solidFill>
                  <a:srgbClr val="000000"/>
                </a:solidFill>
                <a:latin typeface="Times New Roman" panose="02020603050405020304" pitchFamily="18" charset="0"/>
              </a:rPr>
              <a:t>问题</a:t>
            </a:r>
            <a:r>
              <a:rPr lang="zh-CN" altLang="en-US" sz="2400" dirty="0" smtClean="0">
                <a:solidFill>
                  <a:srgbClr val="000000"/>
                </a:solidFill>
                <a:latin typeface="Times New Roman" panose="02020603050405020304" pitchFamily="18" charset="0"/>
              </a:rPr>
              <a:t>：图示电路已知</a:t>
            </a:r>
            <a:r>
              <a:rPr lang="en-US" altLang="zh-CN" sz="2400" i="1" dirty="0" smtClean="0">
                <a:solidFill>
                  <a:srgbClr val="000000"/>
                </a:solidFill>
                <a:latin typeface="Times New Roman" panose="02020603050405020304" pitchFamily="18" charset="0"/>
                <a:ea typeface="楷体_GB2312" pitchFamily="49" charset="-122"/>
              </a:rPr>
              <a:t>R</a:t>
            </a:r>
            <a:r>
              <a:rPr lang="en-US" altLang="zh-CN" sz="2400" dirty="0" smtClean="0">
                <a:solidFill>
                  <a:srgbClr val="000000"/>
                </a:solidFill>
                <a:latin typeface="Times New Roman" panose="02020603050405020304" pitchFamily="18" charset="0"/>
                <a:ea typeface="楷体_GB2312" pitchFamily="49" charset="-122"/>
              </a:rPr>
              <a:t>=500</a:t>
            </a:r>
            <a:r>
              <a:rPr lang="en-US" altLang="zh-CN" sz="2400" dirty="0" smtClean="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400" dirty="0" smtClean="0">
                <a:solidFill>
                  <a:srgbClr val="000000"/>
                </a:solidFill>
                <a:latin typeface="Times New Roman" panose="02020603050405020304" pitchFamily="18" charset="0"/>
                <a:ea typeface="楷体_GB2312" pitchFamily="49" charset="-122"/>
              </a:rPr>
              <a:t>、</a:t>
            </a:r>
            <a:r>
              <a:rPr lang="en-US" altLang="zh-CN" sz="2400" i="1" dirty="0" smtClean="0">
                <a:solidFill>
                  <a:srgbClr val="000000"/>
                </a:solidFill>
                <a:latin typeface="Times New Roman" panose="02020603050405020304" pitchFamily="18" charset="0"/>
                <a:ea typeface="楷体_GB2312" pitchFamily="49" charset="-122"/>
              </a:rPr>
              <a:t>E</a:t>
            </a:r>
            <a:r>
              <a:rPr lang="en-US" altLang="zh-CN" sz="2400" dirty="0" smtClean="0">
                <a:solidFill>
                  <a:srgbClr val="000000"/>
                </a:solidFill>
                <a:latin typeface="Times New Roman" panose="02020603050405020304" pitchFamily="18" charset="0"/>
                <a:ea typeface="楷体_GB2312" pitchFamily="49" charset="-122"/>
              </a:rPr>
              <a:t>=3V</a:t>
            </a:r>
            <a:r>
              <a:rPr lang="zh-CN" altLang="en-US" sz="2400" dirty="0" smtClean="0">
                <a:solidFill>
                  <a:srgbClr val="000000"/>
                </a:solidFill>
                <a:latin typeface="Times New Roman" panose="02020603050405020304" pitchFamily="18" charset="0"/>
              </a:rPr>
              <a:t>的</a:t>
            </a:r>
            <a:r>
              <a:rPr lang="zh-CN" altLang="en-US" sz="2400" dirty="0">
                <a:solidFill>
                  <a:srgbClr val="000000"/>
                </a:solidFill>
                <a:latin typeface="Times New Roman" panose="02020603050405020304" pitchFamily="18" charset="0"/>
              </a:rPr>
              <a:t>值；求</a:t>
            </a:r>
            <a:r>
              <a:rPr lang="en-US" altLang="zh-CN" sz="2400" i="1" dirty="0">
                <a:solidFill>
                  <a:srgbClr val="000000"/>
                </a:solidFill>
                <a:latin typeface="Times New Roman" panose="02020603050405020304" pitchFamily="18" charset="0"/>
                <a:ea typeface="楷体_GB2312" pitchFamily="49" charset="-122"/>
              </a:rPr>
              <a:t>I</a:t>
            </a:r>
            <a:r>
              <a:rPr lang="en-US" altLang="zh-CN" sz="2400" i="1" baseline="-25000" dirty="0">
                <a:solidFill>
                  <a:srgbClr val="000000"/>
                </a:solidFill>
                <a:latin typeface="Times New Roman" panose="02020603050405020304" pitchFamily="18" charset="0"/>
                <a:ea typeface="楷体_GB2312" pitchFamily="49" charset="-122"/>
              </a:rPr>
              <a:t>D</a:t>
            </a:r>
            <a:r>
              <a:rPr lang="zh-CN" altLang="en-US" sz="2400" dirty="0" smtClean="0">
                <a:solidFill>
                  <a:srgbClr val="000000"/>
                </a:solidFill>
                <a:latin typeface="Times New Roman" panose="02020603050405020304" pitchFamily="18" charset="0"/>
                <a:ea typeface="楷体_GB2312" pitchFamily="49" charset="-122"/>
              </a:rPr>
              <a:t>、</a:t>
            </a:r>
            <a:r>
              <a:rPr lang="en-US" altLang="zh-CN" sz="2400" i="1" dirty="0" smtClean="0">
                <a:solidFill>
                  <a:srgbClr val="000000"/>
                </a:solidFill>
                <a:latin typeface="Times New Roman" panose="02020603050405020304" pitchFamily="18" charset="0"/>
                <a:ea typeface="楷体_GB2312" pitchFamily="49" charset="-122"/>
              </a:rPr>
              <a:t>U</a:t>
            </a:r>
            <a:r>
              <a:rPr lang="en-US" altLang="zh-CN" sz="2400" i="1" baseline="-25000" dirty="0" smtClean="0">
                <a:solidFill>
                  <a:srgbClr val="000000"/>
                </a:solidFill>
                <a:latin typeface="Times New Roman" panose="02020603050405020304" pitchFamily="18" charset="0"/>
                <a:ea typeface="楷体_GB2312" pitchFamily="49" charset="-122"/>
              </a:rPr>
              <a:t>D</a:t>
            </a:r>
            <a:endParaRPr lang="en-US" altLang="zh-CN" sz="2400" dirty="0">
              <a:solidFill>
                <a:srgbClr val="000000"/>
              </a:solidFill>
              <a:latin typeface="Times New Roman" panose="02020603050405020304" pitchFamily="18" charset="0"/>
              <a:ea typeface="楷体_GB2312" pitchFamily="49" charset="-122"/>
            </a:endParaRPr>
          </a:p>
        </p:txBody>
      </p:sp>
      <p:sp>
        <p:nvSpPr>
          <p:cNvPr id="45" name="AutoShape 32"/>
          <p:cNvSpPr/>
          <p:nvPr/>
        </p:nvSpPr>
        <p:spPr bwMode="auto">
          <a:xfrm>
            <a:off x="1487488" y="5071725"/>
            <a:ext cx="250825" cy="649288"/>
          </a:xfrm>
          <a:prstGeom prst="leftBrace">
            <a:avLst>
              <a:gd name="adj1" fmla="val 21572"/>
              <a:gd name="adj2" fmla="val 50000"/>
            </a:avLst>
          </a:prstGeom>
          <a:noFill/>
          <a:ln w="38100">
            <a:solidFill>
              <a:srgbClr val="3333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6" name="Object 57"/>
          <p:cNvGraphicFramePr>
            <a:graphicFrameLocks noChangeAspect="1"/>
          </p:cNvGraphicFramePr>
          <p:nvPr/>
        </p:nvGraphicFramePr>
        <p:xfrm>
          <a:off x="1684338" y="4689140"/>
          <a:ext cx="2984500" cy="635000"/>
        </p:xfrm>
        <a:graphic>
          <a:graphicData uri="http://schemas.openxmlformats.org/presentationml/2006/ole">
            <mc:AlternateContent xmlns:mc="http://schemas.openxmlformats.org/markup-compatibility/2006">
              <mc:Choice xmlns:v="urn:schemas-microsoft-com:vml" Requires="v">
                <p:oleObj spid="_x0000_s850998" name="公式" r:id="rId2" imgW="1216025" imgH="262890" progId="Equation.3">
                  <p:embed/>
                </p:oleObj>
              </mc:Choice>
              <mc:Fallback>
                <p:oleObj name="公式" r:id="rId2" imgW="1216025" imgH="262890" progId="Equation.3">
                  <p:embed/>
                  <p:pic>
                    <p:nvPicPr>
                      <p:cNvPr id="0" name="Object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4689140"/>
                        <a:ext cx="298450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60"/>
          <p:cNvGraphicFramePr>
            <a:graphicFrameLocks noChangeAspect="1"/>
          </p:cNvGraphicFramePr>
          <p:nvPr/>
        </p:nvGraphicFramePr>
        <p:xfrm>
          <a:off x="1757363" y="5433675"/>
          <a:ext cx="2349500" cy="539750"/>
        </p:xfrm>
        <a:graphic>
          <a:graphicData uri="http://schemas.openxmlformats.org/presentationml/2006/ole">
            <mc:AlternateContent xmlns:mc="http://schemas.openxmlformats.org/markup-compatibility/2006">
              <mc:Choice xmlns:v="urn:schemas-microsoft-com:vml" Requires="v">
                <p:oleObj spid="_x0000_s850999" name="公式" r:id="rId4" imgW="963295" imgH="223520" progId="Equation.3">
                  <p:embed/>
                </p:oleObj>
              </mc:Choice>
              <mc:Fallback>
                <p:oleObj name="公式" r:id="rId4" imgW="963295" imgH="223520" progId="Equation.3">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7363" y="5433675"/>
                        <a:ext cx="23495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矩形 47"/>
          <p:cNvSpPr/>
          <p:nvPr/>
        </p:nvSpPr>
        <p:spPr>
          <a:xfrm>
            <a:off x="8004212" y="3212976"/>
            <a:ext cx="3456395" cy="584775"/>
          </a:xfrm>
          <a:prstGeom prst="rect">
            <a:avLst/>
          </a:prstGeom>
        </p:spPr>
        <p:txBody>
          <a:bodyPr wrap="none">
            <a:spAutoFit/>
          </a:bodyPr>
          <a:lstStyle/>
          <a:p>
            <a:r>
              <a:rPr lang="zh-CN" altLang="en-US" sz="3200" dirty="0" smtClean="0"/>
              <a:t>负载线（</a:t>
            </a:r>
            <a:r>
              <a:rPr lang="en-US" altLang="zh-CN" sz="3200" dirty="0" smtClean="0"/>
              <a:t>Load line)</a:t>
            </a:r>
            <a:endParaRPr lang="en-US" altLang="zh-C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up)">
                                      <p:cBhvr>
                                        <p:cTn id="18" dur="500"/>
                                        <p:tgtEl>
                                          <p:spTgt spid="45"/>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linds(horizontal)">
                                      <p:cBhvr>
                                        <p:cTn id="22" dur="500"/>
                                        <p:tgtEl>
                                          <p:spTgt spid="46"/>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blinds(horizontal)">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587388" y="476672"/>
            <a:ext cx="2874505" cy="584775"/>
          </a:xfrm>
          <a:prstGeom prst="rect">
            <a:avLst/>
          </a:prstGeom>
        </p:spPr>
        <p:txBody>
          <a:bodyPr wrap="none">
            <a:spAutoFit/>
          </a:bodyPr>
          <a:lstStyle/>
          <a:p>
            <a:pPr lvl="0"/>
            <a:r>
              <a:rPr lang="en-US" altLang="zh-CN" sz="3200" dirty="0">
                <a:solidFill>
                  <a:srgbClr val="000000"/>
                </a:solidFill>
              </a:rPr>
              <a:t>●  </a:t>
            </a:r>
            <a:r>
              <a:rPr lang="zh-CN" altLang="en-US" sz="3200" dirty="0">
                <a:solidFill>
                  <a:srgbClr val="000000"/>
                </a:solidFill>
              </a:rPr>
              <a:t>分段线性法</a:t>
            </a:r>
            <a:endParaRPr lang="en-US" altLang="zh-CN" sz="3200" dirty="0">
              <a:solidFill>
                <a:srgbClr val="000000"/>
              </a:solidFill>
            </a:endParaRPr>
          </a:p>
        </p:txBody>
      </p:sp>
      <p:sp>
        <p:nvSpPr>
          <p:cNvPr id="38" name="矩形 37"/>
          <p:cNvSpPr/>
          <p:nvPr/>
        </p:nvSpPr>
        <p:spPr>
          <a:xfrm>
            <a:off x="599728" y="1295400"/>
            <a:ext cx="10873208" cy="784830"/>
          </a:xfrm>
          <a:prstGeom prst="rect">
            <a:avLst/>
          </a:prstGeom>
        </p:spPr>
        <p:txBody>
          <a:bodyPr wrap="square">
            <a:spAutoFit/>
          </a:bodyPr>
          <a:lstStyle/>
          <a:p>
            <a:pPr marL="365125" lvl="1">
              <a:spcAft>
                <a:spcPts val="600"/>
              </a:spcAft>
              <a:defRPr/>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将非线性元件在一定条件下线性化，适合于工程</a:t>
            </a:r>
            <a:r>
              <a:rPr lang="zh-CN" altLang="en-US" sz="2000" b="1" dirty="0" smtClean="0">
                <a:latin typeface="宋体" panose="02010600030101010101" pitchFamily="2" charset="-122"/>
                <a:ea typeface="宋体" panose="02010600030101010101" pitchFamily="2" charset="-122"/>
                <a:cs typeface="Times New Roman" panose="02020603050405020304" pitchFamily="18" charset="0"/>
              </a:rPr>
              <a:t>估算。</a:t>
            </a:r>
            <a:endParaRPr lang="en-US" altLang="zh-CN" sz="2000" b="1" dirty="0" smtClean="0">
              <a:latin typeface="宋体" panose="02010600030101010101" pitchFamily="2" charset="-122"/>
              <a:ea typeface="宋体" panose="02010600030101010101" pitchFamily="2" charset="-122"/>
              <a:cs typeface="Times New Roman" panose="02020603050405020304" pitchFamily="18" charset="0"/>
            </a:endParaRPr>
          </a:p>
          <a:p>
            <a:pPr marL="365125" lvl="1">
              <a:spcAft>
                <a:spcPts val="600"/>
              </a:spcAft>
              <a:defRPr/>
            </a:pPr>
            <a:r>
              <a:rPr lang="zh-CN" altLang="en-US" sz="2000" b="1" dirty="0" smtClean="0">
                <a:solidFill>
                  <a:srgbClr val="3333FF"/>
                </a:solidFill>
                <a:latin typeface="宋体" panose="02010600030101010101" pitchFamily="2" charset="-122"/>
                <a:ea typeface="宋体" panose="02010600030101010101" pitchFamily="2" charset="-122"/>
                <a:cs typeface="Times New Roman" panose="02020603050405020304" pitchFamily="18" charset="0"/>
              </a:rPr>
              <a:t>分段</a:t>
            </a:r>
            <a:r>
              <a:rPr lang="zh-CN" altLang="en-US" sz="2000" b="1" dirty="0">
                <a:solidFill>
                  <a:srgbClr val="3333FF"/>
                </a:solidFill>
                <a:latin typeface="宋体" panose="02010600030101010101" pitchFamily="2" charset="-122"/>
                <a:ea typeface="宋体" panose="02010600030101010101" pitchFamily="2" charset="-122"/>
                <a:cs typeface="Times New Roman" panose="02020603050405020304" pitchFamily="18" charset="0"/>
              </a:rPr>
              <a:t>线性法</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：对非线性元件进行折线等效</a:t>
            </a:r>
            <a:r>
              <a:rPr lang="zh-CN" altLang="en-US" sz="2000" b="1" dirty="0" smtClean="0">
                <a:latin typeface="宋体" panose="02010600030101010101" pitchFamily="2" charset="-122"/>
                <a:ea typeface="宋体" panose="02010600030101010101" pitchFamily="2" charset="-122"/>
                <a:cs typeface="Times New Roman" panose="02020603050405020304" pitchFamily="18" charset="0"/>
              </a:rPr>
              <a:t>。适于</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电路的直流偏置分析和大信号分析。</a:t>
            </a: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9" name="Picture 13"/>
          <p:cNvPicPr>
            <a:picLocks noChangeAspect="1" noChangeArrowheads="1"/>
          </p:cNvPicPr>
          <p:nvPr/>
        </p:nvPicPr>
        <p:blipFill>
          <a:blip r:embed="rId1"/>
          <a:srcRect/>
          <a:stretch>
            <a:fillRect/>
          </a:stretch>
        </p:blipFill>
        <p:spPr bwMode="auto">
          <a:xfrm>
            <a:off x="2486645" y="2020263"/>
            <a:ext cx="2247900" cy="1628775"/>
          </a:xfrm>
          <a:prstGeom prst="rect">
            <a:avLst/>
          </a:prstGeom>
          <a:noFill/>
          <a:ln w="9525">
            <a:noFill/>
            <a:miter lim="800000"/>
            <a:headEnd/>
            <a:tailEnd/>
          </a:ln>
        </p:spPr>
      </p:pic>
      <p:pic>
        <p:nvPicPr>
          <p:cNvPr id="40" name="Picture 4"/>
          <p:cNvPicPr>
            <a:picLocks noChangeAspect="1" noChangeArrowheads="1"/>
          </p:cNvPicPr>
          <p:nvPr/>
        </p:nvPicPr>
        <p:blipFill>
          <a:blip r:embed="rId2"/>
          <a:srcRect/>
          <a:stretch>
            <a:fillRect/>
          </a:stretch>
        </p:blipFill>
        <p:spPr bwMode="auto">
          <a:xfrm>
            <a:off x="2488233" y="2018675"/>
            <a:ext cx="2247900" cy="2247900"/>
          </a:xfrm>
          <a:prstGeom prst="rect">
            <a:avLst/>
          </a:prstGeom>
          <a:noFill/>
          <a:ln w="9525">
            <a:noFill/>
            <a:miter lim="800000"/>
            <a:headEnd/>
            <a:tailEnd/>
          </a:ln>
        </p:spPr>
      </p:pic>
      <p:pic>
        <p:nvPicPr>
          <p:cNvPr id="41" name="Picture 5"/>
          <p:cNvPicPr>
            <a:picLocks noChangeAspect="1" noChangeArrowheads="1"/>
          </p:cNvPicPr>
          <p:nvPr/>
        </p:nvPicPr>
        <p:blipFill>
          <a:blip r:embed="rId3"/>
          <a:srcRect/>
          <a:stretch>
            <a:fillRect/>
          </a:stretch>
        </p:blipFill>
        <p:spPr bwMode="auto">
          <a:xfrm>
            <a:off x="4721846" y="2018676"/>
            <a:ext cx="2352675" cy="2295525"/>
          </a:xfrm>
          <a:prstGeom prst="rect">
            <a:avLst/>
          </a:prstGeom>
          <a:noFill/>
          <a:ln w="9525">
            <a:noFill/>
            <a:miter lim="800000"/>
            <a:headEnd/>
            <a:tailEnd/>
          </a:ln>
        </p:spPr>
      </p:pic>
      <p:pic>
        <p:nvPicPr>
          <p:cNvPr id="42" name="Picture 6"/>
          <p:cNvPicPr>
            <a:picLocks noChangeAspect="1" noChangeArrowheads="1"/>
          </p:cNvPicPr>
          <p:nvPr/>
        </p:nvPicPr>
        <p:blipFill>
          <a:blip r:embed="rId4"/>
          <a:srcRect/>
          <a:stretch>
            <a:fillRect/>
          </a:stretch>
        </p:blipFill>
        <p:spPr bwMode="auto">
          <a:xfrm>
            <a:off x="7176120" y="2018675"/>
            <a:ext cx="2190750" cy="2286000"/>
          </a:xfrm>
          <a:prstGeom prst="rect">
            <a:avLst/>
          </a:prstGeom>
          <a:noFill/>
          <a:ln w="9525">
            <a:noFill/>
            <a:miter lim="800000"/>
            <a:headEnd/>
            <a:tailEnd/>
          </a:ln>
        </p:spPr>
      </p:pic>
      <p:sp>
        <p:nvSpPr>
          <p:cNvPr id="44" name="AutoShape 4"/>
          <p:cNvSpPr/>
          <p:nvPr/>
        </p:nvSpPr>
        <p:spPr bwMode="auto">
          <a:xfrm>
            <a:off x="1664320" y="2174250"/>
            <a:ext cx="1143000" cy="671512"/>
          </a:xfrm>
          <a:prstGeom prst="borderCallout2">
            <a:avLst>
              <a:gd name="adj1" fmla="val 17023"/>
              <a:gd name="adj2" fmla="val 106667"/>
              <a:gd name="adj3" fmla="val 17023"/>
              <a:gd name="adj4" fmla="val 127778"/>
              <a:gd name="adj5" fmla="val 78722"/>
              <a:gd name="adj6" fmla="val 149444"/>
            </a:avLst>
          </a:prstGeom>
          <a:solidFill>
            <a:srgbClr val="00FFFF"/>
          </a:solidFill>
          <a:ln w="19050">
            <a:solidFill>
              <a:srgbClr val="FF3300"/>
            </a:solidFill>
            <a:miter lim="800000"/>
          </a:ln>
        </p:spPr>
        <p:txBody>
          <a:bodyPr/>
          <a:lstStyle/>
          <a:p>
            <a:pPr algn="ctr" eaLnBrk="0" hangingPunct="0"/>
            <a:r>
              <a:rPr kumimoji="1" lang="zh-CN" altLang="en-US" sz="2000" b="1">
                <a:latin typeface="Times New Roman" panose="02020603050405020304" pitchFamily="18" charset="0"/>
              </a:rPr>
              <a:t>理想</a:t>
            </a:r>
            <a:endParaRPr kumimoji="1" lang="zh-CN" altLang="en-US" sz="2000" b="1">
              <a:latin typeface="Times New Roman" panose="02020603050405020304" pitchFamily="18" charset="0"/>
            </a:endParaRPr>
          </a:p>
          <a:p>
            <a:pPr algn="ctr" eaLnBrk="0" hangingPunct="0"/>
            <a:r>
              <a:rPr kumimoji="1" lang="zh-CN" altLang="en-US" sz="2000" b="1">
                <a:latin typeface="Times New Roman" panose="02020603050405020304" pitchFamily="18" charset="0"/>
              </a:rPr>
              <a:t>二极管</a:t>
            </a:r>
            <a:endParaRPr kumimoji="1" lang="zh-CN" altLang="en-US" sz="2000" b="1">
              <a:latin typeface="Times New Roman" panose="02020603050405020304" pitchFamily="18" charset="0"/>
            </a:endParaRPr>
          </a:p>
        </p:txBody>
      </p:sp>
      <p:sp>
        <p:nvSpPr>
          <p:cNvPr id="45" name="AutoShape 5"/>
          <p:cNvSpPr/>
          <p:nvPr/>
        </p:nvSpPr>
        <p:spPr bwMode="auto">
          <a:xfrm>
            <a:off x="3462959" y="4412626"/>
            <a:ext cx="1304925" cy="701675"/>
          </a:xfrm>
          <a:prstGeom prst="borderCallout2">
            <a:avLst>
              <a:gd name="adj1" fmla="val 16329"/>
              <a:gd name="adj2" fmla="val 105838"/>
              <a:gd name="adj3" fmla="val 16329"/>
              <a:gd name="adj4" fmla="val 161194"/>
              <a:gd name="adj5" fmla="val -199773"/>
              <a:gd name="adj6" fmla="val 218736"/>
            </a:avLst>
          </a:prstGeom>
          <a:solidFill>
            <a:srgbClr val="00FFFF"/>
          </a:solidFill>
          <a:ln w="19050">
            <a:solidFill>
              <a:srgbClr val="FF3300"/>
            </a:solidFill>
            <a:miter lim="800000"/>
          </a:ln>
        </p:spPr>
        <p:txBody>
          <a:bodyPr/>
          <a:lstStyle/>
          <a:p>
            <a:pPr algn="ctr" eaLnBrk="0" hangingPunct="0"/>
            <a:r>
              <a:rPr kumimoji="1" lang="zh-CN" altLang="en-US" sz="2000" b="1">
                <a:latin typeface="Times New Roman" panose="02020603050405020304" pitchFamily="18" charset="0"/>
              </a:rPr>
              <a:t>近似分析中最常用</a:t>
            </a:r>
            <a:endParaRPr kumimoji="1" lang="zh-CN" altLang="en-US" sz="2000" b="1">
              <a:latin typeface="Times New Roman" panose="02020603050405020304" pitchFamily="18" charset="0"/>
            </a:endParaRPr>
          </a:p>
        </p:txBody>
      </p:sp>
      <p:grpSp>
        <p:nvGrpSpPr>
          <p:cNvPr id="46" name="Group 6"/>
          <p:cNvGrpSpPr/>
          <p:nvPr/>
        </p:nvGrpSpPr>
        <p:grpSpPr bwMode="auto">
          <a:xfrm>
            <a:off x="1446833" y="2917200"/>
            <a:ext cx="1752600" cy="2374900"/>
            <a:chOff x="295" y="1842"/>
            <a:chExt cx="1104" cy="1496"/>
          </a:xfrm>
        </p:grpSpPr>
        <p:sp>
          <p:nvSpPr>
            <p:cNvPr id="47" name="AutoShape 7"/>
            <p:cNvSpPr>
              <a:spLocks noChangeArrowheads="1"/>
            </p:cNvSpPr>
            <p:nvPr/>
          </p:nvSpPr>
          <p:spPr bwMode="auto">
            <a:xfrm>
              <a:off x="748" y="1842"/>
              <a:ext cx="73" cy="838"/>
            </a:xfrm>
            <a:prstGeom prst="downArrow">
              <a:avLst>
                <a:gd name="adj1" fmla="val 50000"/>
                <a:gd name="adj2" fmla="val 286986"/>
              </a:avLst>
            </a:prstGeom>
            <a:noFill/>
            <a:ln w="28575">
              <a:solidFill>
                <a:srgbClr val="FF3300"/>
              </a:solidFill>
              <a:miter lim="800000"/>
            </a:ln>
          </p:spPr>
          <p:txBody>
            <a:bodyPr vert="eaVert" wrap="none" anchor="ctr"/>
            <a:lstStyle/>
            <a:p>
              <a:pPr eaLnBrk="0" hangingPunct="0"/>
              <a:endParaRPr lang="zh-CN" altLang="en-US"/>
            </a:p>
          </p:txBody>
        </p:sp>
        <p:sp>
          <p:nvSpPr>
            <p:cNvPr id="48" name="Text Box 8"/>
            <p:cNvSpPr txBox="1">
              <a:spLocks noChangeArrowheads="1"/>
            </p:cNvSpPr>
            <p:nvPr/>
          </p:nvSpPr>
          <p:spPr bwMode="auto">
            <a:xfrm>
              <a:off x="295" y="2704"/>
              <a:ext cx="1104" cy="634"/>
            </a:xfrm>
            <a:prstGeom prst="rect">
              <a:avLst/>
            </a:prstGeom>
            <a:noFill/>
            <a:ln w="9525">
              <a:noFill/>
              <a:miter lim="800000"/>
            </a:ln>
          </p:spPr>
          <p:txBody>
            <a:bodyPr>
              <a:spAutoFit/>
            </a:bodyPr>
            <a:lstStyle/>
            <a:p>
              <a:r>
                <a:rPr kumimoji="1" lang="zh-CN" altLang="en-US" sz="2000" b="1">
                  <a:latin typeface="Times New Roman" panose="02020603050405020304" pitchFamily="18" charset="0"/>
                  <a:ea typeface="宋体" panose="02010600030101010101" pitchFamily="2" charset="-122"/>
                </a:rPr>
                <a:t>理想开关</a:t>
              </a:r>
              <a:endParaRPr kumimoji="1" lang="zh-CN" altLang="en-US" sz="2000" b="1">
                <a:latin typeface="Times New Roman" panose="02020603050405020304" pitchFamily="18" charset="0"/>
                <a:ea typeface="宋体" panose="02010600030101010101" pitchFamily="2" charset="-122"/>
              </a:endParaRPr>
            </a:p>
            <a:p>
              <a:r>
                <a:rPr kumimoji="1" lang="zh-CN" altLang="en-US" sz="2000" b="1">
                  <a:latin typeface="Times New Roman" panose="02020603050405020304" pitchFamily="18" charset="0"/>
                  <a:ea typeface="宋体" panose="02010600030101010101" pitchFamily="2" charset="-122"/>
                </a:rPr>
                <a:t>导通时 </a:t>
              </a:r>
              <a:r>
                <a:rPr kumimoji="1" lang="en-US" altLang="zh-CN" sz="2000" b="1" i="1">
                  <a:latin typeface="Times New Roman" panose="02020603050405020304" pitchFamily="18" charset="0"/>
                  <a:ea typeface="宋体" panose="02010600030101010101" pitchFamily="2" charset="-122"/>
                </a:rPr>
                <a:t>U</a:t>
              </a:r>
              <a:r>
                <a:rPr kumimoji="1" lang="en-US" altLang="zh-CN" sz="2000" b="1" baseline="-25000">
                  <a:latin typeface="Times New Roman" panose="02020603050405020304" pitchFamily="18" charset="0"/>
                  <a:ea typeface="宋体" panose="02010600030101010101" pitchFamily="2" charset="-122"/>
                </a:rPr>
                <a:t>D</a:t>
              </a:r>
              <a:r>
                <a:rPr kumimoji="1" lang="zh-CN" altLang="en-US" sz="20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0</a:t>
              </a:r>
              <a:r>
                <a:rPr kumimoji="1" lang="zh-CN" altLang="en-US" sz="2000" b="1">
                  <a:latin typeface="Times New Roman" panose="02020603050405020304" pitchFamily="18" charset="0"/>
                  <a:ea typeface="宋体" panose="02010600030101010101" pitchFamily="2" charset="-122"/>
                </a:rPr>
                <a:t>截止时</a:t>
              </a:r>
              <a:r>
                <a:rPr kumimoji="1" lang="en-US" altLang="zh-CN" sz="2000" b="1" i="1">
                  <a:latin typeface="Times New Roman" panose="02020603050405020304" pitchFamily="18" charset="0"/>
                  <a:ea typeface="宋体" panose="02010600030101010101" pitchFamily="2" charset="-122"/>
                </a:rPr>
                <a:t>I</a:t>
              </a:r>
              <a:r>
                <a:rPr kumimoji="1" lang="en-US" altLang="zh-CN" sz="2000" b="1" baseline="-25000">
                  <a:latin typeface="Times New Roman" panose="02020603050405020304" pitchFamily="18" charset="0"/>
                  <a:ea typeface="宋体" panose="02010600030101010101" pitchFamily="2" charset="-122"/>
                </a:rPr>
                <a:t>S</a:t>
              </a:r>
              <a:r>
                <a:rPr kumimoji="1" lang="zh-CN" altLang="en-US" sz="20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0</a:t>
              </a:r>
              <a:endParaRPr kumimoji="1" lang="en-US" altLang="zh-CN" sz="2000" b="1">
                <a:latin typeface="Times New Roman" panose="02020603050405020304" pitchFamily="18" charset="0"/>
                <a:ea typeface="宋体" panose="02010600030101010101" pitchFamily="2" charset="-122"/>
              </a:endParaRPr>
            </a:p>
          </p:txBody>
        </p:sp>
      </p:grpSp>
      <p:grpSp>
        <p:nvGrpSpPr>
          <p:cNvPr id="49" name="Group 9"/>
          <p:cNvGrpSpPr/>
          <p:nvPr/>
        </p:nvGrpSpPr>
        <p:grpSpPr bwMode="auto">
          <a:xfrm>
            <a:off x="4829796" y="4412626"/>
            <a:ext cx="3235325" cy="701675"/>
            <a:chOff x="2426" y="2784"/>
            <a:chExt cx="2038" cy="442"/>
          </a:xfrm>
        </p:grpSpPr>
        <p:sp>
          <p:nvSpPr>
            <p:cNvPr id="50" name="AutoShape 10"/>
            <p:cNvSpPr>
              <a:spLocks noChangeArrowheads="1"/>
            </p:cNvSpPr>
            <p:nvPr/>
          </p:nvSpPr>
          <p:spPr bwMode="auto">
            <a:xfrm>
              <a:off x="2426" y="2976"/>
              <a:ext cx="624" cy="91"/>
            </a:xfrm>
            <a:prstGeom prst="rightArrow">
              <a:avLst>
                <a:gd name="adj1" fmla="val 50000"/>
                <a:gd name="adj2" fmla="val 171429"/>
              </a:avLst>
            </a:prstGeom>
            <a:noFill/>
            <a:ln w="28575">
              <a:solidFill>
                <a:srgbClr val="FF3300"/>
              </a:solidFill>
              <a:miter lim="800000"/>
            </a:ln>
          </p:spPr>
          <p:txBody>
            <a:bodyPr wrap="none" anchor="ctr"/>
            <a:lstStyle/>
            <a:p>
              <a:pPr eaLnBrk="0" hangingPunct="0"/>
              <a:endParaRPr lang="zh-CN" altLang="en-US"/>
            </a:p>
          </p:txBody>
        </p:sp>
        <p:sp>
          <p:nvSpPr>
            <p:cNvPr id="51" name="Text Box 11"/>
            <p:cNvSpPr txBox="1">
              <a:spLocks noChangeArrowheads="1"/>
            </p:cNvSpPr>
            <p:nvPr/>
          </p:nvSpPr>
          <p:spPr bwMode="auto">
            <a:xfrm>
              <a:off x="3024" y="2784"/>
              <a:ext cx="1440" cy="442"/>
            </a:xfrm>
            <a:prstGeom prst="rect">
              <a:avLst/>
            </a:prstGeom>
            <a:noFill/>
            <a:ln w="9525">
              <a:noFill/>
              <a:miter lim="800000"/>
            </a:ln>
          </p:spPr>
          <p:txBody>
            <a:bodyPr>
              <a:spAutoFit/>
            </a:bodyPr>
            <a:lstStyle/>
            <a:p>
              <a:r>
                <a:rPr kumimoji="1" lang="zh-CN" altLang="en-US" sz="2000" b="1">
                  <a:latin typeface="Times New Roman" panose="02020603050405020304" pitchFamily="18" charset="0"/>
                  <a:ea typeface="宋体" panose="02010600030101010101" pitchFamily="2" charset="-122"/>
                </a:rPr>
                <a:t>导通时</a:t>
              </a:r>
              <a:r>
                <a:rPr kumimoji="1" lang="en-US" altLang="zh-CN" sz="2000" b="1" i="1">
                  <a:latin typeface="Times New Roman" panose="02020603050405020304" pitchFamily="18" charset="0"/>
                  <a:ea typeface="宋体" panose="02010600030101010101" pitchFamily="2" charset="-122"/>
                </a:rPr>
                <a:t>U</a:t>
              </a:r>
              <a:r>
                <a:rPr kumimoji="1" lang="en-US" altLang="zh-CN" sz="2000" b="1" baseline="-25000">
                  <a:latin typeface="Times New Roman" panose="02020603050405020304" pitchFamily="18" charset="0"/>
                  <a:ea typeface="宋体" panose="02010600030101010101" pitchFamily="2" charset="-122"/>
                </a:rPr>
                <a:t>D</a:t>
              </a:r>
              <a:r>
                <a:rPr kumimoji="1" lang="zh-CN" altLang="en-US" sz="2000" b="1">
                  <a:latin typeface="Times New Roman" panose="02020603050405020304" pitchFamily="18" charset="0"/>
                  <a:ea typeface="宋体" panose="02010600030101010101" pitchFamily="2" charset="-122"/>
                </a:rPr>
                <a:t>＝</a:t>
              </a:r>
              <a:r>
                <a:rPr kumimoji="1" lang="en-US" altLang="zh-CN" sz="2000" b="1" i="1">
                  <a:latin typeface="Times New Roman" panose="02020603050405020304" pitchFamily="18" charset="0"/>
                  <a:ea typeface="宋体" panose="02010600030101010101" pitchFamily="2" charset="-122"/>
                </a:rPr>
                <a:t>U</a:t>
              </a:r>
              <a:r>
                <a:rPr kumimoji="1" lang="en-US" altLang="zh-CN" sz="2000" b="1" baseline="-25000">
                  <a:latin typeface="Times New Roman" panose="02020603050405020304" pitchFamily="18" charset="0"/>
                  <a:ea typeface="宋体" panose="02010600030101010101" pitchFamily="2" charset="-122"/>
                </a:rPr>
                <a:t>on</a:t>
              </a:r>
              <a:endParaRPr kumimoji="1" lang="en-US" altLang="zh-CN" sz="2000" b="1" baseline="-25000">
                <a:latin typeface="Times New Roman" panose="02020603050405020304" pitchFamily="18" charset="0"/>
                <a:ea typeface="宋体" panose="02010600030101010101" pitchFamily="2" charset="-122"/>
              </a:endParaRPr>
            </a:p>
            <a:p>
              <a:r>
                <a:rPr kumimoji="1" lang="zh-CN" altLang="en-US" sz="2000" b="1">
                  <a:latin typeface="Times New Roman" panose="02020603050405020304" pitchFamily="18" charset="0"/>
                  <a:ea typeface="宋体" panose="02010600030101010101" pitchFamily="2" charset="-122"/>
                </a:rPr>
                <a:t>截止时</a:t>
              </a:r>
              <a:r>
                <a:rPr kumimoji="1" lang="en-US" altLang="zh-CN" sz="2000" b="1" i="1">
                  <a:latin typeface="Times New Roman" panose="02020603050405020304" pitchFamily="18" charset="0"/>
                  <a:ea typeface="宋体" panose="02010600030101010101" pitchFamily="2" charset="-122"/>
                </a:rPr>
                <a:t>I</a:t>
              </a:r>
              <a:r>
                <a:rPr kumimoji="1" lang="en-US" altLang="zh-CN" sz="2000" b="1" baseline="-25000">
                  <a:latin typeface="Times New Roman" panose="02020603050405020304" pitchFamily="18" charset="0"/>
                  <a:ea typeface="宋体" panose="02010600030101010101" pitchFamily="2" charset="-122"/>
                </a:rPr>
                <a:t>S</a:t>
              </a:r>
              <a:r>
                <a:rPr kumimoji="1" lang="zh-CN" altLang="en-US" sz="20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0</a:t>
              </a:r>
              <a:endParaRPr kumimoji="1" lang="en-US" altLang="zh-CN" sz="2000" b="1">
                <a:latin typeface="Times New Roman" panose="02020603050405020304" pitchFamily="18" charset="0"/>
                <a:ea typeface="宋体" panose="02010600030101010101" pitchFamily="2" charset="-122"/>
              </a:endParaRPr>
            </a:p>
          </p:txBody>
        </p:sp>
      </p:grpSp>
      <p:sp>
        <p:nvSpPr>
          <p:cNvPr id="52" name="Text Box 13"/>
          <p:cNvSpPr txBox="1">
            <a:spLocks noChangeArrowheads="1"/>
          </p:cNvSpPr>
          <p:nvPr/>
        </p:nvSpPr>
        <p:spPr bwMode="auto">
          <a:xfrm>
            <a:off x="1506499" y="5330200"/>
            <a:ext cx="7086600" cy="457200"/>
          </a:xfrm>
          <a:prstGeom prst="rect">
            <a:avLst/>
          </a:prstGeom>
          <a:noFill/>
          <a:ln w="9525">
            <a:noFill/>
            <a:miter lim="800000"/>
          </a:ln>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应根据不同情况选择不同的等效电路！</a:t>
            </a:r>
            <a:endParaRPr kumimoji="1" lang="zh-CN" altLang="en-US" sz="2400" b="1">
              <a:latin typeface="Times New Roman" panose="02020603050405020304" pitchFamily="18" charset="0"/>
              <a:ea typeface="宋体" panose="02010600030101010101" pitchFamily="2" charset="-122"/>
            </a:endParaRPr>
          </a:p>
        </p:txBody>
      </p:sp>
      <p:grpSp>
        <p:nvGrpSpPr>
          <p:cNvPr id="53" name="Group 20"/>
          <p:cNvGrpSpPr/>
          <p:nvPr/>
        </p:nvGrpSpPr>
        <p:grpSpPr bwMode="auto">
          <a:xfrm>
            <a:off x="8593099" y="4370727"/>
            <a:ext cx="2632075" cy="1903413"/>
            <a:chOff x="4901" y="2738"/>
            <a:chExt cx="1658" cy="1199"/>
          </a:xfrm>
        </p:grpSpPr>
        <p:graphicFrame>
          <p:nvGraphicFramePr>
            <p:cNvPr id="54" name="Object 412"/>
            <p:cNvGraphicFramePr>
              <a:graphicFrameLocks noChangeAspect="1"/>
            </p:cNvGraphicFramePr>
            <p:nvPr/>
          </p:nvGraphicFramePr>
          <p:xfrm>
            <a:off x="5008" y="2738"/>
            <a:ext cx="1551" cy="1024"/>
          </p:xfrm>
          <a:graphic>
            <a:graphicData uri="http://schemas.openxmlformats.org/presentationml/2006/ole">
              <mc:AlternateContent xmlns:mc="http://schemas.openxmlformats.org/markup-compatibility/2006">
                <mc:Choice xmlns:v="urn:schemas-microsoft-com:vml" Requires="v">
                  <p:oleObj spid="_x0000_s851993" name="Photo Editor 照片" r:id="rId5" imgW="9420225" imgH="6219825" progId="">
                    <p:embed/>
                  </p:oleObj>
                </mc:Choice>
                <mc:Fallback>
                  <p:oleObj name="Photo Editor 照片" r:id="rId5" imgW="9420225" imgH="6219825" progId="">
                    <p:embed/>
                    <p:pic>
                      <p:nvPicPr>
                        <p:cNvPr id="0" name="Object 4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8" y="2738"/>
                          <a:ext cx="1551" cy="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AutoShape 22"/>
            <p:cNvSpPr/>
            <p:nvPr/>
          </p:nvSpPr>
          <p:spPr bwMode="auto">
            <a:xfrm>
              <a:off x="4901" y="3646"/>
              <a:ext cx="213" cy="291"/>
            </a:xfrm>
            <a:prstGeom prst="borderCallout1">
              <a:avLst>
                <a:gd name="adj1" fmla="val 24079"/>
                <a:gd name="adj2" fmla="val 113333"/>
                <a:gd name="adj3" fmla="val -204357"/>
                <a:gd name="adj4" fmla="val 340946"/>
              </a:avLst>
            </a:prstGeom>
            <a:solidFill>
              <a:srgbClr val="00FFFF"/>
            </a:solidFill>
            <a:ln w="19050">
              <a:solidFill>
                <a:srgbClr val="FF3300"/>
              </a:solidFill>
              <a:miter lim="800000"/>
            </a:ln>
          </p:spPr>
          <p:txBody>
            <a:bodyPr wrap="none">
              <a:spAutoFit/>
            </a:bodyPr>
            <a:lstStyle/>
            <a:p>
              <a:pPr algn="ctr" eaLnBrk="0" hangingPunct="0"/>
              <a:r>
                <a:rPr kumimoji="1" lang="en-US" altLang="zh-CN" sz="2400" b="1">
                  <a:latin typeface="Times New Roman" panose="02020603050405020304" pitchFamily="18" charset="0"/>
                </a:rPr>
                <a:t>?</a:t>
              </a:r>
              <a:endParaRPr kumimoji="1" lang="zh-CN" altLang="en-US" sz="2400" b="1">
                <a:latin typeface="Times New Roman" panose="02020603050405020304" pitchFamily="18" charset="0"/>
              </a:endParaRPr>
            </a:p>
          </p:txBody>
        </p:sp>
      </p:grpSp>
      <p:sp>
        <p:nvSpPr>
          <p:cNvPr id="56" name="AutoShape 23"/>
          <p:cNvSpPr/>
          <p:nvPr/>
        </p:nvSpPr>
        <p:spPr bwMode="auto">
          <a:xfrm>
            <a:off x="5519936" y="5812177"/>
            <a:ext cx="2298700" cy="431800"/>
          </a:xfrm>
          <a:prstGeom prst="borderCallout1">
            <a:avLst>
              <a:gd name="adj1" fmla="val 26472"/>
              <a:gd name="adj2" fmla="val 103315"/>
              <a:gd name="adj3" fmla="val -89337"/>
              <a:gd name="adj4" fmla="val 140679"/>
            </a:avLst>
          </a:prstGeom>
          <a:solidFill>
            <a:srgbClr val="00FFFF"/>
          </a:solidFill>
          <a:ln w="19050">
            <a:solidFill>
              <a:srgbClr val="FF3300"/>
            </a:solidFill>
            <a:miter lim="800000"/>
          </a:ln>
        </p:spPr>
        <p:txBody>
          <a:bodyPr/>
          <a:lstStyle/>
          <a:p>
            <a:pPr algn="ctr" eaLnBrk="0" hangingPunct="0"/>
            <a:r>
              <a:rPr kumimoji="1" lang="en-US" altLang="zh-CN" sz="2000" b="1">
                <a:latin typeface="Times New Roman" panose="02020603050405020304" pitchFamily="18" charset="0"/>
              </a:rPr>
              <a:t>100V</a:t>
            </a: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5V</a:t>
            </a:r>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1V</a:t>
            </a:r>
            <a:r>
              <a:rPr kumimoji="1" lang="zh-CN" altLang="en-US" sz="2000" b="1">
                <a:latin typeface="Times New Roman" panose="02020603050405020304" pitchFamily="18" charset="0"/>
              </a:rPr>
              <a:t>？</a:t>
            </a:r>
            <a:endParaRPr kumimoji="1" lang="zh-CN" altLang="en-US" sz="2000" b="1">
              <a:latin typeface="Times New Roman" panose="02020603050405020304" pitchFamily="18" charset="0"/>
            </a:endParaRPr>
          </a:p>
        </p:txBody>
      </p:sp>
      <p:sp>
        <p:nvSpPr>
          <p:cNvPr id="58" name="AutoShape 12"/>
          <p:cNvSpPr/>
          <p:nvPr/>
        </p:nvSpPr>
        <p:spPr bwMode="auto">
          <a:xfrm>
            <a:off x="9912424" y="2180335"/>
            <a:ext cx="2085975" cy="765175"/>
          </a:xfrm>
          <a:prstGeom prst="borderCallout1">
            <a:avLst>
              <a:gd name="adj1" fmla="val 102079"/>
              <a:gd name="adj2" fmla="val 48856"/>
              <a:gd name="adj3" fmla="val 53922"/>
              <a:gd name="adj4" fmla="val -40596"/>
            </a:avLst>
          </a:prstGeom>
          <a:solidFill>
            <a:srgbClr val="66FFFF"/>
          </a:solidFill>
          <a:ln w="19050">
            <a:solidFill>
              <a:srgbClr val="FF3300"/>
            </a:solidFill>
            <a:miter lim="800000"/>
          </a:ln>
        </p:spPr>
        <p:txBody>
          <a:bodyPr/>
          <a:lstStyle/>
          <a:p>
            <a:pPr algn="ctr" eaLnBrk="0" hangingPunct="0"/>
            <a:r>
              <a:rPr kumimoji="1" lang="zh-CN" altLang="en-US" sz="2000" b="1" dirty="0">
                <a:latin typeface="Times New Roman" panose="02020603050405020304" pitchFamily="18" charset="0"/>
              </a:rPr>
              <a:t>导通时△</a:t>
            </a:r>
            <a:r>
              <a:rPr kumimoji="1" lang="en-US" altLang="zh-CN" sz="2000" b="1" i="1" dirty="0" err="1">
                <a:latin typeface="Times New Roman" panose="02020603050405020304" pitchFamily="18" charset="0"/>
              </a:rPr>
              <a:t>i</a:t>
            </a:r>
            <a:r>
              <a:rPr kumimoji="1" lang="zh-CN" altLang="en-US" sz="2000" b="1" dirty="0">
                <a:latin typeface="Times New Roman" panose="02020603050405020304" pitchFamily="18" charset="0"/>
              </a:rPr>
              <a:t>与△</a:t>
            </a:r>
            <a:r>
              <a:rPr kumimoji="1" lang="en-US" altLang="zh-CN" sz="2000" b="1" i="1" dirty="0">
                <a:latin typeface="Times New Roman" panose="02020603050405020304" pitchFamily="18" charset="0"/>
              </a:rPr>
              <a:t>u</a:t>
            </a:r>
            <a:r>
              <a:rPr kumimoji="1" lang="zh-CN" altLang="en-US" sz="2000" b="1" dirty="0">
                <a:latin typeface="Times New Roman" panose="02020603050405020304" pitchFamily="18" charset="0"/>
              </a:rPr>
              <a:t>成线性关系</a:t>
            </a:r>
            <a:endParaRPr kumimoji="1" lang="zh-CN" altLang="en-US" sz="20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dissolv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up)">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500"/>
                                        <p:tgtEl>
                                          <p:spTgt spid="42"/>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5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2">
                                            <p:txEl>
                                              <p:pRg st="0" end="0"/>
                                            </p:txEl>
                                          </p:spTgt>
                                        </p:tgtEl>
                                        <p:attrNameLst>
                                          <p:attrName>style.visibility</p:attrName>
                                        </p:attrNameLst>
                                      </p:cBhvr>
                                      <p:to>
                                        <p:strVal val="visible"/>
                                      </p:to>
                                    </p:set>
                                    <p:animEffect transition="in" filter="wipe(left)">
                                      <p:cBhvr>
                                        <p:cTn id="48" dur="500"/>
                                        <p:tgtEl>
                                          <p:spTgt spid="52">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right)">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right)">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autoUpdateAnimBg="0"/>
      <p:bldP spid="45" grpId="0" animBg="1" autoUpdateAnimBg="0"/>
      <p:bldP spid="52" grpId="0" autoUpdateAnimBg="0" build="p"/>
      <p:bldP spid="56" grpId="0" animBg="1"/>
      <p:bldP spid="58"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520700" y="593712"/>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400" b="1" dirty="0">
                <a:solidFill>
                  <a:srgbClr val="FF0000"/>
                </a:solidFill>
                <a:latin typeface="宋体" panose="02010600030101010101" pitchFamily="2" charset="-122"/>
              </a:rPr>
              <a:t>三种模型的计算精度比较</a:t>
            </a:r>
            <a:endParaRPr lang="zh-CN" altLang="en-US" sz="2400" b="1" dirty="0">
              <a:solidFill>
                <a:srgbClr val="FF0000"/>
              </a:solidFill>
              <a:latin typeface="宋体" panose="02010600030101010101" pitchFamily="2" charset="-122"/>
            </a:endParaRPr>
          </a:p>
        </p:txBody>
      </p:sp>
      <p:sp>
        <p:nvSpPr>
          <p:cNvPr id="3" name="Text Box 3"/>
          <p:cNvSpPr txBox="1">
            <a:spLocks noChangeArrowheads="1"/>
          </p:cNvSpPr>
          <p:nvPr/>
        </p:nvSpPr>
        <p:spPr bwMode="auto">
          <a:xfrm>
            <a:off x="923713" y="1338326"/>
            <a:ext cx="5091113" cy="49859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10000"/>
              </a:lnSpc>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二极管</a:t>
            </a:r>
            <a:r>
              <a:rPr kumimoji="1" lang="zh-CN" altLang="en-US" sz="2400" b="1" dirty="0" smtClean="0">
                <a:latin typeface="Times New Roman" panose="02020603050405020304" pitchFamily="18" charset="0"/>
              </a:rPr>
              <a:t>的直流工作</a:t>
            </a:r>
            <a:r>
              <a:rPr kumimoji="1" lang="zh-CN" altLang="en-US" sz="2400" b="1" dirty="0">
                <a:latin typeface="Times New Roman" panose="02020603050405020304" pitchFamily="18" charset="0"/>
              </a:rPr>
              <a:t>情况分析，</a:t>
            </a:r>
            <a:r>
              <a:rPr kumimoji="1" lang="zh-CN" altLang="en-US" sz="2400" b="1" dirty="0" smtClean="0">
                <a:latin typeface="Times New Roman" panose="02020603050405020304" pitchFamily="18" charset="0"/>
              </a:rPr>
              <a:t>求</a:t>
            </a:r>
            <a:r>
              <a:rPr kumimoji="1" lang="en-US" altLang="zh-CN" sz="2400" b="1" i="1" dirty="0" smtClean="0">
                <a:latin typeface="Times New Roman" panose="02020603050405020304" pitchFamily="18" charset="0"/>
              </a:rPr>
              <a:t>I</a:t>
            </a:r>
            <a:r>
              <a:rPr kumimoji="1" lang="en-US" altLang="zh-CN" sz="2400" b="1" baseline="-50000" dirty="0" smtClean="0">
                <a:latin typeface="Times New Roman" panose="02020603050405020304" pitchFamily="18" charset="0"/>
              </a:rPr>
              <a:t>D</a:t>
            </a:r>
            <a:endParaRPr kumimoji="1" lang="en-US" altLang="zh-CN" sz="2400" b="1" baseline="-50000" dirty="0">
              <a:latin typeface="Times New Roman" panose="02020603050405020304" pitchFamily="18" charset="0"/>
            </a:endParaRPr>
          </a:p>
        </p:txBody>
      </p:sp>
      <p:graphicFrame>
        <p:nvGraphicFramePr>
          <p:cNvPr id="4" name="Object 4"/>
          <p:cNvGraphicFramePr>
            <a:graphicFrameLocks noChangeAspect="1"/>
          </p:cNvGraphicFramePr>
          <p:nvPr/>
        </p:nvGraphicFramePr>
        <p:xfrm>
          <a:off x="1457113" y="2163618"/>
          <a:ext cx="1090613" cy="404813"/>
        </p:xfrm>
        <a:graphic>
          <a:graphicData uri="http://schemas.openxmlformats.org/presentationml/2006/ole">
            <mc:AlternateContent xmlns:mc="http://schemas.openxmlformats.org/markup-compatibility/2006">
              <mc:Choice xmlns:v="urn:schemas-microsoft-com:vml" Requires="v">
                <p:oleObj spid="_x0000_s853097" name="公式" r:id="rId1" imgW="554355" imgH="204470" progId="Equation.3">
                  <p:embed/>
                </p:oleObj>
              </mc:Choice>
              <mc:Fallback>
                <p:oleObj name="公式" r:id="rId1" imgW="554355" imgH="20447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13" y="2163618"/>
                        <a:ext cx="1090613"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1150726" y="1841961"/>
            <a:ext cx="3289090" cy="572464"/>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30000"/>
              </a:lnSpc>
            </a:pPr>
            <a:r>
              <a:rPr kumimoji="1" lang="en-US" altLang="zh-CN" sz="2400" b="1" dirty="0">
                <a:solidFill>
                  <a:srgbClr val="3333FF"/>
                </a:solidFill>
                <a:latin typeface="Times New Roman" panose="02020603050405020304" pitchFamily="18" charset="0"/>
              </a:rPr>
              <a:t>①</a:t>
            </a:r>
            <a:r>
              <a:rPr kumimoji="1" lang="zh-CN" altLang="en-US" sz="2400" b="1" dirty="0" smtClean="0">
                <a:solidFill>
                  <a:srgbClr val="3333FF"/>
                </a:solidFill>
                <a:latin typeface="Times New Roman" panose="02020603050405020304" pitchFamily="18" charset="0"/>
              </a:rPr>
              <a:t>理想二极管</a:t>
            </a:r>
            <a:endParaRPr kumimoji="1" lang="zh-CN" altLang="en-US" sz="2400" b="1" dirty="0">
              <a:solidFill>
                <a:srgbClr val="3333FF"/>
              </a:solidFill>
              <a:latin typeface="Times New Roman" panose="02020603050405020304" pitchFamily="18" charset="0"/>
            </a:endParaRPr>
          </a:p>
        </p:txBody>
      </p:sp>
      <p:graphicFrame>
        <p:nvGraphicFramePr>
          <p:cNvPr id="7" name="Object 7"/>
          <p:cNvGraphicFramePr>
            <a:graphicFrameLocks noChangeAspect="1"/>
          </p:cNvGraphicFramePr>
          <p:nvPr/>
        </p:nvGraphicFramePr>
        <p:xfrm>
          <a:off x="3416920" y="2757364"/>
          <a:ext cx="3759200" cy="455612"/>
        </p:xfrm>
        <a:graphic>
          <a:graphicData uri="http://schemas.openxmlformats.org/presentationml/2006/ole">
            <mc:AlternateContent xmlns:mc="http://schemas.openxmlformats.org/markup-compatibility/2006">
              <mc:Choice xmlns:v="urn:schemas-microsoft-com:vml" Requires="v">
                <p:oleObj spid="_x0000_s853098" name="公式" r:id="rId3" imgW="1916430" imgH="233680" progId="Equation.3">
                  <p:embed/>
                </p:oleObj>
              </mc:Choice>
              <mc:Fallback>
                <p:oleObj name="公式" r:id="rId3" imgW="1916430" imgH="23368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920" y="2757364"/>
                        <a:ext cx="375920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8"/>
          <p:cNvSpPr txBox="1">
            <a:spLocks noChangeArrowheads="1"/>
          </p:cNvSpPr>
          <p:nvPr/>
        </p:nvSpPr>
        <p:spPr bwMode="auto">
          <a:xfrm>
            <a:off x="1150726" y="2575501"/>
            <a:ext cx="2798762" cy="52084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kumimoji="1" lang="en-US" altLang="zh-CN" sz="2400" b="1" dirty="0">
                <a:solidFill>
                  <a:srgbClr val="3333FF"/>
                </a:solidFill>
                <a:latin typeface="Times New Roman" panose="02020603050405020304" pitchFamily="18" charset="0"/>
              </a:rPr>
              <a:t>②</a:t>
            </a:r>
            <a:r>
              <a:rPr kumimoji="1" lang="zh-CN" altLang="en-US" sz="2400" b="1" dirty="0" smtClean="0">
                <a:solidFill>
                  <a:srgbClr val="3333FF"/>
                </a:solidFill>
                <a:latin typeface="Times New Roman" panose="02020603050405020304" pitchFamily="18" charset="0"/>
              </a:rPr>
              <a:t>恒压源模型</a:t>
            </a:r>
            <a:endParaRPr kumimoji="1" lang="zh-CN" altLang="en-US" sz="2400" b="1" dirty="0">
              <a:solidFill>
                <a:srgbClr val="3333FF"/>
              </a:solidFill>
              <a:latin typeface="Times New Roman" panose="02020603050405020304" pitchFamily="18" charset="0"/>
            </a:endParaRPr>
          </a:p>
        </p:txBody>
      </p:sp>
      <p:sp>
        <p:nvSpPr>
          <p:cNvPr id="9" name="Text Box 9"/>
          <p:cNvSpPr txBox="1">
            <a:spLocks noChangeArrowheads="1"/>
          </p:cNvSpPr>
          <p:nvPr/>
        </p:nvSpPr>
        <p:spPr bwMode="auto">
          <a:xfrm>
            <a:off x="1123738" y="4050493"/>
            <a:ext cx="2133600" cy="56673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30000"/>
              </a:lnSpc>
            </a:pPr>
            <a:r>
              <a:rPr kumimoji="1" lang="en-US" altLang="zh-CN" sz="2400" b="1" dirty="0">
                <a:solidFill>
                  <a:srgbClr val="3333FF"/>
                </a:solidFill>
                <a:latin typeface="Times New Roman" panose="02020603050405020304" pitchFamily="18" charset="0"/>
              </a:rPr>
              <a:t>③</a:t>
            </a:r>
            <a:r>
              <a:rPr kumimoji="1" lang="zh-CN" altLang="en-US" sz="2400" b="1" dirty="0">
                <a:solidFill>
                  <a:srgbClr val="3333FF"/>
                </a:solidFill>
                <a:latin typeface="Times New Roman" panose="02020603050405020304" pitchFamily="18" charset="0"/>
              </a:rPr>
              <a:t>折线模型</a:t>
            </a:r>
            <a:endParaRPr kumimoji="1" lang="zh-CN" altLang="en-US" sz="2400" b="1" dirty="0">
              <a:solidFill>
                <a:srgbClr val="3333FF"/>
              </a:solidFill>
              <a:latin typeface="Times New Roman" panose="02020603050405020304" pitchFamily="18" charset="0"/>
            </a:endParaRPr>
          </a:p>
        </p:txBody>
      </p:sp>
      <p:graphicFrame>
        <p:nvGraphicFramePr>
          <p:cNvPr id="10" name="Object 10"/>
          <p:cNvGraphicFramePr>
            <a:graphicFrameLocks noChangeAspect="1"/>
          </p:cNvGraphicFramePr>
          <p:nvPr/>
        </p:nvGraphicFramePr>
        <p:xfrm>
          <a:off x="3173710" y="4643711"/>
          <a:ext cx="3327400" cy="889000"/>
        </p:xfrm>
        <a:graphic>
          <a:graphicData uri="http://schemas.openxmlformats.org/presentationml/2006/ole">
            <mc:AlternateContent xmlns:mc="http://schemas.openxmlformats.org/markup-compatibility/2006">
              <mc:Choice xmlns:v="urn:schemas-microsoft-com:vml" Requires="v">
                <p:oleObj spid="_x0000_s853099" name="公式" r:id="rId5" imgW="1702435" imgH="457200" progId="Equation.3">
                  <p:embed/>
                </p:oleObj>
              </mc:Choice>
              <mc:Fallback>
                <p:oleObj name="公式" r:id="rId5" imgW="1702435" imgH="4572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3710" y="4643711"/>
                        <a:ext cx="33274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nvGraphicFramePr>
        <p:xfrm>
          <a:off x="3070125" y="5625937"/>
          <a:ext cx="3305175" cy="455613"/>
        </p:xfrm>
        <a:graphic>
          <a:graphicData uri="http://schemas.openxmlformats.org/presentationml/2006/ole">
            <mc:AlternateContent xmlns:mc="http://schemas.openxmlformats.org/markup-compatibility/2006">
              <mc:Choice xmlns:v="urn:schemas-microsoft-com:vml" Requires="v">
                <p:oleObj spid="_x0000_s853100" name="公式" r:id="rId7" imgW="1682750" imgH="233680" progId="Equation.3">
                  <p:embed/>
                </p:oleObj>
              </mc:Choice>
              <mc:Fallback>
                <p:oleObj name="公式" r:id="rId7" imgW="1682750" imgH="23368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0125" y="5625937"/>
                        <a:ext cx="33051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2"/>
          <p:cNvSpPr txBox="1">
            <a:spLocks noChangeArrowheads="1"/>
          </p:cNvSpPr>
          <p:nvPr/>
        </p:nvSpPr>
        <p:spPr bwMode="auto">
          <a:xfrm>
            <a:off x="7899400" y="5404631"/>
            <a:ext cx="2805112" cy="9683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pPr>
            <a:r>
              <a:rPr kumimoji="1" lang="zh-CN" altLang="en-US" sz="2400" b="1" dirty="0">
                <a:solidFill>
                  <a:srgbClr val="3333FF"/>
                </a:solidFill>
                <a:latin typeface="Times New Roman" panose="02020603050405020304" pitchFamily="18" charset="0"/>
              </a:rPr>
              <a:t>外加电压越高，计算精度误差越小。</a:t>
            </a:r>
            <a:endParaRPr kumimoji="1" lang="zh-CN" altLang="en-US" sz="2400" b="1" dirty="0">
              <a:solidFill>
                <a:srgbClr val="3333FF"/>
              </a:solidFill>
              <a:latin typeface="Times New Roman" panose="02020603050405020304" pitchFamily="18" charset="0"/>
            </a:endParaRPr>
          </a:p>
        </p:txBody>
      </p:sp>
      <p:sp>
        <p:nvSpPr>
          <p:cNvPr id="13" name="Rectangle 13"/>
          <p:cNvSpPr>
            <a:spLocks noChangeArrowheads="1"/>
          </p:cNvSpPr>
          <p:nvPr/>
        </p:nvSpPr>
        <p:spPr bwMode="auto">
          <a:xfrm>
            <a:off x="3148310" y="4063733"/>
            <a:ext cx="43878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1" lang="zh-CN" altLang="en-US" sz="2400" b="1" dirty="0">
                <a:latin typeface="宋体" panose="02010600030101010101" pitchFamily="2" charset="-122"/>
              </a:rPr>
              <a:t>设</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 </a:t>
            </a:r>
            <a:r>
              <a:rPr kumimoji="1" lang="en-US" altLang="zh-CN" sz="2400" b="1" i="1" dirty="0">
                <a:latin typeface="Times New Roman" panose="02020603050405020304" pitchFamily="18" charset="0"/>
              </a:rPr>
              <a:t>U</a:t>
            </a:r>
            <a:r>
              <a:rPr kumimoji="1" lang="en-US" altLang="zh-CN" sz="2400" b="1" baseline="-25000" dirty="0">
                <a:latin typeface="Times New Roman" panose="02020603050405020304" pitchFamily="18" charset="0"/>
              </a:rPr>
              <a:t>ON</a:t>
            </a:r>
            <a:r>
              <a:rPr kumimoji="1" lang="en-US" altLang="zh-CN" sz="2400" b="1" dirty="0">
                <a:latin typeface="Times New Roman" panose="02020603050405020304" pitchFamily="18" charset="0"/>
              </a:rPr>
              <a:t>=0.5V ; </a:t>
            </a:r>
            <a:r>
              <a:rPr kumimoji="1" lang="en-US" altLang="zh-CN" sz="2400" b="1" i="1" dirty="0">
                <a:latin typeface="Times New Roman" panose="02020603050405020304" pitchFamily="18" charset="0"/>
              </a:rPr>
              <a:t> </a:t>
            </a:r>
            <a:r>
              <a:rPr kumimoji="1" lang="en-US" altLang="zh-CN" sz="2400" b="1" i="1" dirty="0" err="1">
                <a:latin typeface="Times New Roman" panose="02020603050405020304" pitchFamily="18" charset="0"/>
              </a:rPr>
              <a:t>r</a:t>
            </a:r>
            <a:r>
              <a:rPr kumimoji="1" lang="en-US" altLang="zh-CN" sz="2400" b="1" baseline="-25000" dirty="0" err="1">
                <a:latin typeface="Times New Roman" panose="02020603050405020304" pitchFamily="18" charset="0"/>
              </a:rPr>
              <a:t>D</a:t>
            </a:r>
            <a:r>
              <a:rPr kumimoji="1" lang="en-US" altLang="zh-CN" sz="2400" b="1" dirty="0">
                <a:latin typeface="Times New Roman" panose="02020603050405020304" pitchFamily="18" charset="0"/>
              </a:rPr>
              <a:t>=0.2K</a:t>
            </a:r>
            <a:r>
              <a:rPr kumimoji="1" lang="en-US" altLang="zh-CN" sz="2400" b="1" dirty="0">
                <a:latin typeface="Times New Roman" panose="02020603050405020304" pitchFamily="18" charset="0"/>
                <a:sym typeface="Symbol" panose="05050102010706020507" pitchFamily="18" charset="2"/>
              </a:rPr>
              <a:t></a:t>
            </a:r>
            <a:endParaRPr kumimoji="1" lang="en-US" altLang="zh-CN" sz="2400" b="1" dirty="0">
              <a:latin typeface="Times New Roman" panose="02020603050405020304" pitchFamily="18" charset="0"/>
              <a:sym typeface="Symbol" panose="05050102010706020507" pitchFamily="18" charset="2"/>
            </a:endParaRPr>
          </a:p>
        </p:txBody>
      </p:sp>
      <p:sp>
        <p:nvSpPr>
          <p:cNvPr id="14" name="Rectangle 14"/>
          <p:cNvSpPr>
            <a:spLocks noChangeArrowheads="1"/>
          </p:cNvSpPr>
          <p:nvPr/>
        </p:nvSpPr>
        <p:spPr bwMode="auto">
          <a:xfrm>
            <a:off x="2930575" y="3295836"/>
            <a:ext cx="417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400" b="1" dirty="0">
                <a:latin typeface="Times New Roman" panose="02020603050405020304" pitchFamily="18" charset="0"/>
              </a:rPr>
              <a:t>( </a:t>
            </a:r>
            <a:r>
              <a:rPr kumimoji="1" lang="en-US" altLang="zh-CN" sz="2400" b="1" i="1" dirty="0">
                <a:latin typeface="Times New Roman" panose="02020603050405020304" pitchFamily="18" charset="0"/>
              </a:rPr>
              <a:t>U</a:t>
            </a:r>
            <a:r>
              <a:rPr kumimoji="1" lang="en-US" altLang="zh-CN" sz="2400" b="1" baseline="-25000" dirty="0">
                <a:latin typeface="Times New Roman" panose="02020603050405020304" pitchFamily="18" charset="0"/>
              </a:rPr>
              <a:t>ON </a:t>
            </a:r>
            <a:r>
              <a:rPr kumimoji="1" lang="en-US" altLang="zh-CN" sz="2400" b="1" dirty="0">
                <a:latin typeface="Times New Roman" panose="02020603050405020304" pitchFamily="18" charset="0"/>
              </a:rPr>
              <a:t>= 0.7V  </a:t>
            </a:r>
            <a:r>
              <a:rPr kumimoji="1" lang="zh-CN" altLang="en-US" sz="2400" b="1" dirty="0">
                <a:latin typeface="Times New Roman" panose="02020603050405020304" pitchFamily="18" charset="0"/>
              </a:rPr>
              <a:t>硅二极管）</a:t>
            </a:r>
            <a:endParaRPr kumimoji="1" lang="zh-CN" altLang="en-US" sz="2400" b="1" dirty="0">
              <a:latin typeface="Times New Roman" panose="02020603050405020304" pitchFamily="18" charset="0"/>
            </a:endParaRPr>
          </a:p>
        </p:txBody>
      </p:sp>
      <p:grpSp>
        <p:nvGrpSpPr>
          <p:cNvPr id="15" name="Group 15"/>
          <p:cNvGrpSpPr/>
          <p:nvPr/>
        </p:nvGrpSpPr>
        <p:grpSpPr bwMode="auto">
          <a:xfrm>
            <a:off x="7932204" y="3196419"/>
            <a:ext cx="2879725" cy="2041525"/>
            <a:chOff x="3468" y="645"/>
            <a:chExt cx="1814" cy="1286"/>
          </a:xfrm>
        </p:grpSpPr>
        <p:sp>
          <p:nvSpPr>
            <p:cNvPr id="16" name="Line 16"/>
            <p:cNvSpPr>
              <a:spLocks noChangeAspect="1" noChangeShapeType="1"/>
            </p:cNvSpPr>
            <p:nvPr/>
          </p:nvSpPr>
          <p:spPr bwMode="auto">
            <a:xfrm>
              <a:off x="4749" y="1012"/>
              <a:ext cx="0" cy="91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7" name="AutoShape 17"/>
            <p:cNvSpPr>
              <a:spLocks noChangeAspect="1" noChangeArrowheads="1"/>
            </p:cNvSpPr>
            <p:nvPr/>
          </p:nvSpPr>
          <p:spPr bwMode="auto">
            <a:xfrm flipV="1">
              <a:off x="4610" y="1389"/>
              <a:ext cx="277" cy="157"/>
            </a:xfrm>
            <a:prstGeom prst="triangle">
              <a:avLst>
                <a:gd name="adj" fmla="val 50000"/>
              </a:avLst>
            </a:prstGeom>
            <a:solidFill>
              <a:schemeClr val="bg1"/>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8" name="Line 18"/>
            <p:cNvSpPr>
              <a:spLocks noChangeAspect="1" noChangeShapeType="1"/>
            </p:cNvSpPr>
            <p:nvPr/>
          </p:nvSpPr>
          <p:spPr bwMode="auto">
            <a:xfrm>
              <a:off x="4610" y="1546"/>
              <a:ext cx="277"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 name="Freeform 19"/>
            <p:cNvSpPr/>
            <p:nvPr/>
          </p:nvSpPr>
          <p:spPr bwMode="auto">
            <a:xfrm>
              <a:off x="3658" y="1019"/>
              <a:ext cx="1094" cy="912"/>
            </a:xfrm>
            <a:custGeom>
              <a:avLst/>
              <a:gdLst>
                <a:gd name="T0" fmla="*/ 384 w 384"/>
                <a:gd name="T1" fmla="*/ 0 h 912"/>
                <a:gd name="T2" fmla="*/ 0 w 384"/>
                <a:gd name="T3" fmla="*/ 0 h 912"/>
                <a:gd name="T4" fmla="*/ 0 w 384"/>
                <a:gd name="T5" fmla="*/ 912 h 912"/>
                <a:gd name="T6" fmla="*/ 384 w 384"/>
                <a:gd name="T7" fmla="*/ 912 h 912"/>
              </a:gdLst>
              <a:ahLst/>
              <a:cxnLst>
                <a:cxn ang="0">
                  <a:pos x="T0" y="T1"/>
                </a:cxn>
                <a:cxn ang="0">
                  <a:pos x="T2" y="T3"/>
                </a:cxn>
                <a:cxn ang="0">
                  <a:pos x="T4" y="T5"/>
                </a:cxn>
                <a:cxn ang="0">
                  <a:pos x="T6" y="T7"/>
                </a:cxn>
              </a:cxnLst>
              <a:rect l="0" t="0" r="r" b="b"/>
              <a:pathLst>
                <a:path w="384" h="912">
                  <a:moveTo>
                    <a:pt x="384" y="0"/>
                  </a:moveTo>
                  <a:lnTo>
                    <a:pt x="0" y="0"/>
                  </a:lnTo>
                  <a:lnTo>
                    <a:pt x="0" y="912"/>
                  </a:lnTo>
                  <a:lnTo>
                    <a:pt x="384" y="912"/>
                  </a:lnTo>
                </a:path>
              </a:pathLst>
            </a:cu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 name="Group 20"/>
            <p:cNvGrpSpPr/>
            <p:nvPr/>
          </p:nvGrpSpPr>
          <p:grpSpPr bwMode="auto">
            <a:xfrm rot="5400000">
              <a:off x="3602" y="1289"/>
              <a:ext cx="92" cy="360"/>
              <a:chOff x="4752" y="3365"/>
              <a:chExt cx="92" cy="360"/>
            </a:xfrm>
          </p:grpSpPr>
          <p:sp>
            <p:nvSpPr>
              <p:cNvPr id="32" name="Rectangle 21"/>
              <p:cNvSpPr>
                <a:spLocks noChangeArrowheads="1"/>
              </p:cNvSpPr>
              <p:nvPr/>
            </p:nvSpPr>
            <p:spPr bwMode="auto">
              <a:xfrm>
                <a:off x="4752" y="3415"/>
                <a:ext cx="92" cy="2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3" name="Line 22"/>
              <p:cNvSpPr>
                <a:spLocks noChangeShapeType="1"/>
              </p:cNvSpPr>
              <p:nvPr/>
            </p:nvSpPr>
            <p:spPr bwMode="auto">
              <a:xfrm>
                <a:off x="4844" y="3466"/>
                <a:ext cx="0" cy="155"/>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 name="Line 23"/>
              <p:cNvSpPr>
                <a:spLocks noChangeShapeType="1"/>
              </p:cNvSpPr>
              <p:nvPr/>
            </p:nvSpPr>
            <p:spPr bwMode="auto">
              <a:xfrm>
                <a:off x="4752" y="3365"/>
                <a:ext cx="0" cy="3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1" name="Rectangle 24"/>
            <p:cNvSpPr>
              <a:spLocks noChangeArrowheads="1"/>
            </p:cNvSpPr>
            <p:nvPr/>
          </p:nvSpPr>
          <p:spPr bwMode="auto">
            <a:xfrm>
              <a:off x="3994" y="971"/>
              <a:ext cx="345" cy="106"/>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2" name="Text Box 25"/>
            <p:cNvSpPr txBox="1">
              <a:spLocks noChangeArrowheads="1"/>
            </p:cNvSpPr>
            <p:nvPr/>
          </p:nvSpPr>
          <p:spPr bwMode="auto">
            <a:xfrm>
              <a:off x="4052" y="988"/>
              <a:ext cx="212"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lnSpc>
                  <a:spcPct val="120000"/>
                </a:lnSpc>
                <a:spcBef>
                  <a:spcPct val="50000"/>
                </a:spcBef>
              </a:pPr>
              <a:r>
                <a:rPr kumimoji="1" lang="en-US" altLang="zh-CN" sz="2400" b="1" i="1">
                  <a:latin typeface="Times New Roman" panose="02020603050405020304" pitchFamily="18" charset="0"/>
                </a:rPr>
                <a:t>R</a:t>
              </a:r>
              <a:endParaRPr kumimoji="1" lang="en-US" altLang="zh-CN" sz="2400" b="1" i="1">
                <a:latin typeface="Times New Roman" panose="02020603050405020304" pitchFamily="18" charset="0"/>
              </a:endParaRPr>
            </a:p>
          </p:txBody>
        </p:sp>
        <p:sp>
          <p:nvSpPr>
            <p:cNvPr id="23" name="Text Box 26"/>
            <p:cNvSpPr txBox="1">
              <a:spLocks noChangeArrowheads="1"/>
            </p:cNvSpPr>
            <p:nvPr/>
          </p:nvSpPr>
          <p:spPr bwMode="auto">
            <a:xfrm>
              <a:off x="4370" y="1268"/>
              <a:ext cx="249"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lnSpc>
                  <a:spcPct val="120000"/>
                </a:lnSpc>
                <a:spcBef>
                  <a:spcPct val="50000"/>
                </a:spcBef>
              </a:pPr>
              <a:r>
                <a:rPr kumimoji="1" lang="en-US" altLang="zh-CN" sz="2400" b="1">
                  <a:latin typeface="Times New Roman" panose="02020603050405020304" pitchFamily="18" charset="0"/>
                </a:rPr>
                <a:t>D</a:t>
              </a:r>
              <a:endParaRPr kumimoji="1" lang="en-US" altLang="zh-CN" sz="2400" b="1">
                <a:latin typeface="Times New Roman" panose="02020603050405020304" pitchFamily="18" charset="0"/>
              </a:endParaRPr>
            </a:p>
          </p:txBody>
        </p:sp>
        <p:sp>
          <p:nvSpPr>
            <p:cNvPr id="24" name="Text Box 27"/>
            <p:cNvSpPr txBox="1">
              <a:spLocks noChangeArrowheads="1"/>
            </p:cNvSpPr>
            <p:nvPr/>
          </p:nvSpPr>
          <p:spPr bwMode="auto">
            <a:xfrm>
              <a:off x="3849" y="1277"/>
              <a:ext cx="26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lnSpc>
                  <a:spcPct val="120000"/>
                </a:lnSpc>
                <a:spcBef>
                  <a:spcPct val="50000"/>
                </a:spcBef>
              </a:pPr>
              <a:r>
                <a:rPr kumimoji="1" lang="en-US" altLang="zh-CN" sz="2400" b="1" i="1">
                  <a:latin typeface="Times New Roman" panose="02020603050405020304" pitchFamily="18" charset="0"/>
                </a:rPr>
                <a:t>V</a:t>
              </a:r>
              <a:endParaRPr kumimoji="1" lang="en-US" altLang="zh-CN" sz="2400" b="1" i="1">
                <a:latin typeface="Times New Roman" panose="02020603050405020304" pitchFamily="18" charset="0"/>
              </a:endParaRPr>
            </a:p>
          </p:txBody>
        </p:sp>
        <p:sp>
          <p:nvSpPr>
            <p:cNvPr id="25" name="Text Box 28"/>
            <p:cNvSpPr txBox="1">
              <a:spLocks noChangeArrowheads="1"/>
            </p:cNvSpPr>
            <p:nvPr/>
          </p:nvSpPr>
          <p:spPr bwMode="auto">
            <a:xfrm>
              <a:off x="4475" y="645"/>
              <a:ext cx="317"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lnSpc>
                  <a:spcPct val="120000"/>
                </a:lnSpc>
                <a:spcBef>
                  <a:spcPct val="50000"/>
                </a:spcBef>
              </a:pPr>
              <a:r>
                <a:rPr kumimoji="1" lang="en-US" altLang="zh-CN" sz="2400" b="1" i="1" dirty="0" smtClean="0">
                  <a:latin typeface="Times New Roman" panose="02020603050405020304" pitchFamily="18" charset="0"/>
                </a:rPr>
                <a:t>I</a:t>
              </a:r>
              <a:r>
                <a:rPr kumimoji="1" lang="en-US" altLang="zh-CN" sz="2400" b="1" baseline="-50000" dirty="0" smtClean="0">
                  <a:latin typeface="Times New Roman" panose="02020603050405020304" pitchFamily="18" charset="0"/>
                </a:rPr>
                <a:t>D</a:t>
              </a:r>
              <a:endParaRPr kumimoji="1" lang="en-US" altLang="zh-CN" sz="2400" b="1" baseline="-50000" dirty="0">
                <a:latin typeface="Times New Roman" panose="02020603050405020304" pitchFamily="18" charset="0"/>
              </a:endParaRPr>
            </a:p>
          </p:txBody>
        </p:sp>
        <p:sp>
          <p:nvSpPr>
            <p:cNvPr id="26" name="Line 29"/>
            <p:cNvSpPr>
              <a:spLocks noChangeShapeType="1"/>
            </p:cNvSpPr>
            <p:nvPr/>
          </p:nvSpPr>
          <p:spPr bwMode="auto">
            <a:xfrm>
              <a:off x="4464" y="1019"/>
              <a:ext cx="202" cy="0"/>
            </a:xfrm>
            <a:prstGeom prst="line">
              <a:avLst/>
            </a:prstGeom>
            <a:noFill/>
            <a:ln w="9525">
              <a:solidFill>
                <a:srgbClr val="FF00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7" name="Text Box 30"/>
            <p:cNvSpPr txBox="1">
              <a:spLocks noChangeArrowheads="1"/>
            </p:cNvSpPr>
            <p:nvPr/>
          </p:nvSpPr>
          <p:spPr bwMode="auto">
            <a:xfrm>
              <a:off x="4772" y="1273"/>
              <a:ext cx="5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D</a:t>
              </a:r>
              <a:endParaRPr lang="en-US" altLang="zh-CN" sz="2400" b="1" baseline="-25000">
                <a:latin typeface="Times New Roman" panose="02020603050405020304" pitchFamily="18" charset="0"/>
              </a:endParaRPr>
            </a:p>
          </p:txBody>
        </p:sp>
        <p:sp>
          <p:nvSpPr>
            <p:cNvPr id="28" name="Text Box 31"/>
            <p:cNvSpPr txBox="1">
              <a:spLocks noChangeArrowheads="1"/>
            </p:cNvSpPr>
            <p:nvPr/>
          </p:nvSpPr>
          <p:spPr bwMode="auto">
            <a:xfrm>
              <a:off x="4899" y="102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sp>
          <p:nvSpPr>
            <p:cNvPr id="29" name="Text Box 32"/>
            <p:cNvSpPr txBox="1">
              <a:spLocks noChangeArrowheads="1"/>
            </p:cNvSpPr>
            <p:nvPr/>
          </p:nvSpPr>
          <p:spPr bwMode="auto">
            <a:xfrm>
              <a:off x="4827" y="157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400" b="1">
                  <a:latin typeface="Times New Roman" panose="02020603050405020304" pitchFamily="18" charset="0"/>
                </a:rPr>
                <a:t>–</a:t>
              </a:r>
              <a:endParaRPr kumimoji="1" lang="en-US" altLang="zh-CN" sz="2400" b="1">
                <a:latin typeface="Times New Roman" panose="02020603050405020304" pitchFamily="18" charset="0"/>
              </a:endParaRPr>
            </a:p>
          </p:txBody>
        </p:sp>
        <p:sp>
          <p:nvSpPr>
            <p:cNvPr id="30" name="Rectangle 33"/>
            <p:cNvSpPr>
              <a:spLocks noChangeArrowheads="1"/>
            </p:cNvSpPr>
            <p:nvPr/>
          </p:nvSpPr>
          <p:spPr bwMode="auto">
            <a:xfrm>
              <a:off x="3904" y="700"/>
              <a:ext cx="5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400" b="1">
                  <a:latin typeface="Times New Roman" panose="02020603050405020304" pitchFamily="18" charset="0"/>
                </a:rPr>
                <a:t>10k</a:t>
              </a:r>
              <a:r>
                <a:rPr kumimoji="1" lang="en-US" altLang="zh-CN" sz="2400" b="1">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sym typeface="Symbol" panose="05050102010706020507" pitchFamily="18" charset="2"/>
              </a:endParaRPr>
            </a:p>
          </p:txBody>
        </p:sp>
        <p:sp>
          <p:nvSpPr>
            <p:cNvPr id="31" name="Rectangle 34"/>
            <p:cNvSpPr>
              <a:spLocks noChangeArrowheads="1"/>
            </p:cNvSpPr>
            <p:nvPr/>
          </p:nvSpPr>
          <p:spPr bwMode="auto">
            <a:xfrm>
              <a:off x="3754" y="1566"/>
              <a:ext cx="4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400" b="1">
                  <a:latin typeface="Times New Roman" panose="02020603050405020304" pitchFamily="18" charset="0"/>
                </a:rPr>
                <a:t>10V</a:t>
              </a:r>
              <a:endParaRPr kumimoji="1" lang="en-US" altLang="zh-CN" sz="2400" b="1">
                <a:latin typeface="Times New Roman" panose="02020603050405020304" pitchFamily="18" charset="0"/>
              </a:endParaRPr>
            </a:p>
          </p:txBody>
        </p:sp>
      </p:grpSp>
      <p:grpSp>
        <p:nvGrpSpPr>
          <p:cNvPr id="35" name="Group 35"/>
          <p:cNvGrpSpPr/>
          <p:nvPr/>
        </p:nvGrpSpPr>
        <p:grpSpPr bwMode="auto">
          <a:xfrm>
            <a:off x="8256240" y="1120762"/>
            <a:ext cx="2668587" cy="1944687"/>
            <a:chOff x="3801" y="368"/>
            <a:chExt cx="1681" cy="1225"/>
          </a:xfrm>
        </p:grpSpPr>
        <p:sp>
          <p:nvSpPr>
            <p:cNvPr id="36" name="Rectangle 36"/>
            <p:cNvSpPr>
              <a:spLocks noChangeArrowheads="1"/>
            </p:cNvSpPr>
            <p:nvPr/>
          </p:nvSpPr>
          <p:spPr bwMode="auto">
            <a:xfrm>
              <a:off x="3801" y="585"/>
              <a:ext cx="692" cy="1008"/>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pPr>
              <a:r>
                <a:rPr kumimoji="1" lang="en-US" altLang="zh-CN" sz="2400" b="1">
                  <a:latin typeface="Times New Roman" panose="02020603050405020304" pitchFamily="18" charset="0"/>
                </a:rPr>
                <a:t>N</a:t>
              </a:r>
              <a:r>
                <a:rPr kumimoji="1" lang="en-US" altLang="zh-CN" sz="2400" b="1" baseline="-25000">
                  <a:latin typeface="Times New Roman" panose="02020603050405020304" pitchFamily="18" charset="0"/>
                </a:rPr>
                <a:t>S</a:t>
              </a:r>
              <a:endParaRPr kumimoji="1" lang="en-US" altLang="zh-CN" sz="2400" b="1" baseline="-25000">
                <a:latin typeface="Times New Roman" panose="02020603050405020304" pitchFamily="18" charset="0"/>
              </a:endParaRPr>
            </a:p>
          </p:txBody>
        </p:sp>
        <p:sp>
          <p:nvSpPr>
            <p:cNvPr id="37" name="Freeform 37"/>
            <p:cNvSpPr/>
            <p:nvPr/>
          </p:nvSpPr>
          <p:spPr bwMode="auto">
            <a:xfrm flipH="1">
              <a:off x="4501" y="713"/>
              <a:ext cx="441" cy="720"/>
            </a:xfrm>
            <a:custGeom>
              <a:avLst/>
              <a:gdLst>
                <a:gd name="T0" fmla="*/ 384 w 384"/>
                <a:gd name="T1" fmla="*/ 0 h 912"/>
                <a:gd name="T2" fmla="*/ 0 w 384"/>
                <a:gd name="T3" fmla="*/ 0 h 912"/>
                <a:gd name="T4" fmla="*/ 0 w 384"/>
                <a:gd name="T5" fmla="*/ 912 h 912"/>
                <a:gd name="T6" fmla="*/ 384 w 384"/>
                <a:gd name="T7" fmla="*/ 912 h 912"/>
              </a:gdLst>
              <a:ahLst/>
              <a:cxnLst>
                <a:cxn ang="0">
                  <a:pos x="T0" y="T1"/>
                </a:cxn>
                <a:cxn ang="0">
                  <a:pos x="T2" y="T3"/>
                </a:cxn>
                <a:cxn ang="0">
                  <a:pos x="T4" y="T5"/>
                </a:cxn>
                <a:cxn ang="0">
                  <a:pos x="T6" y="T7"/>
                </a:cxn>
              </a:cxnLst>
              <a:rect l="0" t="0" r="r" b="b"/>
              <a:pathLst>
                <a:path w="384" h="912">
                  <a:moveTo>
                    <a:pt x="384" y="0"/>
                  </a:moveTo>
                  <a:lnTo>
                    <a:pt x="0" y="0"/>
                  </a:lnTo>
                  <a:lnTo>
                    <a:pt x="0" y="912"/>
                  </a:lnTo>
                  <a:lnTo>
                    <a:pt x="384" y="912"/>
                  </a:lnTo>
                </a:path>
              </a:pathLst>
            </a:cu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AutoShape 38"/>
            <p:cNvSpPr>
              <a:spLocks noChangeAspect="1" noChangeArrowheads="1"/>
            </p:cNvSpPr>
            <p:nvPr/>
          </p:nvSpPr>
          <p:spPr bwMode="auto">
            <a:xfrm flipV="1">
              <a:off x="4791" y="1005"/>
              <a:ext cx="277" cy="157"/>
            </a:xfrm>
            <a:prstGeom prst="triangle">
              <a:avLst>
                <a:gd name="adj" fmla="val 50000"/>
              </a:avLst>
            </a:prstGeom>
            <a:solidFill>
              <a:schemeClr val="bg1"/>
            </a:solidFill>
            <a:ln w="285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9" name="Line 39"/>
            <p:cNvSpPr>
              <a:spLocks noChangeAspect="1" noChangeShapeType="1"/>
            </p:cNvSpPr>
            <p:nvPr/>
          </p:nvSpPr>
          <p:spPr bwMode="auto">
            <a:xfrm>
              <a:off x="4801" y="1162"/>
              <a:ext cx="277"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0" name="Text Box 40"/>
            <p:cNvSpPr txBox="1">
              <a:spLocks noChangeArrowheads="1"/>
            </p:cNvSpPr>
            <p:nvPr/>
          </p:nvSpPr>
          <p:spPr bwMode="auto">
            <a:xfrm>
              <a:off x="4551" y="875"/>
              <a:ext cx="249"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lnSpc>
                  <a:spcPct val="120000"/>
                </a:lnSpc>
                <a:spcBef>
                  <a:spcPct val="50000"/>
                </a:spcBef>
              </a:pPr>
              <a:r>
                <a:rPr kumimoji="1" lang="en-US" altLang="zh-CN" sz="2400" b="1">
                  <a:latin typeface="Times New Roman" panose="02020603050405020304" pitchFamily="18" charset="0"/>
                </a:rPr>
                <a:t>D</a:t>
              </a:r>
              <a:endParaRPr kumimoji="1" lang="en-US" altLang="zh-CN" sz="2400" b="1">
                <a:latin typeface="Times New Roman" panose="02020603050405020304" pitchFamily="18" charset="0"/>
              </a:endParaRPr>
            </a:p>
          </p:txBody>
        </p:sp>
        <p:sp>
          <p:nvSpPr>
            <p:cNvPr id="41" name="Text Box 41"/>
            <p:cNvSpPr txBox="1">
              <a:spLocks noChangeArrowheads="1"/>
            </p:cNvSpPr>
            <p:nvPr/>
          </p:nvSpPr>
          <p:spPr bwMode="auto">
            <a:xfrm>
              <a:off x="4617" y="368"/>
              <a:ext cx="317"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lnSpc>
                  <a:spcPct val="120000"/>
                </a:lnSpc>
                <a:spcBef>
                  <a:spcPct val="50000"/>
                </a:spcBef>
              </a:pPr>
              <a:r>
                <a:rPr kumimoji="1" lang="en-US" altLang="zh-CN" sz="2400" b="1" i="1" dirty="0" smtClean="0">
                  <a:latin typeface="Times New Roman" panose="02020603050405020304" pitchFamily="18" charset="0"/>
                </a:rPr>
                <a:t>I</a:t>
              </a:r>
              <a:r>
                <a:rPr kumimoji="1" lang="en-US" altLang="zh-CN" sz="2400" b="1" baseline="-50000" dirty="0" smtClean="0">
                  <a:latin typeface="Times New Roman" panose="02020603050405020304" pitchFamily="18" charset="0"/>
                </a:rPr>
                <a:t>D</a:t>
              </a:r>
              <a:endParaRPr kumimoji="1" lang="en-US" altLang="zh-CN" sz="2400" b="1" baseline="-50000" dirty="0">
                <a:latin typeface="Times New Roman" panose="02020603050405020304" pitchFamily="18" charset="0"/>
              </a:endParaRPr>
            </a:p>
          </p:txBody>
        </p:sp>
        <p:sp>
          <p:nvSpPr>
            <p:cNvPr id="42" name="Line 42"/>
            <p:cNvSpPr>
              <a:spLocks noChangeShapeType="1"/>
            </p:cNvSpPr>
            <p:nvPr/>
          </p:nvSpPr>
          <p:spPr bwMode="auto">
            <a:xfrm>
              <a:off x="4635" y="713"/>
              <a:ext cx="202" cy="0"/>
            </a:xfrm>
            <a:prstGeom prst="line">
              <a:avLst/>
            </a:prstGeom>
            <a:noFill/>
            <a:ln w="9525">
              <a:solidFill>
                <a:srgbClr val="FF0000"/>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3" name="Text Box 43"/>
            <p:cNvSpPr txBox="1">
              <a:spLocks noChangeArrowheads="1"/>
            </p:cNvSpPr>
            <p:nvPr/>
          </p:nvSpPr>
          <p:spPr bwMode="auto">
            <a:xfrm>
              <a:off x="4972" y="880"/>
              <a:ext cx="5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i="1">
                  <a:latin typeface="Times New Roman" panose="02020603050405020304" pitchFamily="18" charset="0"/>
                </a:rPr>
                <a:t>u</a:t>
              </a:r>
              <a:r>
                <a:rPr lang="en-US" altLang="zh-CN" sz="2400" b="1" baseline="-25000">
                  <a:latin typeface="Times New Roman" panose="02020603050405020304" pitchFamily="18" charset="0"/>
                </a:rPr>
                <a:t>D</a:t>
              </a:r>
              <a:endParaRPr lang="en-US" altLang="zh-CN" sz="2400" b="1" baseline="-25000">
                <a:latin typeface="Times New Roman" panose="02020603050405020304" pitchFamily="18" charset="0"/>
              </a:endParaRPr>
            </a:p>
          </p:txBody>
        </p:sp>
        <p:sp>
          <p:nvSpPr>
            <p:cNvPr id="44" name="Text Box 44"/>
            <p:cNvSpPr txBox="1">
              <a:spLocks noChangeArrowheads="1"/>
            </p:cNvSpPr>
            <p:nvPr/>
          </p:nvSpPr>
          <p:spPr bwMode="auto">
            <a:xfrm>
              <a:off x="5099" y="64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latin typeface="Times New Roman" panose="02020603050405020304" pitchFamily="18" charset="0"/>
                </a:rPr>
                <a:t>+</a:t>
              </a:r>
              <a:endParaRPr lang="en-US" altLang="zh-CN" sz="2400" b="1">
                <a:latin typeface="Times New Roman" panose="02020603050405020304" pitchFamily="18" charset="0"/>
              </a:endParaRPr>
            </a:p>
          </p:txBody>
        </p:sp>
        <p:sp>
          <p:nvSpPr>
            <p:cNvPr id="45" name="Text Box 45"/>
            <p:cNvSpPr txBox="1">
              <a:spLocks noChangeArrowheads="1"/>
            </p:cNvSpPr>
            <p:nvPr/>
          </p:nvSpPr>
          <p:spPr bwMode="auto">
            <a:xfrm>
              <a:off x="5027" y="1183"/>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400" b="1">
                  <a:latin typeface="Times New Roman" panose="02020603050405020304" pitchFamily="18" charset="0"/>
                </a:rPr>
                <a:t>–</a:t>
              </a:r>
              <a:endParaRPr kumimoji="1" lang="en-US" altLang="zh-CN" sz="2400" b="1">
                <a:latin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46" name="文本框 45"/>
              <p:cNvSpPr txBox="1"/>
              <p:nvPr/>
            </p:nvSpPr>
            <p:spPr>
              <a:xfrm>
                <a:off x="3719736" y="2025118"/>
                <a:ext cx="177927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𝐷</m:t>
                          </m:r>
                        </m:sub>
                      </m:sSub>
                      <m:r>
                        <a:rPr lang="en-US" altLang="zh-CN" i="1" smtClean="0">
                          <a:latin typeface="Cambria Math" panose="02040503050406030204" pitchFamily="18" charset="0"/>
                        </a:rPr>
                        <m:t>=</m:t>
                      </m:r>
                      <m:f>
                        <m:fPr>
                          <m:type m:val="lin"/>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𝑉</m:t>
                          </m:r>
                        </m:num>
                        <m:den>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𝑚𝐴</m:t>
                          </m:r>
                        </m:den>
                      </m:f>
                    </m:oMath>
                  </m:oMathPara>
                </a14:m>
                <a:endParaRPr lang="zh-CN" altLang="en-US" dirty="0"/>
              </a:p>
            </p:txBody>
          </p:sp>
        </mc:Choice>
        <mc:Fallback>
          <p:sp>
            <p:nvSpPr>
              <p:cNvPr id="46" name="文本框 45"/>
              <p:cNvSpPr txBox="1">
                <a:spLocks noRot="1" noChangeAspect="1" noMove="1" noResize="1" noEditPoints="1" noAdjustHandles="1" noChangeArrowheads="1" noChangeShapeType="1" noTextEdit="1"/>
              </p:cNvSpPr>
              <p:nvPr/>
            </p:nvSpPr>
            <p:spPr>
              <a:xfrm>
                <a:off x="3719736" y="2025118"/>
                <a:ext cx="1779270" cy="276999"/>
              </a:xfrm>
              <a:prstGeom prst="rect">
                <a:avLst/>
              </a:prstGeom>
              <a:blipFill rotWithShape="1">
                <a:blip r:embed="rId9"/>
                <a:stretch>
                  <a:fillRect l="-30" t="-37" r="-362" b="8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75"/>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checkerboard(across)">
                                      <p:cBhvr>
                                        <p:cTn id="16" dur="500"/>
                                        <p:tgtEl>
                                          <p:spTgt spid="35"/>
                                        </p:tgtEl>
                                      </p:cBhvr>
                                    </p:animEffect>
                                  </p:childTnLst>
                                </p:cTn>
                              </p:par>
                            </p:childTnLst>
                          </p:cTn>
                        </p:par>
                        <p:par>
                          <p:cTn id="17" fill="hold">
                            <p:stCondLst>
                              <p:cond delay="500"/>
                            </p:stCondLst>
                            <p:childTnLst>
                              <p:par>
                                <p:cTn id="18" presetID="4" presetClass="entr" presetSubtype="16" fill="hold" nodeType="after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box(i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iterate type="wd">
                                    <p:tmPct val="100000"/>
                                  </p:iterate>
                                  <p:childTnLst>
                                    <p:set>
                                      <p:cBhvr>
                                        <p:cTn id="24" dur="1" fill="hold">
                                          <p:stCondLst>
                                            <p:cond delay="0"/>
                                          </p:stCondLst>
                                        </p:cTn>
                                        <p:tgtEl>
                                          <p:spTgt spid="6">
                                            <p:txEl>
                                              <p:pRg st="0" end="0"/>
                                            </p:txEl>
                                          </p:spTgt>
                                        </p:tgtEl>
                                        <p:attrNameLst>
                                          <p:attrName>style.visibility</p:attrName>
                                        </p:attrNameLst>
                                      </p:cBhvr>
                                      <p:to>
                                        <p:strVal val="visible"/>
                                      </p:to>
                                    </p:set>
                                    <p:animEffect transition="in" filter="strips(downRight)">
                                      <p:cBhvr>
                                        <p:cTn id="25" dur="3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childTnLst>
                                </p:cTn>
                              </p:par>
                            </p:childTnLst>
                          </p:cTn>
                        </p:par>
                        <p:par>
                          <p:cTn id="30" fill="hold">
                            <p:stCondLst>
                              <p:cond delay="0"/>
                            </p:stCondLst>
                            <p:childTnLst>
                              <p:par>
                                <p:cTn id="31" presetID="18" presetClass="entr" presetSubtype="6" fill="hold" nodeType="afterEffect">
                                  <p:stCondLst>
                                    <p:cond delay="1000"/>
                                  </p:stCondLst>
                                  <p:childTnLst>
                                    <p:set>
                                      <p:cBhvr>
                                        <p:cTn id="32" dur="1" fill="hold">
                                          <p:stCondLst>
                                            <p:cond delay="0"/>
                                          </p:stCondLst>
                                        </p:cTn>
                                        <p:tgtEl>
                                          <p:spTgt spid="4"/>
                                        </p:tgtEl>
                                        <p:attrNameLst>
                                          <p:attrName>style.visibility</p:attrName>
                                        </p:attrNameLst>
                                      </p:cBhvr>
                                      <p:to>
                                        <p:strVal val="visible"/>
                                      </p:to>
                                    </p:set>
                                    <p:animEffect transition="in" filter="strips(downRigh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strips(downRight)">
                                      <p:cBhvr>
                                        <p:cTn id="38" dur="500"/>
                                        <p:tgtEl>
                                          <p:spTgt spid="8"/>
                                        </p:tgtEl>
                                      </p:cBhvr>
                                    </p:animEffect>
                                  </p:childTnLst>
                                </p:cTn>
                              </p:par>
                            </p:childTnLst>
                          </p:cTn>
                        </p:par>
                        <p:par>
                          <p:cTn id="39" fill="hold">
                            <p:stCondLst>
                              <p:cond delay="500"/>
                            </p:stCondLst>
                            <p:childTnLst>
                              <p:par>
                                <p:cTn id="40" presetID="18" presetClass="entr" presetSubtype="6" fill="hold" nodeType="afterEffect">
                                  <p:stCondLst>
                                    <p:cond delay="1000"/>
                                  </p:stCondLst>
                                  <p:childTnLst>
                                    <p:set>
                                      <p:cBhvr>
                                        <p:cTn id="41" dur="1" fill="hold">
                                          <p:stCondLst>
                                            <p:cond delay="0"/>
                                          </p:stCondLst>
                                        </p:cTn>
                                        <p:tgtEl>
                                          <p:spTgt spid="7"/>
                                        </p:tgtEl>
                                        <p:attrNameLst>
                                          <p:attrName>style.visibility</p:attrName>
                                        </p:attrNameLst>
                                      </p:cBhvr>
                                      <p:to>
                                        <p:strVal val="visible"/>
                                      </p:to>
                                    </p:set>
                                    <p:animEffect transition="in" filter="strips(downRight)">
                                      <p:cBhvr>
                                        <p:cTn id="42" dur="500"/>
                                        <p:tgtEl>
                                          <p:spTgt spid="7"/>
                                        </p:tgtEl>
                                      </p:cBhvr>
                                    </p:animEffect>
                                  </p:childTnLst>
                                </p:cTn>
                              </p:par>
                            </p:childTnLst>
                          </p:cTn>
                        </p:par>
                        <p:par>
                          <p:cTn id="43" fill="hold">
                            <p:stCondLst>
                              <p:cond delay="2000"/>
                            </p:stCondLst>
                            <p:childTnLst>
                              <p:par>
                                <p:cTn id="44" presetID="2" presetClass="entr" presetSubtype="9" fill="hold" grpId="0" nodeType="afterEffect">
                                  <p:stCondLst>
                                    <p:cond delay="1000"/>
                                  </p:stCondLst>
                                  <p:iterate type="wd">
                                    <p:tmPct val="100000"/>
                                  </p:iterate>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3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7" dur="3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strips(downRight)">
                                      <p:cBhvr>
                                        <p:cTn id="52" dur="500"/>
                                        <p:tgtEl>
                                          <p:spTgt spid="9"/>
                                        </p:tgtEl>
                                      </p:cBhvr>
                                    </p:animEffect>
                                  </p:childTnLst>
                                </p:cTn>
                              </p:par>
                            </p:childTnLst>
                          </p:cTn>
                        </p:par>
                        <p:par>
                          <p:cTn id="53" fill="hold">
                            <p:stCondLst>
                              <p:cond delay="500"/>
                            </p:stCondLst>
                            <p:childTnLst>
                              <p:par>
                                <p:cTn id="54" presetID="2" presetClass="entr" presetSubtype="3" fill="hold" grpId="0" nodeType="afterEffect">
                                  <p:stCondLst>
                                    <p:cond delay="1000"/>
                                  </p:stCondLst>
                                  <p:iterate type="wd">
                                    <p:tmPct val="100000"/>
                                  </p:iterate>
                                  <p:childTnLst>
                                    <p:set>
                                      <p:cBhvr>
                                        <p:cTn id="55" dur="1" fill="hold">
                                          <p:stCondLst>
                                            <p:cond delay="0"/>
                                          </p:stCondLst>
                                        </p:cTn>
                                        <p:tgtEl>
                                          <p:spTgt spid="13">
                                            <p:txEl>
                                              <p:pRg st="0" end="0"/>
                                            </p:txEl>
                                          </p:spTgt>
                                        </p:tgtEl>
                                        <p:attrNameLst>
                                          <p:attrName>style.visibility</p:attrName>
                                        </p:attrNameLst>
                                      </p:cBhvr>
                                      <p:to>
                                        <p:strVal val="visible"/>
                                      </p:to>
                                    </p:set>
                                    <p:anim calcmode="lin" valueType="num">
                                      <p:cBhvr additive="base">
                                        <p:cTn id="56" dur="3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7" dur="300" fill="hold"/>
                                        <p:tgtEl>
                                          <p:spTgt spid="13">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8399"/>
                            </p:stCondLst>
                            <p:childTnLst>
                              <p:par>
                                <p:cTn id="59" presetID="22" presetClass="entr" presetSubtype="8" fill="hold" nodeType="afterEffect">
                                  <p:stCondLst>
                                    <p:cond delay="100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par>
                          <p:cTn id="62" fill="hold">
                            <p:stCondLst>
                              <p:cond delay="9899"/>
                            </p:stCondLst>
                            <p:childTnLst>
                              <p:par>
                                <p:cTn id="63" presetID="22" presetClass="entr" presetSubtype="8" fill="hold" nodeType="afterEffect">
                                  <p:stCondLst>
                                    <p:cond delay="100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iterate type="wd">
                                    <p:tmPct val="100000"/>
                                  </p:iterate>
                                  <p:childTnLst>
                                    <p:set>
                                      <p:cBhvr>
                                        <p:cTn id="69" dur="1" fill="hold">
                                          <p:stCondLst>
                                            <p:cond delay="0"/>
                                          </p:stCondLst>
                                        </p:cTn>
                                        <p:tgtEl>
                                          <p:spTgt spid="12">
                                            <p:txEl>
                                              <p:pRg st="0" end="0"/>
                                            </p:txEl>
                                          </p:spTgt>
                                        </p:tgtEl>
                                        <p:attrNameLst>
                                          <p:attrName>style.visibility</p:attrName>
                                        </p:attrNameLst>
                                      </p:cBhvr>
                                      <p:to>
                                        <p:strVal val="visible"/>
                                      </p:to>
                                    </p:set>
                                    <p:anim calcmode="lin" valueType="num">
                                      <p:cBhvr additive="base">
                                        <p:cTn id="70" dur="3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71" dur="3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build="p"/>
      <p:bldP spid="3" grpId="0"/>
      <p:bldP spid="6" grpId="0" autoUpdateAnimBg="0" build="p"/>
      <p:bldP spid="8" grpId="0" autoUpdateAnimBg="0"/>
      <p:bldP spid="9" grpId="0" autoUpdateAnimBg="0"/>
      <p:bldP spid="12" grpId="0" autoUpdateAnimBg="0" build="p"/>
      <p:bldP spid="13" grpId="0" advAuto="1000" autoUpdateAnimBg="0" build="p"/>
      <p:bldP spid="14" grpId="0" advAuto="1000" autoUpdateAnimBg="0" build="p"/>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7368" y="476672"/>
            <a:ext cx="3695242" cy="584775"/>
          </a:xfrm>
          <a:prstGeom prst="rect">
            <a:avLst/>
          </a:prstGeom>
        </p:spPr>
        <p:txBody>
          <a:bodyPr wrap="none">
            <a:spAutoFit/>
          </a:bodyPr>
          <a:lstStyle/>
          <a:p>
            <a:pPr lvl="0"/>
            <a:r>
              <a:rPr lang="en-US" altLang="zh-CN" sz="3200" dirty="0">
                <a:solidFill>
                  <a:srgbClr val="000000"/>
                </a:solidFill>
              </a:rPr>
              <a:t>●  </a:t>
            </a:r>
            <a:r>
              <a:rPr lang="zh-CN" altLang="en-US" sz="3200" dirty="0">
                <a:solidFill>
                  <a:srgbClr val="000000"/>
                </a:solidFill>
              </a:rPr>
              <a:t>增量小信号分析</a:t>
            </a:r>
            <a:endParaRPr lang="zh-CN" altLang="en-US" sz="3200" dirty="0">
              <a:solidFill>
                <a:srgbClr val="000000"/>
              </a:solidFill>
            </a:endParaRPr>
          </a:p>
        </p:txBody>
      </p:sp>
      <p:pic>
        <p:nvPicPr>
          <p:cNvPr id="33" name="图片 32"/>
          <p:cNvPicPr>
            <a:picLocks noChangeAspect="1"/>
          </p:cNvPicPr>
          <p:nvPr/>
        </p:nvPicPr>
        <p:blipFill rotWithShape="1">
          <a:blip r:embed="rId1"/>
          <a:srcRect t="17527"/>
          <a:stretch>
            <a:fillRect/>
          </a:stretch>
        </p:blipFill>
        <p:spPr>
          <a:xfrm>
            <a:off x="3215680" y="2880935"/>
            <a:ext cx="7421947" cy="2371794"/>
          </a:xfrm>
          <a:prstGeom prst="rect">
            <a:avLst/>
          </a:prstGeom>
        </p:spPr>
      </p:pic>
      <p:pic>
        <p:nvPicPr>
          <p:cNvPr id="34" name="图片 33"/>
          <p:cNvPicPr>
            <a:picLocks noChangeAspect="1"/>
          </p:cNvPicPr>
          <p:nvPr/>
        </p:nvPicPr>
        <p:blipFill>
          <a:blip r:embed="rId2"/>
          <a:stretch>
            <a:fillRect/>
          </a:stretch>
        </p:blipFill>
        <p:spPr>
          <a:xfrm>
            <a:off x="1656616" y="5333198"/>
            <a:ext cx="4891987" cy="913095"/>
          </a:xfrm>
          <a:prstGeom prst="rect">
            <a:avLst/>
          </a:prstGeom>
        </p:spPr>
      </p:pic>
      <p:sp>
        <p:nvSpPr>
          <p:cNvPr id="35" name="矩形 34"/>
          <p:cNvSpPr/>
          <p:nvPr/>
        </p:nvSpPr>
        <p:spPr>
          <a:xfrm>
            <a:off x="7356140" y="5497357"/>
            <a:ext cx="2236510" cy="584775"/>
          </a:xfrm>
          <a:prstGeom prst="rect">
            <a:avLst/>
          </a:prstGeom>
        </p:spPr>
        <p:txBody>
          <a:bodyPr wrap="none">
            <a:spAutoFit/>
          </a:bodyPr>
          <a:lstStyle/>
          <a:p>
            <a:r>
              <a:rPr lang="zh-CN" altLang="en-US" sz="3200" dirty="0" smtClean="0"/>
              <a:t>怎么求解？</a:t>
            </a:r>
            <a:endParaRPr lang="en-US" altLang="zh-CN" sz="3200" dirty="0"/>
          </a:p>
        </p:txBody>
      </p:sp>
      <p:sp>
        <p:nvSpPr>
          <p:cNvPr id="6" name="Text Box 6"/>
          <p:cNvSpPr txBox="1">
            <a:spLocks noChangeArrowheads="1"/>
          </p:cNvSpPr>
          <p:nvPr/>
        </p:nvSpPr>
        <p:spPr bwMode="auto">
          <a:xfrm>
            <a:off x="509588" y="1311275"/>
            <a:ext cx="107709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400" dirty="0">
                <a:latin typeface="Times New Roman" panose="02020603050405020304" pitchFamily="18" charset="0"/>
              </a:rPr>
              <a:t>    </a:t>
            </a:r>
            <a:r>
              <a:rPr kumimoji="1" lang="en-US" altLang="zh-CN" sz="2400" dirty="0" smtClean="0">
                <a:latin typeface="Times New Roman" panose="02020603050405020304" pitchFamily="18" charset="0"/>
              </a:rPr>
              <a:t>    </a:t>
            </a:r>
            <a:r>
              <a:rPr kumimoji="1" lang="zh-CN" altLang="en-US" sz="2400" b="1" dirty="0" smtClean="0">
                <a:latin typeface="Times New Roman" panose="02020603050405020304" pitchFamily="18" charset="0"/>
              </a:rPr>
              <a:t>在很多实际电路的应用中，非线性元件仅在很小的电压或电流范围内工作。这种情况下需要一种分段线性的元件模型确保在很小的工作范围内有很高的精确度。这种在很小工作范围内线性化元件模型的过程被称为增量分析或小信号分析。优点：增量模型满足</a:t>
            </a:r>
            <a:r>
              <a:rPr kumimoji="1" lang="en-US" altLang="zh-CN" sz="2400" b="1" dirty="0" smtClean="0">
                <a:latin typeface="Times New Roman" panose="02020603050405020304" pitchFamily="18" charset="0"/>
              </a:rPr>
              <a:t>KCL</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KVL</a:t>
            </a:r>
            <a:r>
              <a:rPr kumimoji="1" lang="zh-CN" altLang="en-US" sz="2400" b="1" dirty="0" smtClean="0">
                <a:latin typeface="Times New Roman" panose="02020603050405020304" pitchFamily="18" charset="0"/>
              </a:rPr>
              <a:t>以及小信号的线性关系。</a:t>
            </a:r>
            <a:endParaRPr kumimoji="1" lang="zh-CN" altLang="en-US" sz="2400" b="1" dirty="0">
              <a:latin typeface="Times New Roman" panose="02020603050405020304" pitchFamily="18" charset="0"/>
            </a:endParaRPr>
          </a:p>
        </p:txBody>
      </p:sp>
      <p:sp>
        <p:nvSpPr>
          <p:cNvPr id="7" name="矩形 6"/>
          <p:cNvSpPr/>
          <p:nvPr/>
        </p:nvSpPr>
        <p:spPr>
          <a:xfrm>
            <a:off x="537596" y="3130763"/>
            <a:ext cx="2238040" cy="461665"/>
          </a:xfrm>
          <a:prstGeom prst="rect">
            <a:avLst/>
          </a:prstGeom>
        </p:spPr>
        <p:txBody>
          <a:bodyPr wrap="square">
            <a:spAutoFit/>
          </a:bodyPr>
          <a:lstStyle/>
          <a:p>
            <a:r>
              <a:rPr lang="zh-CN" altLang="en-US" sz="2400" dirty="0" smtClean="0"/>
              <a:t>如图所示电路</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 grpId="0" autoUpdateAnimBg="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444" y="710625"/>
            <a:ext cx="2702984" cy="584775"/>
          </a:xfrm>
          <a:prstGeom prst="rect">
            <a:avLst/>
          </a:prstGeom>
        </p:spPr>
        <p:txBody>
          <a:bodyPr wrap="none">
            <a:spAutoFit/>
          </a:bodyPr>
          <a:lstStyle/>
          <a:p>
            <a:r>
              <a:rPr lang="zh-CN" altLang="en-US" sz="3200" dirty="0" smtClean="0"/>
              <a:t>回忆泰勒级数</a:t>
            </a:r>
            <a:endParaRPr lang="en-US" altLang="zh-CN" sz="3200" dirty="0"/>
          </a:p>
        </p:txBody>
      </p:sp>
      <p:pic>
        <p:nvPicPr>
          <p:cNvPr id="3" name="图片 2"/>
          <p:cNvPicPr>
            <a:picLocks noChangeAspect="1"/>
          </p:cNvPicPr>
          <p:nvPr/>
        </p:nvPicPr>
        <p:blipFill>
          <a:blip r:embed="rId1"/>
          <a:stretch>
            <a:fillRect/>
          </a:stretch>
        </p:blipFill>
        <p:spPr>
          <a:xfrm>
            <a:off x="764862" y="2036734"/>
            <a:ext cx="6296401" cy="741467"/>
          </a:xfrm>
          <a:prstGeom prst="rect">
            <a:avLst/>
          </a:prstGeom>
        </p:spPr>
      </p:pic>
      <p:pic>
        <p:nvPicPr>
          <p:cNvPr id="4" name="图片 3"/>
          <p:cNvPicPr>
            <a:picLocks noChangeAspect="1"/>
          </p:cNvPicPr>
          <p:nvPr/>
        </p:nvPicPr>
        <p:blipFill>
          <a:blip r:embed="rId2"/>
          <a:stretch>
            <a:fillRect/>
          </a:stretch>
        </p:blipFill>
        <p:spPr>
          <a:xfrm>
            <a:off x="821757" y="3104964"/>
            <a:ext cx="6403726" cy="911200"/>
          </a:xfrm>
          <a:prstGeom prst="rect">
            <a:avLst/>
          </a:prstGeom>
        </p:spPr>
      </p:pic>
      <p:sp>
        <p:nvSpPr>
          <p:cNvPr id="5" name="下箭头 4"/>
          <p:cNvSpPr/>
          <p:nvPr/>
        </p:nvSpPr>
        <p:spPr>
          <a:xfrm>
            <a:off x="3179676" y="2816932"/>
            <a:ext cx="292963" cy="4882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3179675" y="4005064"/>
            <a:ext cx="292963" cy="523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21757" y="3969060"/>
            <a:ext cx="2236510" cy="584775"/>
          </a:xfrm>
          <a:prstGeom prst="rect">
            <a:avLst/>
          </a:prstGeom>
        </p:spPr>
        <p:txBody>
          <a:bodyPr wrap="none">
            <a:spAutoFit/>
          </a:bodyPr>
          <a:lstStyle/>
          <a:p>
            <a:r>
              <a:rPr lang="zh-CN" altLang="en-US" sz="3200" dirty="0" smtClean="0"/>
              <a:t>忽略高次项</a:t>
            </a:r>
            <a:endParaRPr lang="en-US" altLang="zh-CN" sz="3200" dirty="0"/>
          </a:p>
        </p:txBody>
      </p:sp>
      <p:pic>
        <p:nvPicPr>
          <p:cNvPr id="8" name="图片 7"/>
          <p:cNvPicPr>
            <a:picLocks noChangeAspect="1"/>
          </p:cNvPicPr>
          <p:nvPr/>
        </p:nvPicPr>
        <p:blipFill>
          <a:blip r:embed="rId3"/>
          <a:stretch>
            <a:fillRect/>
          </a:stretch>
        </p:blipFill>
        <p:spPr>
          <a:xfrm>
            <a:off x="731404" y="4581128"/>
            <a:ext cx="4400325" cy="786133"/>
          </a:xfrm>
          <a:prstGeom prst="rect">
            <a:avLst/>
          </a:prstGeom>
        </p:spPr>
      </p:pic>
      <p:pic>
        <p:nvPicPr>
          <p:cNvPr id="9" name="图片 8"/>
          <p:cNvPicPr>
            <a:picLocks noChangeAspect="1"/>
          </p:cNvPicPr>
          <p:nvPr/>
        </p:nvPicPr>
        <p:blipFill>
          <a:blip r:embed="rId4"/>
          <a:stretch>
            <a:fillRect/>
          </a:stretch>
        </p:blipFill>
        <p:spPr>
          <a:xfrm>
            <a:off x="764862" y="5589240"/>
            <a:ext cx="4829625" cy="821867"/>
          </a:xfrm>
          <a:prstGeom prst="rect">
            <a:avLst/>
          </a:prstGeom>
        </p:spPr>
      </p:pic>
      <p:sp>
        <p:nvSpPr>
          <p:cNvPr id="11" name="下箭头 10"/>
          <p:cNvSpPr/>
          <p:nvPr/>
        </p:nvSpPr>
        <p:spPr>
          <a:xfrm>
            <a:off x="3164397" y="5265204"/>
            <a:ext cx="292963" cy="523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文本框 11"/>
              <p:cNvSpPr txBox="1"/>
              <p:nvPr/>
            </p:nvSpPr>
            <p:spPr>
              <a:xfrm>
                <a:off x="764862" y="1319544"/>
                <a:ext cx="10097508" cy="5265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baseline="-25000" smtClean="0">
                          <a:latin typeface="Cambria Math" panose="02040503050406030204" pitchFamily="18" charset="0"/>
                        </a:rPr>
                        <m:t>0</m:t>
                      </m:r>
                      <m:r>
                        <a:rPr lang="en-US" altLang="zh-CN" b="0" i="1" smtClean="0">
                          <a:latin typeface="Cambria Math" panose="02040503050406030204" pitchFamily="18" charset="0"/>
                        </a:rPr>
                        <m:t>)</m:t>
                      </m:r>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f>
                            <m:fPr>
                              <m:ctrlPr>
                                <a:rPr lang="en-US" altLang="zh-CN" i="1">
                                  <a:latin typeface="Cambria Math" panose="02040503050406030204" pitchFamily="18" charset="0"/>
                                </a:rPr>
                              </m:ctrlPr>
                            </m:fPr>
                            <m:num>
                              <m:r>
                                <a:rPr lang="en-US" altLang="zh-CN" i="1">
                                  <a:latin typeface="Cambria Math" panose="02040503050406030204" pitchFamily="18" charset="0"/>
                                </a:rPr>
                                <m:t>𝑑𝑓</m:t>
                              </m:r>
                            </m:num>
                            <m:den>
                              <m:r>
                                <a:rPr lang="en-US" altLang="zh-CN" i="1">
                                  <a:latin typeface="Cambria Math" panose="02040503050406030204" pitchFamily="18" charset="0"/>
                                </a:rPr>
                                <m:t>𝑑𝑥</m:t>
                              </m:r>
                            </m:den>
                          </m:f>
                          <m:r>
                            <a:rPr lang="en-US" altLang="zh-CN" i="1">
                              <a:latin typeface="Cambria Math" panose="02040503050406030204" pitchFamily="18" charset="0"/>
                            </a:rPr>
                            <m:t>|</m:t>
                          </m:r>
                        </m:e>
                        <m:sub>
                          <m:r>
                            <a:rPr lang="en-US" altLang="zh-CN" i="1">
                              <a:latin typeface="Cambria Math" panose="02040503050406030204" pitchFamily="18" charset="0"/>
                            </a:rPr>
                            <m:t>𝑋</m:t>
                          </m:r>
                          <m:r>
                            <a:rPr lang="en-US" altLang="zh-CN" i="1" baseline="-25000">
                              <a:latin typeface="Cambria Math" panose="02040503050406030204" pitchFamily="18" charset="0"/>
                            </a:rPr>
                            <m:t>0</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smtClean="0">
                              <a:latin typeface="Cambria Math" panose="02040503050406030204" pitchFamily="18" charset="0"/>
                            </a:rPr>
                            <m:t>2</m:t>
                          </m:r>
                          <m:r>
                            <a:rPr lang="en-US" altLang="zh-CN" i="1" smtClean="0">
                              <a:latin typeface="Cambria Math" panose="02040503050406030204" pitchFamily="18" charset="0"/>
                            </a:rPr>
                            <m:t>!</m:t>
                          </m:r>
                        </m:den>
                      </m:f>
                      <m:sSub>
                        <m:sSubPr>
                          <m:ctrlPr>
                            <a:rPr lang="en-US" altLang="zh-CN" i="1">
                              <a:latin typeface="Cambria Math" panose="02040503050406030204" pitchFamily="18" charset="0"/>
                            </a:rPr>
                          </m:ctrlPr>
                        </m:sSubPr>
                        <m:e>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baseline="30000" smtClean="0">
                                  <a:latin typeface="Cambria Math" panose="02040503050406030204" pitchFamily="18" charset="0"/>
                                </a:rPr>
                                <m:t>2</m:t>
                              </m:r>
                              <m:r>
                                <a:rPr lang="en-US" altLang="zh-CN" i="1">
                                  <a:latin typeface="Cambria Math" panose="02040503050406030204" pitchFamily="18" charset="0"/>
                                </a:rPr>
                                <m:t>𝑓</m:t>
                              </m:r>
                            </m:num>
                            <m:den>
                              <m:r>
                                <a:rPr lang="en-US" altLang="zh-CN" i="1">
                                  <a:latin typeface="Cambria Math" panose="02040503050406030204" pitchFamily="18" charset="0"/>
                                </a:rPr>
                                <m:t>𝑑𝑥</m:t>
                              </m:r>
                              <m:r>
                                <a:rPr lang="en-US" altLang="zh-CN" b="0" i="1" baseline="30000" smtClean="0">
                                  <a:latin typeface="Cambria Math" panose="02040503050406030204" pitchFamily="18" charset="0"/>
                                </a:rPr>
                                <m:t>2</m:t>
                              </m:r>
                            </m:den>
                          </m:f>
                          <m:r>
                            <a:rPr lang="en-US" altLang="zh-CN" i="1">
                              <a:latin typeface="Cambria Math" panose="02040503050406030204" pitchFamily="18" charset="0"/>
                            </a:rPr>
                            <m:t>|</m:t>
                          </m:r>
                        </m:e>
                        <m:sub>
                          <m:r>
                            <a:rPr lang="en-US" altLang="zh-CN" i="1">
                              <a:latin typeface="Cambria Math" panose="02040503050406030204" pitchFamily="18" charset="0"/>
                            </a:rPr>
                            <m:t>𝑋</m:t>
                          </m:r>
                          <m:r>
                            <a:rPr lang="en-US" altLang="zh-CN" i="1" baseline="-25000">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0</m:t>
                              </m:r>
                            </m:sub>
                          </m:sSub>
                        </m:e>
                      </m:d>
                      <m:r>
                        <a:rPr lang="en-US" altLang="zh-CN" b="0" i="1" baseline="30000" smtClean="0">
                          <a:latin typeface="Cambria Math" panose="02040503050406030204" pitchFamily="18" charset="0"/>
                        </a:rPr>
                        <m:t>2</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smtClean="0">
                              <a:latin typeface="Cambria Math" panose="02040503050406030204" pitchFamily="18" charset="0"/>
                            </a:rPr>
                            <m:t>3</m:t>
                          </m:r>
                          <m:r>
                            <a:rPr lang="en-US" altLang="zh-CN" i="1" smtClean="0">
                              <a:latin typeface="Cambria Math" panose="02040503050406030204" pitchFamily="18" charset="0"/>
                            </a:rPr>
                            <m:t>!</m:t>
                          </m:r>
                        </m:den>
                      </m:f>
                      <m:sSub>
                        <m:sSubPr>
                          <m:ctrlPr>
                            <a:rPr lang="en-US" altLang="zh-CN" i="1">
                              <a:latin typeface="Cambria Math" panose="02040503050406030204" pitchFamily="18" charset="0"/>
                            </a:rPr>
                          </m:ctrlPr>
                        </m:sSubPr>
                        <m:e>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baseline="30000" smtClean="0">
                                  <a:latin typeface="Cambria Math" panose="02040503050406030204" pitchFamily="18" charset="0"/>
                                </a:rPr>
                                <m:t>3</m:t>
                              </m:r>
                              <m:r>
                                <a:rPr lang="en-US" altLang="zh-CN" i="1">
                                  <a:latin typeface="Cambria Math" panose="02040503050406030204" pitchFamily="18" charset="0"/>
                                </a:rPr>
                                <m:t>𝑓</m:t>
                              </m:r>
                            </m:num>
                            <m:den>
                              <m:r>
                                <a:rPr lang="en-US" altLang="zh-CN" i="1">
                                  <a:latin typeface="Cambria Math" panose="02040503050406030204" pitchFamily="18" charset="0"/>
                                </a:rPr>
                                <m:t>𝑑𝑥</m:t>
                              </m:r>
                              <m:r>
                                <a:rPr lang="en-US" altLang="zh-CN" b="0" i="1" baseline="30000" smtClean="0">
                                  <a:latin typeface="Cambria Math" panose="02040503050406030204" pitchFamily="18" charset="0"/>
                                </a:rPr>
                                <m:t>3</m:t>
                              </m:r>
                            </m:den>
                          </m:f>
                          <m:r>
                            <a:rPr lang="en-US" altLang="zh-CN" i="1">
                              <a:latin typeface="Cambria Math" panose="02040503050406030204" pitchFamily="18" charset="0"/>
                            </a:rPr>
                            <m:t>|</m:t>
                          </m:r>
                        </m:e>
                        <m:sub>
                          <m:r>
                            <a:rPr lang="en-US" altLang="zh-CN" i="1">
                              <a:latin typeface="Cambria Math" panose="02040503050406030204" pitchFamily="18" charset="0"/>
                            </a:rPr>
                            <m:t>𝑋</m:t>
                          </m:r>
                          <m:r>
                            <a:rPr lang="en-US" altLang="zh-CN" i="1" baseline="-25000">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0</m:t>
                              </m:r>
                            </m:sub>
                          </m:sSub>
                        </m:e>
                      </m:d>
                      <m:r>
                        <a:rPr lang="en-US" altLang="zh-CN" b="0" i="1" baseline="30000" smtClean="0">
                          <a:latin typeface="Cambria Math" panose="02040503050406030204" pitchFamily="18" charset="0"/>
                        </a:rPr>
                        <m:t>3</m:t>
                      </m:r>
                      <m:r>
                        <a:rPr lang="en-US" altLang="zh-CN" i="1" smtClean="0">
                          <a:latin typeface="Cambria Math" panose="02040503050406030204" pitchFamily="18" charset="0"/>
                        </a:rPr>
                        <m:t>+…,  −∞&lt;</m:t>
                      </m:r>
                      <m:r>
                        <a:rPr lang="en-US" altLang="zh-CN" i="1" smtClean="0">
                          <a:latin typeface="Cambria Math" panose="02040503050406030204" pitchFamily="18" charset="0"/>
                        </a:rPr>
                        <m:t>𝑥</m:t>
                      </m:r>
                      <m:r>
                        <a:rPr lang="en-US" altLang="zh-CN" i="1" smtClean="0">
                          <a:latin typeface="Cambria Math" panose="02040503050406030204" pitchFamily="18" charset="0"/>
                        </a:rPr>
                        <m:t>&lt;∞</m:t>
                      </m:r>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764862" y="1319544"/>
                <a:ext cx="10097508" cy="526554"/>
              </a:xfrm>
              <a:prstGeom prst="rect">
                <a:avLst/>
              </a:prstGeom>
              <a:blipFill rotWithShape="1">
                <a:blip r:embed="rId5"/>
                <a:stretch>
                  <a:fillRect l="-3" t="-3" r="1" b="29"/>
                </a:stretch>
              </a:blipFill>
            </p:spPr>
            <p:txBody>
              <a:bodyPr/>
              <a:lstStyle/>
              <a:p>
                <a:r>
                  <a:rPr lang="zh-CN" altLang="en-US">
                    <a:noFill/>
                  </a:rPr>
                  <a:t> </a:t>
                </a:r>
              </a:p>
            </p:txBody>
          </p:sp>
        </mc:Fallback>
      </mc:AlternateContent>
      <p:pic>
        <p:nvPicPr>
          <p:cNvPr id="13" name="图片 12"/>
          <p:cNvPicPr>
            <a:picLocks noChangeAspect="1"/>
          </p:cNvPicPr>
          <p:nvPr/>
        </p:nvPicPr>
        <p:blipFill>
          <a:blip r:embed="rId6"/>
          <a:stretch>
            <a:fillRect/>
          </a:stretch>
        </p:blipFill>
        <p:spPr>
          <a:xfrm>
            <a:off x="3472639" y="350313"/>
            <a:ext cx="4891987" cy="913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11" grpId="0" animBg="1"/>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9396" y="2384884"/>
            <a:ext cx="8712968" cy="523220"/>
          </a:xfrm>
          <a:prstGeom prst="rect">
            <a:avLst/>
          </a:prstGeom>
        </p:spPr>
        <p:txBody>
          <a:bodyPr wrap="square">
            <a:spAutoFit/>
          </a:bodyPr>
          <a:lstStyle/>
          <a:p>
            <a:r>
              <a:rPr lang="en-US" altLang="zh-CN" dirty="0"/>
              <a:t>●</a:t>
            </a:r>
            <a:r>
              <a:rPr lang="zh-CN" altLang="en-US" sz="2800" dirty="0"/>
              <a:t>二极管上流过的电流包含</a:t>
            </a:r>
            <a:r>
              <a:rPr lang="en-US" altLang="zh-CN" sz="2800" dirty="0"/>
              <a:t>DC</a:t>
            </a:r>
            <a:r>
              <a:rPr lang="zh-CN" altLang="en-US" sz="2800" dirty="0"/>
              <a:t>和小的</a:t>
            </a:r>
            <a:r>
              <a:rPr lang="zh-CN" altLang="en-US" sz="2800" dirty="0" smtClean="0"/>
              <a:t>扰动</a:t>
            </a:r>
            <a:r>
              <a:rPr lang="zh-CN" altLang="en-US" sz="2800" dirty="0" smtClean="0">
                <a:sym typeface="Symbol" panose="05050102010706020507" pitchFamily="18" charset="2"/>
              </a:rPr>
              <a:t></a:t>
            </a:r>
            <a:r>
              <a:rPr lang="en-US" altLang="zh-CN" sz="2800" b="1" i="1" dirty="0" err="1" smtClean="0">
                <a:latin typeface="Times New Roman" panose="02020603050405020304" pitchFamily="18" charset="0"/>
                <a:cs typeface="Times New Roman" panose="02020603050405020304" pitchFamily="18" charset="0"/>
                <a:sym typeface="Symbol" panose="05050102010706020507" pitchFamily="18" charset="2"/>
              </a:rPr>
              <a:t>i</a:t>
            </a:r>
            <a:r>
              <a:rPr lang="en-US" altLang="zh-CN" sz="2800" baseline="-25000" dirty="0" err="1" smtClean="0">
                <a:latin typeface="Times New Roman" panose="02020603050405020304" pitchFamily="18" charset="0"/>
                <a:cs typeface="Times New Roman" panose="02020603050405020304" pitchFamily="18" charset="0"/>
                <a:sym typeface="Symbol" panose="05050102010706020507" pitchFamily="18" charset="2"/>
              </a:rPr>
              <a:t>D</a:t>
            </a:r>
            <a:endParaRPr lang="en-US" altLang="zh-CN" sz="2800" baseline="-250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764862" y="1295400"/>
            <a:ext cx="5307800" cy="903239"/>
          </a:xfrm>
          <a:prstGeom prst="rect">
            <a:avLst/>
          </a:prstGeom>
        </p:spPr>
      </p:pic>
      <p:pic>
        <p:nvPicPr>
          <p:cNvPr id="4" name="图片 3"/>
          <p:cNvPicPr>
            <a:picLocks noChangeAspect="1"/>
          </p:cNvPicPr>
          <p:nvPr/>
        </p:nvPicPr>
        <p:blipFill>
          <a:blip r:embed="rId2"/>
          <a:stretch>
            <a:fillRect/>
          </a:stretch>
        </p:blipFill>
        <p:spPr>
          <a:xfrm>
            <a:off x="800445" y="3182915"/>
            <a:ext cx="2618354" cy="689489"/>
          </a:xfrm>
          <a:prstGeom prst="rect">
            <a:avLst/>
          </a:prstGeom>
        </p:spPr>
      </p:pic>
      <p:pic>
        <p:nvPicPr>
          <p:cNvPr id="5" name="图片 4"/>
          <p:cNvPicPr>
            <a:picLocks noChangeAspect="1"/>
          </p:cNvPicPr>
          <p:nvPr/>
        </p:nvPicPr>
        <p:blipFill>
          <a:blip r:embed="rId3"/>
          <a:stretch>
            <a:fillRect/>
          </a:stretch>
        </p:blipFill>
        <p:spPr>
          <a:xfrm>
            <a:off x="932692" y="4041069"/>
            <a:ext cx="3025888" cy="713614"/>
          </a:xfrm>
          <a:prstGeom prst="rect">
            <a:avLst/>
          </a:prstGeom>
        </p:spPr>
      </p:pic>
      <p:sp>
        <p:nvSpPr>
          <p:cNvPr id="6" name="右箭头 5"/>
          <p:cNvSpPr/>
          <p:nvPr/>
        </p:nvSpPr>
        <p:spPr>
          <a:xfrm>
            <a:off x="4117438" y="4204596"/>
            <a:ext cx="941033" cy="266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75247" y="3266049"/>
            <a:ext cx="1620957" cy="523220"/>
          </a:xfrm>
          <a:prstGeom prst="rect">
            <a:avLst/>
          </a:prstGeom>
        </p:spPr>
        <p:txBody>
          <a:bodyPr wrap="none">
            <a:spAutoFit/>
          </a:bodyPr>
          <a:lstStyle/>
          <a:p>
            <a:r>
              <a:rPr lang="zh-CN" altLang="en-US" sz="2800" dirty="0" smtClean="0"/>
              <a:t>等效电导</a:t>
            </a:r>
            <a:endParaRPr lang="zh-CN" altLang="en-US" sz="2800" dirty="0"/>
          </a:p>
        </p:txBody>
      </p:sp>
      <p:pic>
        <p:nvPicPr>
          <p:cNvPr id="8" name="图片 7"/>
          <p:cNvPicPr>
            <a:picLocks noChangeAspect="1"/>
          </p:cNvPicPr>
          <p:nvPr/>
        </p:nvPicPr>
        <p:blipFill>
          <a:blip r:embed="rId4"/>
          <a:stretch>
            <a:fillRect/>
          </a:stretch>
        </p:blipFill>
        <p:spPr>
          <a:xfrm>
            <a:off x="5300631" y="3833292"/>
            <a:ext cx="2306612" cy="1028538"/>
          </a:xfrm>
          <a:prstGeom prst="rect">
            <a:avLst/>
          </a:prstGeom>
        </p:spPr>
      </p:pic>
      <p:pic>
        <p:nvPicPr>
          <p:cNvPr id="9" name="图片 8"/>
          <p:cNvPicPr>
            <a:picLocks noChangeAspect="1"/>
          </p:cNvPicPr>
          <p:nvPr/>
        </p:nvPicPr>
        <p:blipFill>
          <a:blip r:embed="rId5"/>
          <a:stretch>
            <a:fillRect/>
          </a:stretch>
        </p:blipFill>
        <p:spPr>
          <a:xfrm>
            <a:off x="932692" y="4908921"/>
            <a:ext cx="2240629" cy="1258886"/>
          </a:xfrm>
          <a:prstGeom prst="rect">
            <a:avLst/>
          </a:prstGeom>
        </p:spPr>
      </p:pic>
      <p:pic>
        <p:nvPicPr>
          <p:cNvPr id="10" name="图片 9"/>
          <p:cNvPicPr>
            <a:picLocks noChangeAspect="1"/>
          </p:cNvPicPr>
          <p:nvPr/>
        </p:nvPicPr>
        <p:blipFill>
          <a:blip r:embed="rId6"/>
          <a:stretch>
            <a:fillRect/>
          </a:stretch>
        </p:blipFill>
        <p:spPr>
          <a:xfrm>
            <a:off x="8636899" y="3908325"/>
            <a:ext cx="1470930" cy="901565"/>
          </a:xfrm>
          <a:prstGeom prst="rect">
            <a:avLst/>
          </a:prstGeom>
        </p:spPr>
      </p:pic>
      <p:sp>
        <p:nvSpPr>
          <p:cNvPr id="11" name="下箭头 10"/>
          <p:cNvSpPr/>
          <p:nvPr/>
        </p:nvSpPr>
        <p:spPr>
          <a:xfrm rot="16200000">
            <a:off x="7828387" y="4107129"/>
            <a:ext cx="213064" cy="5814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417721" y="3236271"/>
            <a:ext cx="1620957" cy="523220"/>
          </a:xfrm>
          <a:prstGeom prst="rect">
            <a:avLst/>
          </a:prstGeom>
        </p:spPr>
        <p:txBody>
          <a:bodyPr wrap="none">
            <a:spAutoFit/>
          </a:bodyPr>
          <a:lstStyle/>
          <a:p>
            <a:r>
              <a:rPr lang="zh-CN" altLang="en-US" sz="2800" dirty="0" smtClean="0"/>
              <a:t>增量电阻</a:t>
            </a:r>
            <a:endParaRPr lang="zh-CN" altLang="en-US" sz="2800" dirty="0"/>
          </a:p>
        </p:txBody>
      </p:sp>
      <p:pic>
        <p:nvPicPr>
          <p:cNvPr id="13" name="图片 12"/>
          <p:cNvPicPr>
            <a:picLocks noChangeAspect="1"/>
          </p:cNvPicPr>
          <p:nvPr/>
        </p:nvPicPr>
        <p:blipFill>
          <a:blip r:embed="rId7"/>
          <a:stretch>
            <a:fillRect/>
          </a:stretch>
        </p:blipFill>
        <p:spPr>
          <a:xfrm>
            <a:off x="731404" y="509267"/>
            <a:ext cx="4400325" cy="786133"/>
          </a:xfrm>
          <a:prstGeom prst="rect">
            <a:avLst/>
          </a:prstGeom>
        </p:spPr>
      </p:pic>
      <p:sp>
        <p:nvSpPr>
          <p:cNvPr id="14" name="矩形 13"/>
          <p:cNvSpPr/>
          <p:nvPr/>
        </p:nvSpPr>
        <p:spPr>
          <a:xfrm>
            <a:off x="3646357" y="5244198"/>
            <a:ext cx="4852610" cy="523220"/>
          </a:xfrm>
          <a:prstGeom prst="rect">
            <a:avLst/>
          </a:prstGeom>
        </p:spPr>
        <p:txBody>
          <a:bodyPr wrap="none">
            <a:spAutoFit/>
          </a:bodyPr>
          <a:lstStyle/>
          <a:p>
            <a:r>
              <a:rPr lang="zh-CN" altLang="en-US" sz="2800" dirty="0" smtClean="0"/>
              <a:t>非线性元件增量电阻计算公式</a:t>
            </a:r>
            <a:endParaRPr lang="zh-CN" altLang="en-US" sz="2800" dirty="0"/>
          </a:p>
        </p:txBody>
      </p:sp>
      <p:pic>
        <p:nvPicPr>
          <p:cNvPr id="15" name="图片 14"/>
          <p:cNvPicPr>
            <a:picLocks noChangeAspect="1"/>
          </p:cNvPicPr>
          <p:nvPr/>
        </p:nvPicPr>
        <p:blipFill rotWithShape="1">
          <a:blip r:embed="rId8"/>
          <a:srcRect t="17527"/>
          <a:stretch>
            <a:fillRect/>
          </a:stretch>
        </p:blipFill>
        <p:spPr>
          <a:xfrm>
            <a:off x="6255786" y="269835"/>
            <a:ext cx="5934327" cy="1896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11" grpId="0" animBg="1"/>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p:cNvSpPr txBox="1">
            <a:spLocks noChangeArrowheads="1"/>
          </p:cNvSpPr>
          <p:nvPr/>
        </p:nvSpPr>
        <p:spPr bwMode="auto">
          <a:xfrm>
            <a:off x="1974850" y="2344739"/>
            <a:ext cx="8153400" cy="369887"/>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根据所用的半导体，有</a:t>
            </a:r>
            <a:r>
              <a:rPr lang="en-US" altLang="zh-CN" b="1">
                <a:solidFill>
                  <a:srgbClr val="C00000"/>
                </a:solidFill>
                <a:latin typeface="Times New Roman" panose="02020603050405020304" pitchFamily="18" charset="0"/>
                <a:ea typeface="楷体_GB2312" pitchFamily="49" charset="-122"/>
                <a:cs typeface="Times New Roman" panose="02020603050405020304" pitchFamily="18" charset="0"/>
              </a:rPr>
              <a:t>Si</a:t>
            </a:r>
            <a:r>
              <a:rPr lang="zh-CN" altLang="en-US" b="1">
                <a:latin typeface="Times New Roman" panose="02020603050405020304" pitchFamily="18" charset="0"/>
                <a:ea typeface="楷体_GB2312" pitchFamily="49" charset="-122"/>
                <a:cs typeface="Times New Roman" panose="02020603050405020304" pitchFamily="18" charset="0"/>
              </a:rPr>
              <a:t>管、</a:t>
            </a:r>
            <a:r>
              <a:rPr lang="en-US" altLang="zh-CN" b="1">
                <a:solidFill>
                  <a:srgbClr val="C00000"/>
                </a:solidFill>
                <a:latin typeface="Times New Roman" panose="02020603050405020304" pitchFamily="18" charset="0"/>
                <a:ea typeface="楷体_GB2312" pitchFamily="49" charset="-122"/>
                <a:cs typeface="Times New Roman" panose="02020603050405020304" pitchFamily="18" charset="0"/>
              </a:rPr>
              <a:t>Ge</a:t>
            </a:r>
            <a:r>
              <a:rPr lang="zh-CN" altLang="en-US" b="1">
                <a:latin typeface="Times New Roman" panose="02020603050405020304" pitchFamily="18" charset="0"/>
                <a:ea typeface="楷体_GB2312" pitchFamily="49" charset="-122"/>
                <a:cs typeface="Times New Roman" panose="02020603050405020304" pitchFamily="18" charset="0"/>
              </a:rPr>
              <a:t>管和其它材料的二极管。</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11" name="文本框 1"/>
          <p:cNvSpPr txBox="1">
            <a:spLocks noChangeArrowheads="1"/>
          </p:cNvSpPr>
          <p:nvPr/>
        </p:nvSpPr>
        <p:spPr bwMode="auto">
          <a:xfrm>
            <a:off x="1974850" y="2058989"/>
            <a:ext cx="8153400" cy="369887"/>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用半导体材料制成</a:t>
            </a:r>
            <a:r>
              <a:rPr lang="en-US" altLang="zh-CN" b="1">
                <a:latin typeface="Times New Roman" panose="02020603050405020304" pitchFamily="18" charset="0"/>
                <a:ea typeface="楷体_GB2312" pitchFamily="49" charset="-122"/>
                <a:cs typeface="Times New Roman" panose="02020603050405020304" pitchFamily="18" charset="0"/>
              </a:rPr>
              <a:t>PN</a:t>
            </a:r>
            <a:r>
              <a:rPr lang="zh-CN" altLang="en-US" b="1">
                <a:latin typeface="Times New Roman" panose="02020603050405020304" pitchFamily="18" charset="0"/>
                <a:ea typeface="楷体_GB2312" pitchFamily="49" charset="-122"/>
                <a:cs typeface="Times New Roman" panose="02020603050405020304" pitchFamily="18" charset="0"/>
              </a:rPr>
              <a:t>结，引出两个电极并加以封装，就构成了二极管。</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en-US" altLang="zh-CN" kern="0" dirty="0">
                <a:latin typeface="+mn-ea"/>
                <a:ea typeface="+mn-ea"/>
              </a:rPr>
              <a:t>1.1</a:t>
            </a:r>
            <a:r>
              <a:rPr lang="zh-CN" altLang="en-US" kern="0" dirty="0">
                <a:latin typeface="+mn-ea"/>
                <a:ea typeface="+mn-ea"/>
              </a:rPr>
              <a:t> 二极管的基本特性</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什么是半导体二极管</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5" name="文本框 1"/>
          <p:cNvSpPr txBox="1">
            <a:spLocks noChangeArrowheads="1"/>
          </p:cNvSpPr>
          <p:nvPr/>
        </p:nvSpPr>
        <p:spPr bwMode="auto">
          <a:xfrm>
            <a:off x="1981200" y="1773239"/>
            <a:ext cx="8153400" cy="369887"/>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半导体二极管是用半导体材料制成的电子元器件中的一个大类。</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pic>
        <p:nvPicPr>
          <p:cNvPr id="6" name="Picture 10" descr="二极管"/>
          <p:cNvPicPr>
            <a:picLocks noChangeAspect="1" noChangeArrowheads="1"/>
          </p:cNvPicPr>
          <p:nvPr/>
        </p:nvPicPr>
        <p:blipFill>
          <a:blip r:embed="rId1"/>
          <a:srcRect l="27335" t="32445" r="12996" b="27780"/>
          <a:stretch>
            <a:fillRect/>
          </a:stretch>
        </p:blipFill>
        <p:spPr bwMode="auto">
          <a:xfrm>
            <a:off x="3863976" y="2857500"/>
            <a:ext cx="4392613" cy="2197100"/>
          </a:xfrm>
          <a:prstGeom prst="rect">
            <a:avLst/>
          </a:prstGeom>
          <a:noFill/>
          <a:ln w="9525">
            <a:noFill/>
            <a:miter lim="800000"/>
            <a:headEnd/>
            <a:tailEnd/>
          </a:ln>
        </p:spPr>
      </p:pic>
      <p:sp>
        <p:nvSpPr>
          <p:cNvPr id="7" name="AutoShape 12"/>
          <p:cNvSpPr/>
          <p:nvPr/>
        </p:nvSpPr>
        <p:spPr bwMode="auto">
          <a:xfrm>
            <a:off x="2439988" y="5376864"/>
            <a:ext cx="1130300" cy="720725"/>
          </a:xfrm>
          <a:prstGeom prst="borderCallout1">
            <a:avLst>
              <a:gd name="adj1" fmla="val 15861"/>
              <a:gd name="adj2" fmla="val 106741"/>
              <a:gd name="adj3" fmla="val -59412"/>
              <a:gd name="adj4" fmla="val 188662"/>
            </a:avLst>
          </a:prstGeom>
          <a:solidFill>
            <a:srgbClr val="66FFFF"/>
          </a:solidFill>
          <a:ln w="19050">
            <a:solidFill>
              <a:srgbClr val="FF0000"/>
            </a:solidFill>
            <a:miter lim="800000"/>
          </a:ln>
        </p:spPr>
        <p:txBody>
          <a:bodyPr/>
          <a:lstStyle/>
          <a:p>
            <a:pPr algn="ctr" eaLnBrk="0" hangingPunct="0"/>
            <a:r>
              <a:rPr lang="zh-CN" altLang="en-US" sz="2000" b="1"/>
              <a:t>小功率二极管</a:t>
            </a:r>
            <a:endParaRPr lang="zh-CN" altLang="en-US" sz="2000" b="1"/>
          </a:p>
        </p:txBody>
      </p:sp>
      <p:sp>
        <p:nvSpPr>
          <p:cNvPr id="8" name="AutoShape 13"/>
          <p:cNvSpPr/>
          <p:nvPr/>
        </p:nvSpPr>
        <p:spPr bwMode="auto">
          <a:xfrm>
            <a:off x="4384675" y="5376864"/>
            <a:ext cx="1130300" cy="720725"/>
          </a:xfrm>
          <a:prstGeom prst="borderCallout1">
            <a:avLst>
              <a:gd name="adj1" fmla="val 15861"/>
              <a:gd name="adj2" fmla="val 106741"/>
              <a:gd name="adj3" fmla="val -68500"/>
              <a:gd name="adj4" fmla="val 139468"/>
            </a:avLst>
          </a:prstGeom>
          <a:solidFill>
            <a:srgbClr val="66FFFF"/>
          </a:solidFill>
          <a:ln w="19050">
            <a:solidFill>
              <a:srgbClr val="FF0000"/>
            </a:solidFill>
            <a:miter lim="800000"/>
          </a:ln>
        </p:spPr>
        <p:txBody>
          <a:bodyPr/>
          <a:lstStyle/>
          <a:p>
            <a:pPr algn="ctr" eaLnBrk="0" hangingPunct="0"/>
            <a:r>
              <a:rPr lang="zh-CN" altLang="en-US" sz="2000" b="1"/>
              <a:t>大功率二极管</a:t>
            </a:r>
            <a:endParaRPr lang="zh-CN" altLang="en-US" sz="2000" b="1"/>
          </a:p>
        </p:txBody>
      </p:sp>
      <p:sp>
        <p:nvSpPr>
          <p:cNvPr id="9" name="AutoShape 14"/>
          <p:cNvSpPr/>
          <p:nvPr/>
        </p:nvSpPr>
        <p:spPr bwMode="auto">
          <a:xfrm>
            <a:off x="7107238" y="5305426"/>
            <a:ext cx="1130300" cy="720725"/>
          </a:xfrm>
          <a:prstGeom prst="borderCallout1">
            <a:avLst>
              <a:gd name="adj1" fmla="val 15861"/>
              <a:gd name="adj2" fmla="val -6741"/>
              <a:gd name="adj3" fmla="val -35241"/>
              <a:gd name="adj4" fmla="val -27949"/>
            </a:avLst>
          </a:prstGeom>
          <a:solidFill>
            <a:srgbClr val="66FFFF"/>
          </a:solidFill>
          <a:ln w="19050">
            <a:solidFill>
              <a:srgbClr val="FF0000"/>
            </a:solidFill>
            <a:miter lim="800000"/>
          </a:ln>
        </p:spPr>
        <p:txBody>
          <a:bodyPr/>
          <a:lstStyle/>
          <a:p>
            <a:pPr algn="ctr" eaLnBrk="0" hangingPunct="0"/>
            <a:r>
              <a:rPr lang="zh-CN" altLang="en-US" sz="2000" b="1"/>
              <a:t>稳压</a:t>
            </a:r>
            <a:endParaRPr lang="zh-CN" altLang="en-US" sz="2000" b="1"/>
          </a:p>
          <a:p>
            <a:pPr algn="ctr" eaLnBrk="0" hangingPunct="0"/>
            <a:r>
              <a:rPr lang="zh-CN" altLang="en-US" sz="2000" b="1"/>
              <a:t>二极管</a:t>
            </a:r>
            <a:endParaRPr lang="zh-CN" altLang="en-US" sz="2000" b="1"/>
          </a:p>
        </p:txBody>
      </p:sp>
      <p:sp>
        <p:nvSpPr>
          <p:cNvPr id="10" name="AutoShape 15"/>
          <p:cNvSpPr/>
          <p:nvPr/>
        </p:nvSpPr>
        <p:spPr bwMode="auto">
          <a:xfrm>
            <a:off x="8836025" y="5305426"/>
            <a:ext cx="1130300" cy="720725"/>
          </a:xfrm>
          <a:prstGeom prst="borderCallout1">
            <a:avLst>
              <a:gd name="adj1" fmla="val 15861"/>
              <a:gd name="adj2" fmla="val -6741"/>
              <a:gd name="adj3" fmla="val -74227"/>
              <a:gd name="adj4" fmla="val -113764"/>
            </a:avLst>
          </a:prstGeom>
          <a:solidFill>
            <a:srgbClr val="66FFFF"/>
          </a:solidFill>
          <a:ln w="19050">
            <a:solidFill>
              <a:srgbClr val="FF0000"/>
            </a:solidFill>
            <a:miter lim="800000"/>
          </a:ln>
        </p:spPr>
        <p:txBody>
          <a:bodyPr/>
          <a:lstStyle/>
          <a:p>
            <a:pPr algn="ctr" eaLnBrk="0" hangingPunct="0"/>
            <a:r>
              <a:rPr lang="zh-CN" altLang="en-US" sz="2000" b="1"/>
              <a:t>发光</a:t>
            </a:r>
            <a:endParaRPr lang="zh-CN" altLang="en-US" sz="2000" b="1"/>
          </a:p>
          <a:p>
            <a:pPr algn="ctr" eaLnBrk="0" hangingPunct="0"/>
            <a:r>
              <a:rPr lang="zh-CN" altLang="en-US" sz="2000" b="1"/>
              <a:t>二极管</a:t>
            </a:r>
            <a:endParaRPr lang="zh-CN" altLang="en-US" sz="2000" b="1"/>
          </a:p>
        </p:txBody>
      </p:sp>
      <p:graphicFrame>
        <p:nvGraphicFramePr>
          <p:cNvPr id="2" name="Object 455"/>
          <p:cNvGraphicFramePr>
            <a:graphicFrameLocks noChangeAspect="1"/>
          </p:cNvGraphicFramePr>
          <p:nvPr/>
        </p:nvGraphicFramePr>
        <p:xfrm>
          <a:off x="8516938" y="3190875"/>
          <a:ext cx="1795462" cy="596900"/>
        </p:xfrm>
        <a:graphic>
          <a:graphicData uri="http://schemas.openxmlformats.org/presentationml/2006/ole">
            <mc:AlternateContent xmlns:mc="http://schemas.openxmlformats.org/markup-compatibility/2006">
              <mc:Choice xmlns:v="urn:schemas-microsoft-com:vml" Requires="v">
                <p:oleObj spid="_x0000_s32230" name="Photo Editor 照片" r:id="rId2" imgW="6791325" imgH="2257425" progId="">
                  <p:embed/>
                </p:oleObj>
              </mc:Choice>
              <mc:Fallback>
                <p:oleObj name="Photo Editor 照片" r:id="rId2" imgW="6791325" imgH="2257425" progId="">
                  <p:embed/>
                  <p:pic>
                    <p:nvPicPr>
                      <p:cNvPr id="0" name="Picture 4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938" y="3190875"/>
                        <a:ext cx="179546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文本框 1"/>
          <p:cNvSpPr txBox="1">
            <a:spLocks noChangeArrowheads="1"/>
          </p:cNvSpPr>
          <p:nvPr/>
        </p:nvSpPr>
        <p:spPr bwMode="auto">
          <a:xfrm>
            <a:off x="8572500" y="3963989"/>
            <a:ext cx="1657350" cy="606425"/>
          </a:xfrm>
          <a:prstGeom prst="rect">
            <a:avLst/>
          </a:prstGeom>
          <a:noFill/>
          <a:ln w="9525">
            <a:noFill/>
            <a:miter lim="800000"/>
          </a:ln>
        </p:spPr>
        <p:txBody>
          <a:bodyPr>
            <a:spAutoFit/>
          </a:bodyPr>
          <a:lstStyle/>
          <a:p>
            <a:pPr>
              <a:lnSpc>
                <a:spcPts val="2000"/>
              </a:lnSpc>
              <a:defRPr/>
            </a:pPr>
            <a:r>
              <a:rPr lang="zh-CN" altLang="en-US" sz="1400"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rPr>
              <a:t>什么是半导体？</a:t>
            </a:r>
            <a:endParaRPr lang="en-US" altLang="zh-CN" sz="1400"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endParaRPr>
          </a:p>
          <a:p>
            <a:pPr>
              <a:lnSpc>
                <a:spcPts val="2000"/>
              </a:lnSpc>
              <a:defRPr/>
            </a:pPr>
            <a:r>
              <a:rPr lang="zh-CN" altLang="en-US" sz="1400"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rPr>
              <a:t>什么是</a:t>
            </a:r>
            <a:r>
              <a:rPr lang="en-US" altLang="zh-CN" sz="1400"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rPr>
              <a:t>PN</a:t>
            </a:r>
            <a:r>
              <a:rPr lang="zh-CN" altLang="en-US" sz="1400"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rPr>
              <a:t>结？</a:t>
            </a:r>
            <a:endParaRPr lang="zh-CN" altLang="en-US" sz="1400"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ransition>
    <p:sndAc>
      <p:stSnd>
        <p:snd r:embed="rId4"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lt">
                                    <p:tmAbs val="80"/>
                                  </p:iterate>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par>
                          <p:cTn id="35" fill="hold">
                            <p:stCondLst>
                              <p:cond delay="2720"/>
                            </p:stCondLst>
                            <p:childTnLst>
                              <p:par>
                                <p:cTn id="36" presetID="26" presetClass="entr" presetSubtype="0" fill="hold" nodeType="afterEffect">
                                  <p:stCondLst>
                                    <p:cond delay="500"/>
                                  </p:stCondLst>
                                  <p:childTnLst>
                                    <p:set>
                                      <p:cBhvr>
                                        <p:cTn id="37" dur="1" fill="hold">
                                          <p:stCondLst>
                                            <p:cond delay="0"/>
                                          </p:stCondLst>
                                        </p:cTn>
                                        <p:tgtEl>
                                          <p:spTgt spid="2"/>
                                        </p:tgtEl>
                                        <p:attrNameLst>
                                          <p:attrName>style.visibility</p:attrName>
                                        </p:attrNameLst>
                                      </p:cBhvr>
                                      <p:to>
                                        <p:strVal val="visible"/>
                                      </p:to>
                                    </p:set>
                                    <p:animEffect transition="in" filter="wipe(down)">
                                      <p:cBhvr>
                                        <p:cTn id="38" dur="580">
                                          <p:stCondLst>
                                            <p:cond delay="0"/>
                                          </p:stCondLst>
                                        </p:cTn>
                                        <p:tgtEl>
                                          <p:spTgt spid="2"/>
                                        </p:tgtEl>
                                      </p:cBhvr>
                                    </p:animEffect>
                                    <p:anim calcmode="lin" valueType="num">
                                      <p:cBhvr>
                                        <p:cTn id="39"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4" dur="26">
                                          <p:stCondLst>
                                            <p:cond delay="650"/>
                                          </p:stCondLst>
                                        </p:cTn>
                                        <p:tgtEl>
                                          <p:spTgt spid="2"/>
                                        </p:tgtEl>
                                      </p:cBhvr>
                                      <p:to x="100000" y="60000"/>
                                    </p:animScale>
                                    <p:animScale>
                                      <p:cBhvr>
                                        <p:cTn id="45" dur="166" decel="50000">
                                          <p:stCondLst>
                                            <p:cond delay="676"/>
                                          </p:stCondLst>
                                        </p:cTn>
                                        <p:tgtEl>
                                          <p:spTgt spid="2"/>
                                        </p:tgtEl>
                                      </p:cBhvr>
                                      <p:to x="100000" y="100000"/>
                                    </p:animScale>
                                    <p:animScale>
                                      <p:cBhvr>
                                        <p:cTn id="46" dur="26">
                                          <p:stCondLst>
                                            <p:cond delay="1312"/>
                                          </p:stCondLst>
                                        </p:cTn>
                                        <p:tgtEl>
                                          <p:spTgt spid="2"/>
                                        </p:tgtEl>
                                      </p:cBhvr>
                                      <p:to x="100000" y="80000"/>
                                    </p:animScale>
                                    <p:animScale>
                                      <p:cBhvr>
                                        <p:cTn id="47" dur="166" decel="50000">
                                          <p:stCondLst>
                                            <p:cond delay="1338"/>
                                          </p:stCondLst>
                                        </p:cTn>
                                        <p:tgtEl>
                                          <p:spTgt spid="2"/>
                                        </p:tgtEl>
                                      </p:cBhvr>
                                      <p:to x="100000" y="100000"/>
                                    </p:animScale>
                                    <p:animScale>
                                      <p:cBhvr>
                                        <p:cTn id="48" dur="26">
                                          <p:stCondLst>
                                            <p:cond delay="1642"/>
                                          </p:stCondLst>
                                        </p:cTn>
                                        <p:tgtEl>
                                          <p:spTgt spid="2"/>
                                        </p:tgtEl>
                                      </p:cBhvr>
                                      <p:to x="100000" y="90000"/>
                                    </p:animScale>
                                    <p:animScale>
                                      <p:cBhvr>
                                        <p:cTn id="49" dur="166" decel="50000">
                                          <p:stCondLst>
                                            <p:cond delay="1668"/>
                                          </p:stCondLst>
                                        </p:cTn>
                                        <p:tgtEl>
                                          <p:spTgt spid="2"/>
                                        </p:tgtEl>
                                      </p:cBhvr>
                                      <p:to x="100000" y="100000"/>
                                    </p:animScale>
                                    <p:animScale>
                                      <p:cBhvr>
                                        <p:cTn id="50" dur="26">
                                          <p:stCondLst>
                                            <p:cond delay="1808"/>
                                          </p:stCondLst>
                                        </p:cTn>
                                        <p:tgtEl>
                                          <p:spTgt spid="2"/>
                                        </p:tgtEl>
                                      </p:cBhvr>
                                      <p:to x="100000" y="95000"/>
                                    </p:animScale>
                                    <p:animScale>
                                      <p:cBhvr>
                                        <p:cTn id="51" dur="166" decel="50000">
                                          <p:stCondLst>
                                            <p:cond delay="1834"/>
                                          </p:stCondLst>
                                        </p:cTn>
                                        <p:tgtEl>
                                          <p:spTgt spid="2"/>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iterate type="lt">
                                    <p:tmAbs val="80"/>
                                  </p:iterate>
                                  <p:childTnLst>
                                    <p:set>
                                      <p:cBhvr>
                                        <p:cTn id="55"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iterate type="lt">
                                    <p:tmAbs val="80"/>
                                  </p:iterate>
                                  <p:childTnLst>
                                    <p:set>
                                      <p:cBhvr>
                                        <p:cTn id="59"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iterate type="lt">
                                    <p:tmAbs val="80"/>
                                  </p:iterate>
                                  <p:childTnLst>
                                    <p:set>
                                      <p:cBhvr>
                                        <p:cTn id="6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6956" y="1124744"/>
            <a:ext cx="4314654" cy="2251660"/>
          </a:xfrm>
          <a:prstGeom prst="rect">
            <a:avLst/>
          </a:prstGeom>
        </p:spPr>
      </p:pic>
      <p:pic>
        <p:nvPicPr>
          <p:cNvPr id="3" name="图片 2"/>
          <p:cNvPicPr>
            <a:picLocks noChangeAspect="1"/>
          </p:cNvPicPr>
          <p:nvPr/>
        </p:nvPicPr>
        <p:blipFill>
          <a:blip r:embed="rId2"/>
          <a:stretch>
            <a:fillRect/>
          </a:stretch>
        </p:blipFill>
        <p:spPr>
          <a:xfrm>
            <a:off x="6055851" y="1537391"/>
            <a:ext cx="5605782" cy="1858576"/>
          </a:xfrm>
          <a:prstGeom prst="rect">
            <a:avLst/>
          </a:prstGeom>
        </p:spPr>
      </p:pic>
      <p:pic>
        <p:nvPicPr>
          <p:cNvPr id="4" name="图片 3"/>
          <p:cNvPicPr>
            <a:picLocks noChangeAspect="1"/>
          </p:cNvPicPr>
          <p:nvPr/>
        </p:nvPicPr>
        <p:blipFill>
          <a:blip r:embed="rId3"/>
          <a:stretch>
            <a:fillRect/>
          </a:stretch>
        </p:blipFill>
        <p:spPr>
          <a:xfrm>
            <a:off x="5123892" y="5367259"/>
            <a:ext cx="4569745" cy="998467"/>
          </a:xfrm>
          <a:prstGeom prst="rect">
            <a:avLst/>
          </a:prstGeom>
        </p:spPr>
      </p:pic>
      <p:sp>
        <p:nvSpPr>
          <p:cNvPr id="5" name="右箭头 4"/>
          <p:cNvSpPr/>
          <p:nvPr/>
        </p:nvSpPr>
        <p:spPr>
          <a:xfrm>
            <a:off x="4998493" y="2197459"/>
            <a:ext cx="680475" cy="426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55755" y="1435069"/>
            <a:ext cx="1980029" cy="523220"/>
          </a:xfrm>
          <a:prstGeom prst="rect">
            <a:avLst/>
          </a:prstGeom>
          <a:noFill/>
        </p:spPr>
        <p:txBody>
          <a:bodyPr wrap="none" rtlCol="0">
            <a:spAutoFit/>
          </a:bodyPr>
          <a:lstStyle/>
          <a:p>
            <a:r>
              <a:rPr lang="zh-CN" altLang="en-US" sz="2800" dirty="0" smtClean="0"/>
              <a:t>线性化结果</a:t>
            </a:r>
            <a:endParaRPr lang="zh-CN" altLang="en-US" sz="2800" dirty="0"/>
          </a:p>
        </p:txBody>
      </p:sp>
      <p:pic>
        <p:nvPicPr>
          <p:cNvPr id="8" name="Picture 2"/>
          <p:cNvPicPr>
            <a:picLocks noChangeAspect="1" noChangeArrowheads="1"/>
          </p:cNvPicPr>
          <p:nvPr/>
        </p:nvPicPr>
        <p:blipFill>
          <a:blip r:embed="rId4"/>
          <a:srcRect/>
          <a:stretch>
            <a:fillRect/>
          </a:stretch>
        </p:blipFill>
        <p:spPr bwMode="auto">
          <a:xfrm>
            <a:off x="1919536" y="3496557"/>
            <a:ext cx="2458113" cy="2869169"/>
          </a:xfrm>
          <a:prstGeom prst="rect">
            <a:avLst/>
          </a:prstGeom>
          <a:noFill/>
          <a:ln w="9525">
            <a:noFill/>
            <a:miter lim="800000"/>
            <a:headEnd/>
            <a:tailEnd/>
          </a:ln>
        </p:spPr>
      </p:pic>
      <p:sp>
        <p:nvSpPr>
          <p:cNvPr id="9" name="矩形 8"/>
          <p:cNvSpPr/>
          <p:nvPr/>
        </p:nvSpPr>
        <p:spPr>
          <a:xfrm>
            <a:off x="5239775" y="4303620"/>
            <a:ext cx="4767652" cy="954107"/>
          </a:xfrm>
          <a:prstGeom prst="rect">
            <a:avLst/>
          </a:prstGeom>
        </p:spPr>
        <p:txBody>
          <a:bodyPr wrap="none">
            <a:spAutoFit/>
          </a:bodyPr>
          <a:lstStyle/>
          <a:p>
            <a:r>
              <a:rPr lang="zh-CN" altLang="en-US" sz="2800" dirty="0" smtClean="0"/>
              <a:t>若已知 </a:t>
            </a:r>
            <a:r>
              <a:rPr lang="en-US" altLang="zh-CN" sz="2800" dirty="0" smtClean="0">
                <a:latin typeface="Times New Roman" panose="02020603050405020304" pitchFamily="18" charset="0"/>
                <a:cs typeface="Times New Roman" panose="02020603050405020304" pitchFamily="18" charset="0"/>
              </a:rPr>
              <a:t>Is=1pA</a:t>
            </a:r>
            <a:r>
              <a:rPr lang="zh-CN" altLang="en-US" sz="2800" dirty="0" smtClean="0"/>
              <a:t>，</a:t>
            </a:r>
            <a:r>
              <a:rPr lang="en-US" altLang="zh-CN" sz="2800" i="1" dirty="0" smtClean="0">
                <a:latin typeface="Times New Roman" panose="02020603050405020304" pitchFamily="18" charset="0"/>
                <a:cs typeface="Times New Roman" panose="02020603050405020304" pitchFamily="18" charset="0"/>
              </a:rPr>
              <a:t>V</a:t>
            </a:r>
            <a:r>
              <a:rPr lang="en-US" altLang="zh-CN" sz="2800" baseline="-25000" dirty="0" smtClean="0">
                <a:latin typeface="Times New Roman" panose="02020603050405020304" pitchFamily="18" charset="0"/>
                <a:cs typeface="Times New Roman" panose="02020603050405020304" pitchFamily="18" charset="0"/>
              </a:rPr>
              <a:t>TH</a:t>
            </a:r>
            <a:r>
              <a:rPr lang="en-US" altLang="zh-CN" sz="2800" dirty="0" smtClean="0">
                <a:latin typeface="Times New Roman" panose="02020603050405020304" pitchFamily="18" charset="0"/>
                <a:cs typeface="Times New Roman" panose="02020603050405020304" pitchFamily="18" charset="0"/>
              </a:rPr>
              <a:t>=25mV</a:t>
            </a:r>
            <a:r>
              <a:rPr lang="zh-CN" altLang="en-US" sz="2800" dirty="0" smtClean="0"/>
              <a:t>，</a:t>
            </a:r>
            <a:endParaRPr lang="en-US" altLang="zh-CN" sz="2800" dirty="0" smtClean="0"/>
          </a:p>
          <a:p>
            <a:r>
              <a:rPr lang="zh-CN" altLang="en-US" sz="2800" dirty="0" smtClean="0"/>
              <a:t>可得 </a:t>
            </a:r>
            <a:r>
              <a:rPr lang="en-US" altLang="zh-CN" sz="2800" dirty="0" smtClean="0">
                <a:latin typeface="Times New Roman" panose="02020603050405020304" pitchFamily="18" charset="0"/>
                <a:cs typeface="Times New Roman" panose="02020603050405020304" pitchFamily="18" charset="0"/>
              </a:rPr>
              <a:t>I</a:t>
            </a:r>
            <a:r>
              <a:rPr lang="en-US" altLang="zh-CN" sz="2800" baseline="-25000" dirty="0" smtClean="0">
                <a:latin typeface="Times New Roman" panose="02020603050405020304" pitchFamily="18" charset="0"/>
                <a:cs typeface="Times New Roman" panose="02020603050405020304" pitchFamily="18" charset="0"/>
              </a:rPr>
              <a:t>D</a:t>
            </a:r>
            <a:r>
              <a:rPr lang="en-US" altLang="zh-CN" sz="2800" dirty="0" smtClean="0">
                <a:latin typeface="Times New Roman" panose="02020603050405020304" pitchFamily="18" charset="0"/>
                <a:cs typeface="Times New Roman" panose="02020603050405020304" pitchFamily="18" charset="0"/>
              </a:rPr>
              <a:t>=1.45A</a:t>
            </a:r>
            <a:endParaRPr lang="zh-CN" altLang="en-US" sz="28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5"/>
          <a:stretch>
            <a:fillRect/>
          </a:stretch>
        </p:blipFill>
        <p:spPr>
          <a:xfrm>
            <a:off x="5338729" y="3290849"/>
            <a:ext cx="5307800" cy="903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文本框 1"/>
          <p:cNvSpPr txBox="1">
            <a:spLocks noChangeArrowheads="1"/>
          </p:cNvSpPr>
          <p:nvPr/>
        </p:nvSpPr>
        <p:spPr bwMode="auto">
          <a:xfrm>
            <a:off x="1981200" y="1311276"/>
            <a:ext cx="8470900" cy="461963"/>
          </a:xfrm>
          <a:prstGeom prst="rect">
            <a:avLst/>
          </a:prstGeom>
          <a:noFill/>
          <a:ln w="9525">
            <a:noFill/>
            <a:miter lim="800000"/>
          </a:ln>
        </p:spPr>
        <p:txBody>
          <a:bodyPr>
            <a:spAutoFit/>
          </a:bodyPr>
          <a:lstStyle/>
          <a:p>
            <a:pPr marL="342900" indent="-342900">
              <a:spcAft>
                <a:spcPts val="600"/>
              </a:spcAft>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增量模拟与小信号分析</a:t>
            </a:r>
            <a:endParaRPr lang="en-US" altLang="zh-CN" sz="2400" b="1">
              <a:latin typeface="Times New Roman" panose="02020603050405020304" pitchFamily="18" charset="0"/>
              <a:ea typeface="楷体_GB2312" pitchFamily="49" charset="-122"/>
              <a:cs typeface="Times New Roman" panose="02020603050405020304" pitchFamily="18" charset="0"/>
            </a:endParaRPr>
          </a:p>
        </p:txBody>
      </p:sp>
      <p:sp>
        <p:nvSpPr>
          <p:cNvPr id="701443"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42" name="文本框 1"/>
          <p:cNvSpPr txBox="1">
            <a:spLocks noChangeArrowheads="1"/>
          </p:cNvSpPr>
          <p:nvPr/>
        </p:nvSpPr>
        <p:spPr bwMode="auto">
          <a:xfrm>
            <a:off x="2362201" y="1736725"/>
            <a:ext cx="5102225" cy="457200"/>
          </a:xfrm>
          <a:prstGeom prst="rect">
            <a:avLst/>
          </a:prstGeom>
          <a:noFill/>
          <a:ln w="9525">
            <a:noFill/>
            <a:miter lim="800000"/>
          </a:ln>
        </p:spPr>
        <p:txBody>
          <a:bodyPr>
            <a:spAutoFit/>
          </a:bodyPr>
          <a:lstStyle/>
          <a:p>
            <a:pPr>
              <a:buClr>
                <a:srgbClr val="FF0000"/>
              </a:buClr>
              <a:buSzPct val="60000"/>
            </a:pPr>
            <a:r>
              <a:rPr lang="zh-CN" altLang="en-US" sz="2400" b="1">
                <a:solidFill>
                  <a:srgbClr val="C00000"/>
                </a:solidFill>
                <a:latin typeface="Times New Roman" panose="02020603050405020304" pitchFamily="18" charset="0"/>
                <a:ea typeface="楷体_GB2312" pitchFamily="49" charset="-122"/>
                <a:cs typeface="Times New Roman" panose="02020603050405020304" pitchFamily="18" charset="0"/>
              </a:rPr>
              <a:t>工程上小信号分析的基本步骤</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43" name="文本框 1"/>
          <p:cNvSpPr txBox="1">
            <a:spLocks noChangeArrowheads="1"/>
          </p:cNvSpPr>
          <p:nvPr/>
        </p:nvSpPr>
        <p:spPr bwMode="auto">
          <a:xfrm>
            <a:off x="2355851" y="2168525"/>
            <a:ext cx="5972397" cy="3847207"/>
          </a:xfrm>
          <a:prstGeom prst="rect">
            <a:avLst/>
          </a:prstGeom>
          <a:noFill/>
          <a:ln w="9525">
            <a:noFill/>
            <a:miter lim="800000"/>
          </a:ln>
        </p:spPr>
        <p:txBody>
          <a:bodyPr wrap="square">
            <a:spAutoFit/>
          </a:bodyPr>
          <a:lstStyle/>
          <a:p>
            <a:pPr marL="179705" indent="-179705">
              <a:spcAft>
                <a:spcPts val="300"/>
              </a:spcAft>
            </a:pPr>
            <a:r>
              <a:rPr lang="zh-CN" altLang="en-US" dirty="0">
                <a:latin typeface="Times New Roman" panose="02020603050405020304" pitchFamily="18" charset="0"/>
                <a:ea typeface="宋体" panose="02010600030101010101" pitchFamily="2" charset="-122"/>
                <a:cs typeface="Times New Roman" panose="02020603050405020304" pitchFamily="18" charset="0"/>
              </a:rPr>
              <a:t>必须待直流偏置问题求解后，再进行小信号分析。</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spcAft>
                <a:spcPts val="300"/>
              </a:spcAft>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第一步：直流偏置分析</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spcAft>
                <a:spcPts val="300"/>
              </a:spcAft>
              <a:buClr>
                <a:srgbClr val="FF0000"/>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令交流信号为</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，令电容开路，画出电路的直流通路；</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spcAft>
                <a:spcPts val="300"/>
              </a:spcAft>
              <a:buClr>
                <a:srgbClr val="FF0000"/>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计算（估算）直流工作点</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Q</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spcAft>
                <a:spcPts val="300"/>
              </a:spcAft>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第二步：交流小信号分析</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spcAft>
                <a:spcPts val="300"/>
              </a:spcAft>
              <a:buClr>
                <a:srgbClr val="FF0000"/>
              </a:buClr>
              <a:buFont typeface="Wingdings" panose="05000000000000000000" pitchFamily="2" charset="2"/>
              <a:buChar char="Ø"/>
            </a:pP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利用增量分析，</a:t>
            </a:r>
            <a:r>
              <a:rPr lang="zh-CN" altLang="en-US" dirty="0">
                <a:latin typeface="Times New Roman" panose="02020603050405020304" pitchFamily="18" charset="0"/>
                <a:ea typeface="宋体" panose="02010600030101010101" pitchFamily="2" charset="-122"/>
                <a:cs typeface="Times New Roman" panose="02020603050405020304" pitchFamily="18" charset="0"/>
              </a:rPr>
              <a:t>求得非线性元件在</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Q</a:t>
            </a:r>
            <a:r>
              <a:rPr lang="zh-CN" altLang="en-US" dirty="0">
                <a:latin typeface="Times New Roman" panose="02020603050405020304" pitchFamily="18" charset="0"/>
                <a:ea typeface="宋体" panose="02010600030101010101" pitchFamily="2" charset="-122"/>
                <a:cs typeface="Times New Roman" panose="02020603050405020304" pitchFamily="18" charset="0"/>
              </a:rPr>
              <a:t>点处的增量小信号模型。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spcAft>
                <a:spcPts val="300"/>
              </a:spcAft>
              <a:buClr>
                <a:srgbClr val="FF0000"/>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令直流电源为</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，若交流小信号频率足够高、电容足够大则令电容短路，画出电路的交流通路；</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spcAft>
                <a:spcPts val="300"/>
              </a:spcAft>
              <a:buClr>
                <a:srgbClr val="FF0000"/>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把交流通路中的非线性元件用其增量小信号模型替代，画出电路的小信号交流等效电路；</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179705" indent="-179705">
              <a:spcAft>
                <a:spcPts val="300"/>
              </a:spcAft>
              <a:buClr>
                <a:srgbClr val="FF0000"/>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在交流小信号条件下，求解电路的交流性能。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4" name="Picture 13"/>
          <p:cNvPicPr>
            <a:picLocks noChangeAspect="1" noChangeArrowheads="1"/>
          </p:cNvPicPr>
          <p:nvPr/>
        </p:nvPicPr>
        <p:blipFill>
          <a:blip r:embed="rId1"/>
          <a:srcRect/>
          <a:stretch>
            <a:fillRect/>
          </a:stretch>
        </p:blipFill>
        <p:spPr bwMode="auto">
          <a:xfrm>
            <a:off x="8730159" y="3046413"/>
            <a:ext cx="2682875" cy="1319212"/>
          </a:xfrm>
          <a:prstGeom prst="rect">
            <a:avLst/>
          </a:prstGeom>
          <a:noFill/>
          <a:ln w="9525">
            <a:noFill/>
            <a:miter lim="800000"/>
            <a:headEnd/>
            <a:tailEnd/>
          </a:ln>
        </p:spPr>
      </p:pic>
      <p:pic>
        <p:nvPicPr>
          <p:cNvPr id="45" name="Picture 16"/>
          <p:cNvPicPr>
            <a:picLocks noChangeAspect="1" noChangeArrowheads="1"/>
          </p:cNvPicPr>
          <p:nvPr/>
        </p:nvPicPr>
        <p:blipFill>
          <a:blip r:embed="rId2"/>
          <a:srcRect/>
          <a:stretch>
            <a:fillRect/>
          </a:stretch>
        </p:blipFill>
        <p:spPr bwMode="auto">
          <a:xfrm>
            <a:off x="8907958" y="1268414"/>
            <a:ext cx="2324100" cy="1311275"/>
          </a:xfrm>
          <a:prstGeom prst="rect">
            <a:avLst/>
          </a:prstGeom>
          <a:noFill/>
          <a:ln w="9525">
            <a:noFill/>
            <a:miter lim="800000"/>
            <a:headEnd/>
            <a:tailEnd/>
          </a:ln>
        </p:spPr>
      </p:pic>
      <p:pic>
        <p:nvPicPr>
          <p:cNvPr id="46" name="Picture 17"/>
          <p:cNvPicPr>
            <a:picLocks noChangeAspect="1" noChangeArrowheads="1"/>
          </p:cNvPicPr>
          <p:nvPr/>
        </p:nvPicPr>
        <p:blipFill>
          <a:blip r:embed="rId3"/>
          <a:srcRect/>
          <a:stretch>
            <a:fillRect/>
          </a:stretch>
        </p:blipFill>
        <p:spPr bwMode="auto">
          <a:xfrm>
            <a:off x="8784133" y="4964114"/>
            <a:ext cx="2157412" cy="1273175"/>
          </a:xfrm>
          <a:prstGeom prst="rect">
            <a:avLst/>
          </a:prstGeom>
          <a:noFill/>
          <a:ln w="9525">
            <a:noFill/>
            <a:miter lim="800000"/>
            <a:headEnd/>
            <a:tailEnd/>
          </a:ln>
        </p:spPr>
      </p:pic>
      <p:sp>
        <p:nvSpPr>
          <p:cNvPr id="47" name="AutoShape 153"/>
          <p:cNvSpPr>
            <a:spLocks noChangeArrowheads="1"/>
          </p:cNvSpPr>
          <p:nvPr/>
        </p:nvSpPr>
        <p:spPr bwMode="auto">
          <a:xfrm rot="5400000">
            <a:off x="9846171" y="2746376"/>
            <a:ext cx="347663" cy="252413"/>
          </a:xfrm>
          <a:prstGeom prst="leftArrow">
            <a:avLst>
              <a:gd name="adj1" fmla="val 50000"/>
              <a:gd name="adj2" fmla="val 65189"/>
            </a:avLst>
          </a:prstGeom>
          <a:noFill/>
          <a:ln w="28575" algn="ctr">
            <a:solidFill>
              <a:schemeClr val="tx1"/>
            </a:solidFill>
            <a:miter lim="800000"/>
          </a:ln>
        </p:spPr>
        <p:txBody>
          <a:bodyPr wrap="none" anchor="ctr"/>
          <a:lstStyle/>
          <a:p>
            <a:pPr eaLnBrk="0" hangingPunct="0"/>
            <a:endParaRPr lang="zh-CN" altLang="en-US"/>
          </a:p>
        </p:txBody>
      </p:sp>
      <p:sp>
        <p:nvSpPr>
          <p:cNvPr id="48" name="Text Box 154"/>
          <p:cNvSpPr txBox="1">
            <a:spLocks noChangeArrowheads="1"/>
          </p:cNvSpPr>
          <p:nvPr/>
        </p:nvSpPr>
        <p:spPr bwMode="auto">
          <a:xfrm>
            <a:off x="10116046" y="2698751"/>
            <a:ext cx="1006475" cy="339725"/>
          </a:xfrm>
          <a:prstGeom prst="rect">
            <a:avLst/>
          </a:prstGeom>
          <a:noFill/>
          <a:ln w="9525">
            <a:noFill/>
            <a:miter lim="800000"/>
          </a:ln>
        </p:spPr>
        <p:txBody>
          <a:bodyPr wrap="none">
            <a:spAutoFit/>
          </a:bodyPr>
          <a:lstStyle/>
          <a:p>
            <a:pPr eaLnBrk="0" hangingPunct="0">
              <a:buFont typeface="Wingdings" panose="05000000000000000000" pitchFamily="2" charset="2"/>
              <a:buNone/>
            </a:pPr>
            <a:r>
              <a:rPr lang="zh-CN" altLang="en-US" sz="1600"/>
              <a:t>直流通路</a:t>
            </a:r>
            <a:endParaRPr lang="zh-CN" altLang="en-US" sz="1600"/>
          </a:p>
        </p:txBody>
      </p:sp>
      <p:sp>
        <p:nvSpPr>
          <p:cNvPr id="49" name="Text Box 154"/>
          <p:cNvSpPr txBox="1">
            <a:spLocks noChangeArrowheads="1"/>
          </p:cNvSpPr>
          <p:nvPr/>
        </p:nvSpPr>
        <p:spPr bwMode="auto">
          <a:xfrm>
            <a:off x="10152558" y="4545014"/>
            <a:ext cx="1416050" cy="338137"/>
          </a:xfrm>
          <a:prstGeom prst="rect">
            <a:avLst/>
          </a:prstGeom>
          <a:noFill/>
          <a:ln w="9525">
            <a:noFill/>
            <a:miter lim="800000"/>
          </a:ln>
        </p:spPr>
        <p:txBody>
          <a:bodyPr wrap="none">
            <a:spAutoFit/>
          </a:bodyPr>
          <a:lstStyle/>
          <a:p>
            <a:pPr eaLnBrk="0" hangingPunct="0">
              <a:buFont typeface="Wingdings" panose="05000000000000000000" pitchFamily="2" charset="2"/>
              <a:buNone/>
            </a:pPr>
            <a:r>
              <a:rPr lang="zh-CN" altLang="en-US" sz="1600"/>
              <a:t>交流等效电路</a:t>
            </a:r>
            <a:endParaRPr lang="zh-CN" altLang="en-US" sz="1600"/>
          </a:p>
        </p:txBody>
      </p:sp>
      <p:sp>
        <p:nvSpPr>
          <p:cNvPr id="50" name="AutoShape 153"/>
          <p:cNvSpPr>
            <a:spLocks noChangeArrowheads="1"/>
          </p:cNvSpPr>
          <p:nvPr/>
        </p:nvSpPr>
        <p:spPr bwMode="auto">
          <a:xfrm rot="-5400000">
            <a:off x="9852521" y="4629151"/>
            <a:ext cx="347663" cy="252413"/>
          </a:xfrm>
          <a:prstGeom prst="leftArrow">
            <a:avLst>
              <a:gd name="adj1" fmla="val 50000"/>
              <a:gd name="adj2" fmla="val 65189"/>
            </a:avLst>
          </a:prstGeom>
          <a:noFill/>
          <a:ln w="28575" algn="ctr">
            <a:solidFill>
              <a:schemeClr val="tx1"/>
            </a:solidFill>
            <a:miter lim="800000"/>
          </a:ln>
        </p:spPr>
        <p:txBody>
          <a:bodyPr wrap="none" anchor="ctr"/>
          <a:lstStyle/>
          <a:p>
            <a:pP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par>
                          <p:cTn id="7" fill="hold">
                            <p:stCondLst>
                              <p:cond delay="1539"/>
                            </p:stCondLst>
                            <p:childTnLst>
                              <p:par>
                                <p:cTn id="8" presetID="9" presetClass="entr" presetSubtype="0"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80"/>
                                  </p:iterate>
                                  <p:childTnLst>
                                    <p:set>
                                      <p:cBhvr>
                                        <p:cTn id="1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80"/>
                                  </p:iterate>
                                  <p:childTnLst>
                                    <p:set>
                                      <p:cBhvr>
                                        <p:cTn id="22" dur="1" fill="hold">
                                          <p:stCondLst>
                                            <p:cond delay="0"/>
                                          </p:stCondLst>
                                        </p:cTn>
                                        <p:tgtEl>
                                          <p:spTgt spid="43">
                                            <p:txEl>
                                              <p:pRg st="2" end="2"/>
                                            </p:txEl>
                                          </p:spTgt>
                                        </p:tgtEl>
                                        <p:attrNameLst>
                                          <p:attrName>style.visibility</p:attrName>
                                        </p:attrNameLst>
                                      </p:cBhvr>
                                      <p:to>
                                        <p:strVal val="visible"/>
                                      </p:to>
                                    </p:set>
                                  </p:childTnLst>
                                </p:cTn>
                              </p:par>
                            </p:childTnLst>
                          </p:cTn>
                        </p:par>
                        <p:par>
                          <p:cTn id="23" fill="hold">
                            <p:stCondLst>
                              <p:cond delay="1919"/>
                            </p:stCondLst>
                            <p:childTnLst>
                              <p:par>
                                <p:cTn id="24" presetID="1" presetClass="entr" presetSubtype="0" fill="hold" grpId="0" nodeType="afterEffect">
                                  <p:stCondLst>
                                    <p:cond delay="500"/>
                                  </p:stCondLst>
                                  <p:childTnLst>
                                    <p:set>
                                      <p:cBhvr>
                                        <p:cTn id="25" dur="1" fill="hold">
                                          <p:stCondLst>
                                            <p:cond delay="0"/>
                                          </p:stCondLst>
                                        </p:cTn>
                                        <p:tgtEl>
                                          <p:spTgt spid="48"/>
                                        </p:tgtEl>
                                        <p:attrNameLst>
                                          <p:attrName>style.visibility</p:attrName>
                                        </p:attrNameLst>
                                      </p:cBhvr>
                                      <p:to>
                                        <p:strVal val="visible"/>
                                      </p:to>
                                    </p:set>
                                  </p:childTnLst>
                                </p:cTn>
                              </p:par>
                            </p:childTnLst>
                          </p:cTn>
                        </p:par>
                        <p:par>
                          <p:cTn id="26" fill="hold">
                            <p:stCondLst>
                              <p:cond delay="2419"/>
                            </p:stCondLst>
                            <p:childTnLst>
                              <p:par>
                                <p:cTn id="27" presetID="22" presetClass="entr" presetSubtype="4"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childTnLst>
                          </p:cTn>
                        </p:par>
                        <p:par>
                          <p:cTn id="30" fill="hold">
                            <p:stCondLst>
                              <p:cond delay="2919"/>
                            </p:stCondLst>
                            <p:childTnLst>
                              <p:par>
                                <p:cTn id="31" presetID="9" presetClass="entr" presetSubtype="0" fill="hold"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dissolv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iterate type="lt">
                                    <p:tmAbs val="80"/>
                                  </p:iterate>
                                  <p:childTnLst>
                                    <p:set>
                                      <p:cBhvr>
                                        <p:cTn id="37"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iterate type="lt">
                                    <p:tmAbs val="80"/>
                                  </p:iterate>
                                  <p:childTnLst>
                                    <p:set>
                                      <p:cBhvr>
                                        <p:cTn id="41"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iterate type="lt">
                                    <p:tmAbs val="80"/>
                                  </p:iterate>
                                  <p:childTnLst>
                                    <p:set>
                                      <p:cBhvr>
                                        <p:cTn id="45"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iterate type="lt">
                                    <p:tmAbs val="80"/>
                                  </p:iterate>
                                  <p:childTnLst>
                                    <p:set>
                                      <p:cBhvr>
                                        <p:cTn id="49"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iterate type="lt">
                                    <p:tmAbs val="80"/>
                                  </p:iterate>
                                  <p:childTnLst>
                                    <p:set>
                                      <p:cBhvr>
                                        <p:cTn id="53" dur="1" fill="hold">
                                          <p:stCondLst>
                                            <p:cond delay="0"/>
                                          </p:stCondLst>
                                        </p:cTn>
                                        <p:tgtEl>
                                          <p:spTgt spid="43">
                                            <p:txEl>
                                              <p:pRg st="7" end="7"/>
                                            </p:txEl>
                                          </p:spTgt>
                                        </p:tgtEl>
                                        <p:attrNameLst>
                                          <p:attrName>style.visibility</p:attrName>
                                        </p:attrNameLst>
                                      </p:cBhvr>
                                      <p:to>
                                        <p:strVal val="visible"/>
                                      </p:to>
                                    </p:set>
                                  </p:childTnLst>
                                </p:cTn>
                              </p:par>
                            </p:childTnLst>
                          </p:cTn>
                        </p:par>
                        <p:par>
                          <p:cTn id="54" fill="hold">
                            <p:stCondLst>
                              <p:cond delay="3119"/>
                            </p:stCondLst>
                            <p:childTnLst>
                              <p:par>
                                <p:cTn id="55" presetID="1" presetClass="entr" presetSubtype="0" fill="hold" grpId="0" nodeType="afterEffect">
                                  <p:stCondLst>
                                    <p:cond delay="500"/>
                                  </p:stCondLst>
                                  <p:childTnLst>
                                    <p:set>
                                      <p:cBhvr>
                                        <p:cTn id="56" dur="1" fill="hold">
                                          <p:stCondLst>
                                            <p:cond delay="0"/>
                                          </p:stCondLst>
                                        </p:cTn>
                                        <p:tgtEl>
                                          <p:spTgt spid="49"/>
                                        </p:tgtEl>
                                        <p:attrNameLst>
                                          <p:attrName>style.visibility</p:attrName>
                                        </p:attrNameLst>
                                      </p:cBhvr>
                                      <p:to>
                                        <p:strVal val="visible"/>
                                      </p:to>
                                    </p:set>
                                  </p:childTnLst>
                                </p:cTn>
                              </p:par>
                            </p:childTnLst>
                          </p:cTn>
                        </p:par>
                        <p:par>
                          <p:cTn id="57" fill="hold">
                            <p:stCondLst>
                              <p:cond delay="3619"/>
                            </p:stCondLst>
                            <p:childTnLst>
                              <p:par>
                                <p:cTn id="58" presetID="22" presetClass="entr" presetSubtype="1" fill="hold" grpId="0"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up)">
                                      <p:cBhvr>
                                        <p:cTn id="60" dur="500"/>
                                        <p:tgtEl>
                                          <p:spTgt spid="50"/>
                                        </p:tgtEl>
                                      </p:cBhvr>
                                    </p:animEffect>
                                  </p:childTnLst>
                                </p:cTn>
                              </p:par>
                            </p:childTnLst>
                          </p:cTn>
                        </p:par>
                        <p:par>
                          <p:cTn id="61" fill="hold">
                            <p:stCondLst>
                              <p:cond delay="4119"/>
                            </p:stCondLst>
                            <p:childTnLst>
                              <p:par>
                                <p:cTn id="62" presetID="9" presetClass="entr" presetSubtype="0"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dissolve">
                                      <p:cBhvr>
                                        <p:cTn id="64" dur="500"/>
                                        <p:tgtEl>
                                          <p:spTgt spid="4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iterate type="lt">
                                    <p:tmAbs val="80"/>
                                  </p:iterate>
                                  <p:childTnLst>
                                    <p:set>
                                      <p:cBhvr>
                                        <p:cTn id="68"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文本框 1"/>
          <p:cNvSpPr txBox="1">
            <a:spLocks noChangeArrowheads="1"/>
          </p:cNvSpPr>
          <p:nvPr/>
        </p:nvSpPr>
        <p:spPr bwMode="auto">
          <a:xfrm>
            <a:off x="1981200" y="1311276"/>
            <a:ext cx="8470900" cy="461963"/>
          </a:xfrm>
          <a:prstGeom prst="rect">
            <a:avLst/>
          </a:prstGeom>
          <a:noFill/>
          <a:ln w="9525">
            <a:noFill/>
            <a:miter lim="800000"/>
          </a:ln>
        </p:spPr>
        <p:txBody>
          <a:bodyPr>
            <a:spAutoFit/>
          </a:bodyPr>
          <a:lstStyle/>
          <a:p>
            <a:pPr marL="342900" indent="-342900">
              <a:spcAft>
                <a:spcPts val="600"/>
              </a:spcAft>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二极管的微变模型</a:t>
            </a:r>
            <a:r>
              <a:rPr lang="en-US" altLang="zh-CN" sz="2400" b="1">
                <a:latin typeface="Times New Roman" panose="02020603050405020304" pitchFamily="18" charset="0"/>
                <a:ea typeface="楷体_GB2312" pitchFamily="49" charset="-122"/>
                <a:cs typeface="Times New Roman" panose="02020603050405020304" pitchFamily="18" charset="0"/>
              </a:rPr>
              <a:t>——</a:t>
            </a:r>
            <a:r>
              <a:rPr lang="zh-CN" altLang="en-US" sz="2400" b="1">
                <a:latin typeface="Times New Roman" panose="02020603050405020304" pitchFamily="18" charset="0"/>
                <a:ea typeface="楷体_GB2312" pitchFamily="49" charset="-122"/>
                <a:cs typeface="Times New Roman" panose="02020603050405020304" pitchFamily="18" charset="0"/>
              </a:rPr>
              <a:t>小信号增量模拟</a:t>
            </a:r>
            <a:endParaRPr lang="en-US" altLang="zh-CN" sz="2400" b="1">
              <a:latin typeface="Times New Roman" panose="02020603050405020304" pitchFamily="18" charset="0"/>
              <a:ea typeface="楷体_GB2312" pitchFamily="49" charset="-122"/>
              <a:cs typeface="Times New Roman" panose="02020603050405020304" pitchFamily="18" charset="0"/>
            </a:endParaRPr>
          </a:p>
        </p:txBody>
      </p:sp>
      <p:sp>
        <p:nvSpPr>
          <p:cNvPr id="62207"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45" name="Text Box 6"/>
          <p:cNvSpPr txBox="1">
            <a:spLocks noChangeArrowheads="1"/>
          </p:cNvSpPr>
          <p:nvPr/>
        </p:nvSpPr>
        <p:spPr bwMode="auto">
          <a:xfrm>
            <a:off x="2106613" y="1738314"/>
            <a:ext cx="8382000" cy="1006475"/>
          </a:xfrm>
          <a:prstGeom prst="rect">
            <a:avLst/>
          </a:prstGeom>
          <a:noFill/>
          <a:ln w="9525">
            <a:noFill/>
            <a:miter lim="800000"/>
          </a:ln>
        </p:spPr>
        <p:txBody>
          <a:bodyPr>
            <a:spAutoFit/>
          </a:bodyPr>
          <a:lstStyle/>
          <a:p>
            <a:pPr>
              <a:spcBef>
                <a:spcPct val="50000"/>
              </a:spcBef>
            </a:pPr>
            <a:r>
              <a:rPr kumimoji="1" lang="en-US" altLang="zh-CN" sz="2000">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当二极管电路在静态基础上有一动态的</a:t>
            </a:r>
            <a:r>
              <a:rPr kumimoji="1" lang="zh-CN" altLang="en-US" sz="2000" b="1">
                <a:solidFill>
                  <a:srgbClr val="FF0000"/>
                </a:solidFill>
                <a:latin typeface="Times New Roman" panose="02020603050405020304" pitchFamily="18" charset="0"/>
                <a:ea typeface="宋体" panose="02010600030101010101" pitchFamily="2" charset="-122"/>
              </a:rPr>
              <a:t>小信号</a:t>
            </a:r>
            <a:r>
              <a:rPr kumimoji="1" lang="zh-CN" altLang="en-US" sz="2000" b="1">
                <a:latin typeface="Times New Roman" panose="02020603050405020304" pitchFamily="18" charset="0"/>
                <a:ea typeface="宋体" panose="02010600030101010101" pitchFamily="2" charset="-122"/>
              </a:rPr>
              <a:t>作用时，二极管两端的电压和流过二极管的电流就会产生微小的变化。对此变化的电压和电流，可将二极管看作一个电阻，称为动态电阻，这就是二极管的微变等效电路。</a:t>
            </a:r>
            <a:endParaRPr kumimoji="1" lang="zh-CN" altLang="en-US" sz="2000" b="1">
              <a:latin typeface="Times New Roman" panose="02020603050405020304" pitchFamily="18" charset="0"/>
              <a:ea typeface="宋体" panose="02010600030101010101" pitchFamily="2" charset="-122"/>
            </a:endParaRPr>
          </a:p>
        </p:txBody>
      </p:sp>
      <p:graphicFrame>
        <p:nvGraphicFramePr>
          <p:cNvPr id="46" name="Object 764"/>
          <p:cNvGraphicFramePr>
            <a:graphicFrameLocks noChangeAspect="1"/>
          </p:cNvGraphicFramePr>
          <p:nvPr/>
        </p:nvGraphicFramePr>
        <p:xfrm>
          <a:off x="2566989" y="2895601"/>
          <a:ext cx="2624137" cy="1541463"/>
        </p:xfrm>
        <a:graphic>
          <a:graphicData uri="http://schemas.openxmlformats.org/presentationml/2006/ole">
            <mc:AlternateContent xmlns:mc="http://schemas.openxmlformats.org/markup-compatibility/2006">
              <mc:Choice xmlns:v="urn:schemas-microsoft-com:vml" Requires="v">
                <p:oleObj spid="_x0000_s62264" name="Photo Editor 照片" r:id="rId1" imgW="9058275" imgH="5324475" progId="">
                  <p:embed/>
                </p:oleObj>
              </mc:Choice>
              <mc:Fallback>
                <p:oleObj name="Photo Editor 照片" r:id="rId1" imgW="9058275" imgH="5324475" progId="">
                  <p:embed/>
                  <p:pic>
                    <p:nvPicPr>
                      <p:cNvPr id="0" name="Picture 7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9" y="2895601"/>
                        <a:ext cx="2624137" cy="154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1442" name="Picture 2"/>
          <p:cNvPicPr>
            <a:picLocks noChangeAspect="1" noChangeArrowheads="1"/>
          </p:cNvPicPr>
          <p:nvPr/>
        </p:nvPicPr>
        <p:blipFill>
          <a:blip r:embed="rId3"/>
          <a:srcRect/>
          <a:stretch>
            <a:fillRect/>
          </a:stretch>
        </p:blipFill>
        <p:spPr bwMode="auto">
          <a:xfrm>
            <a:off x="5824539" y="2816226"/>
            <a:ext cx="4124325" cy="2562225"/>
          </a:xfrm>
          <a:prstGeom prst="rect">
            <a:avLst/>
          </a:prstGeom>
          <a:noFill/>
          <a:ln w="9525">
            <a:noFill/>
            <a:miter lim="800000"/>
            <a:headEnd/>
            <a:tailEnd/>
          </a:ln>
        </p:spPr>
      </p:pic>
      <p:sp>
        <p:nvSpPr>
          <p:cNvPr id="44" name="Text Box 5"/>
          <p:cNvSpPr txBox="1">
            <a:spLocks noChangeArrowheads="1"/>
          </p:cNvSpPr>
          <p:nvPr/>
        </p:nvSpPr>
        <p:spPr bwMode="auto">
          <a:xfrm>
            <a:off x="7760373" y="5378451"/>
            <a:ext cx="2925763" cy="457200"/>
          </a:xfrm>
          <a:prstGeom prst="rect">
            <a:avLst/>
          </a:prstGeom>
          <a:noFill/>
          <a:ln w="9525">
            <a:noFill/>
            <a:miter lim="800000"/>
          </a:ln>
        </p:spPr>
        <p:txBody>
          <a:bodyPr>
            <a:spAutoFit/>
          </a:bodyPr>
          <a:lstStyle/>
          <a:p>
            <a:pPr>
              <a:spcBef>
                <a:spcPct val="50000"/>
              </a:spcBef>
            </a:pPr>
            <a:r>
              <a:rPr kumimoji="1" lang="en-US" altLang="zh-CN" sz="2400" b="1" i="1" dirty="0">
                <a:latin typeface="Times New Roman" panose="02020603050405020304" pitchFamily="18" charset="0"/>
                <a:ea typeface="宋体" panose="02010600030101010101" pitchFamily="2" charset="-122"/>
              </a:rPr>
              <a:t>Q</a:t>
            </a:r>
            <a:r>
              <a:rPr kumimoji="1" lang="zh-CN" altLang="en-US" sz="2400" b="1" dirty="0">
                <a:latin typeface="Times New Roman" panose="02020603050405020304" pitchFamily="18" charset="0"/>
                <a:ea typeface="宋体" panose="02010600030101010101" pitchFamily="2" charset="-122"/>
              </a:rPr>
              <a:t>点越高，</a:t>
            </a:r>
            <a:r>
              <a:rPr kumimoji="1" lang="en-US" altLang="zh-CN" sz="2400" b="1" i="1" dirty="0" err="1">
                <a:latin typeface="Times New Roman" panose="02020603050405020304" pitchFamily="18" charset="0"/>
                <a:ea typeface="宋体" panose="02010600030101010101" pitchFamily="2" charset="-122"/>
              </a:rPr>
              <a:t>r</a:t>
            </a:r>
            <a:r>
              <a:rPr kumimoji="1" lang="en-US" altLang="zh-CN" sz="2400" b="1" baseline="-25000" dirty="0" err="1">
                <a:latin typeface="Times New Roman" panose="02020603050405020304" pitchFamily="18" charset="0"/>
                <a:ea typeface="宋体" panose="02010600030101010101" pitchFamily="2" charset="-122"/>
              </a:rPr>
              <a:t>d</a:t>
            </a:r>
            <a:r>
              <a:rPr kumimoji="1" lang="zh-CN" altLang="en-US" sz="2400" b="1" dirty="0">
                <a:latin typeface="Times New Roman" panose="02020603050405020304" pitchFamily="18" charset="0"/>
                <a:ea typeface="宋体" panose="02010600030101010101" pitchFamily="2" charset="-122"/>
              </a:rPr>
              <a:t>越小。</a:t>
            </a:r>
            <a:endParaRPr kumimoji="1" lang="zh-CN" altLang="en-US" sz="2400" b="1" dirty="0">
              <a:latin typeface="Times New Roman" panose="02020603050405020304" pitchFamily="18" charset="0"/>
              <a:ea typeface="宋体" panose="02010600030101010101" pitchFamily="2" charset="-122"/>
            </a:endParaRPr>
          </a:p>
        </p:txBody>
      </p:sp>
      <p:graphicFrame>
        <p:nvGraphicFramePr>
          <p:cNvPr id="12" name="Object 4"/>
          <p:cNvGraphicFramePr>
            <a:graphicFrameLocks noChangeAspect="1"/>
          </p:cNvGraphicFramePr>
          <p:nvPr/>
        </p:nvGraphicFramePr>
        <p:xfrm>
          <a:off x="2790033" y="5121519"/>
          <a:ext cx="4240212" cy="906463"/>
        </p:xfrm>
        <a:graphic>
          <a:graphicData uri="http://schemas.openxmlformats.org/presentationml/2006/ole">
            <mc:AlternateContent xmlns:mc="http://schemas.openxmlformats.org/markup-compatibility/2006">
              <mc:Choice xmlns:v="urn:schemas-microsoft-com:vml" Requires="v">
                <p:oleObj spid="_x0000_s62265" name="Equation" r:id="rId4" imgW="2018665" imgH="431800" progId="Equation.3">
                  <p:embed/>
                </p:oleObj>
              </mc:Choice>
              <mc:Fallback>
                <p:oleObj name="Equation" r:id="rId4" imgW="2018665" imgH="431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033" y="5121519"/>
                        <a:ext cx="4240212" cy="906463"/>
                      </a:xfrm>
                      <a:prstGeom prst="rect">
                        <a:avLst/>
                      </a:prstGeom>
                      <a:solidFill>
                        <a:srgbClr val="00FFFF"/>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AutoShape 10"/>
          <p:cNvSpPr/>
          <p:nvPr/>
        </p:nvSpPr>
        <p:spPr bwMode="auto">
          <a:xfrm>
            <a:off x="7500156" y="5953247"/>
            <a:ext cx="1455737" cy="514350"/>
          </a:xfrm>
          <a:prstGeom prst="borderCallout1">
            <a:avLst>
              <a:gd name="adj1" fmla="val 51852"/>
              <a:gd name="adj2" fmla="val -5236"/>
              <a:gd name="adj3" fmla="val -11924"/>
              <a:gd name="adj4" fmla="val -38673"/>
            </a:avLst>
          </a:prstGeom>
          <a:solidFill>
            <a:srgbClr val="FFFFCC"/>
          </a:solidFill>
          <a:ln w="19050">
            <a:solidFill>
              <a:srgbClr val="FF3300"/>
            </a:solidFill>
            <a:miter lim="800000"/>
          </a:ln>
        </p:spPr>
        <p:txBody>
          <a:bodyPr/>
          <a:lstStyle/>
          <a:p>
            <a:pPr eaLnBrk="0" hangingPunct="0"/>
            <a:r>
              <a:rPr kumimoji="1" lang="zh-CN" altLang="en-US" sz="2400" b="1">
                <a:latin typeface="宋体" panose="02010600030101010101" pitchFamily="2" charset="-122"/>
                <a:ea typeface="宋体" panose="02010600030101010101" pitchFamily="2" charset="-122"/>
              </a:rPr>
              <a:t>静态电流</a:t>
            </a:r>
            <a:endParaRPr kumimoji="1" lang="zh-CN" altLang="en-US" sz="2400" b="1">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80"/>
                                  </p:iterate>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80"/>
                                  </p:iterate>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1442"/>
                                        </p:tgtEl>
                                        <p:attrNameLst>
                                          <p:attrName>style.visibility</p:attrName>
                                        </p:attrNameLst>
                                      </p:cBhvr>
                                      <p:to>
                                        <p:strVal val="visible"/>
                                      </p:to>
                                    </p:set>
                                    <p:animEffect transition="in" filter="dissolve">
                                      <p:cBhvr>
                                        <p:cTn id="20" dur="500"/>
                                        <p:tgtEl>
                                          <p:spTgt spid="6144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iterate type="lt">
                                    <p:tmPct val="100000"/>
                                  </p:iterate>
                                  <p:childTnLst>
                                    <p:set>
                                      <p:cBhvr>
                                        <p:cTn id="34" dur="1" fill="hold">
                                          <p:stCondLst>
                                            <p:cond delay="0"/>
                                          </p:stCondLst>
                                        </p:cTn>
                                        <p:tgtEl>
                                          <p:spTgt spid="44">
                                            <p:txEl>
                                              <p:pRg st="0" end="0"/>
                                            </p:txEl>
                                          </p:spTgt>
                                        </p:tgtEl>
                                        <p:attrNameLst>
                                          <p:attrName>style.visibility</p:attrName>
                                        </p:attrNameLst>
                                      </p:cBhvr>
                                      <p:to>
                                        <p:strVal val="visible"/>
                                      </p:to>
                                    </p:set>
                                    <p:animEffect transition="in" filter="wipe(up)">
                                      <p:cBhvr>
                                        <p:cTn id="35" dur="75"/>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45" grpId="0" autoUpdateAnimBg="0"/>
      <p:bldP spid="44" grpId="0" autoUpdateAnimBg="0" build="p"/>
      <p:bldP spid="4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3209926" y="4464050"/>
            <a:ext cx="1914525" cy="369888"/>
          </a:xfrm>
          <a:prstGeom prst="rect">
            <a:avLst/>
          </a:prstGeom>
          <a:noFill/>
          <a:ln w="9525">
            <a:noFill/>
            <a:miter lim="800000"/>
          </a:ln>
        </p:spPr>
        <p:txBody>
          <a:bodyPr wrap="none">
            <a:spAutoFit/>
          </a:bodyPr>
          <a:lstStyle/>
          <a:p>
            <a:pPr eaLnBrk="0" hangingPunct="0"/>
            <a:r>
              <a:rPr lang="zh-CN" altLang="en-US"/>
              <a:t>常温下</a:t>
            </a:r>
            <a:r>
              <a:rPr lang="en-US" altLang="zh-CN" i="1"/>
              <a:t>U</a:t>
            </a:r>
            <a:r>
              <a:rPr lang="en-US" altLang="zh-CN" baseline="-25000"/>
              <a:t>T</a:t>
            </a:r>
            <a:r>
              <a:rPr lang="en-US" altLang="zh-CN"/>
              <a:t>≈26mV</a:t>
            </a:r>
            <a:endParaRPr lang="zh-CN" altLang="en-US"/>
          </a:p>
        </p:txBody>
      </p:sp>
      <p:pic>
        <p:nvPicPr>
          <p:cNvPr id="8" name="Picture 6"/>
          <p:cNvPicPr>
            <a:picLocks noChangeAspect="1" noChangeArrowheads="1"/>
          </p:cNvPicPr>
          <p:nvPr/>
        </p:nvPicPr>
        <p:blipFill>
          <a:blip r:embed="rId1"/>
          <a:srcRect/>
          <a:stretch>
            <a:fillRect/>
          </a:stretch>
        </p:blipFill>
        <p:spPr bwMode="auto">
          <a:xfrm>
            <a:off x="7464426" y="1557339"/>
            <a:ext cx="2906713" cy="1925637"/>
          </a:xfrm>
          <a:prstGeom prst="rect">
            <a:avLst/>
          </a:prstGeom>
          <a:noFill/>
          <a:ln w="9525">
            <a:noFill/>
            <a:miter lim="800000"/>
            <a:headEnd/>
            <a:tailEnd/>
          </a:ln>
        </p:spPr>
      </p:pic>
      <p:sp>
        <p:nvSpPr>
          <p:cNvPr id="705540" name="文本框 1"/>
          <p:cNvSpPr txBox="1">
            <a:spLocks noChangeArrowheads="1"/>
          </p:cNvSpPr>
          <p:nvPr/>
        </p:nvSpPr>
        <p:spPr bwMode="auto">
          <a:xfrm>
            <a:off x="1981200" y="1311276"/>
            <a:ext cx="8470900" cy="461963"/>
          </a:xfrm>
          <a:prstGeom prst="rect">
            <a:avLst/>
          </a:prstGeom>
          <a:noFill/>
          <a:ln w="9525">
            <a:noFill/>
            <a:miter lim="800000"/>
          </a:ln>
        </p:spPr>
        <p:txBody>
          <a:bodyPr>
            <a:spAutoFit/>
          </a:bodyPr>
          <a:lstStyle/>
          <a:p>
            <a:pPr marL="342900" indent="-342900">
              <a:spcAft>
                <a:spcPts val="600"/>
              </a:spcAft>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二极管的微变模型</a:t>
            </a:r>
            <a:r>
              <a:rPr lang="en-US" altLang="zh-CN" sz="2400" b="1">
                <a:latin typeface="Times New Roman" panose="02020603050405020304" pitchFamily="18" charset="0"/>
                <a:ea typeface="楷体_GB2312" pitchFamily="49" charset="-122"/>
                <a:cs typeface="Times New Roman" panose="02020603050405020304" pitchFamily="18" charset="0"/>
              </a:rPr>
              <a:t>——</a:t>
            </a:r>
            <a:r>
              <a:rPr lang="zh-CN" altLang="en-US" sz="2400" b="1">
                <a:latin typeface="Times New Roman" panose="02020603050405020304" pitchFamily="18" charset="0"/>
                <a:ea typeface="楷体_GB2312" pitchFamily="49" charset="-122"/>
                <a:cs typeface="Times New Roman" panose="02020603050405020304" pitchFamily="18" charset="0"/>
              </a:rPr>
              <a:t>小信号增量模拟</a:t>
            </a:r>
            <a:endParaRPr lang="en-US" altLang="zh-CN" sz="2400" b="1">
              <a:latin typeface="Times New Roman" panose="02020603050405020304" pitchFamily="18" charset="0"/>
              <a:ea typeface="楷体_GB2312" pitchFamily="49" charset="-122"/>
              <a:cs typeface="Times New Roman" panose="02020603050405020304" pitchFamily="18" charset="0"/>
            </a:endParaRPr>
          </a:p>
        </p:txBody>
      </p:sp>
      <p:sp>
        <p:nvSpPr>
          <p:cNvPr id="705541"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130" name="文本框 1"/>
          <p:cNvSpPr txBox="1">
            <a:spLocks noChangeArrowheads="1"/>
          </p:cNvSpPr>
          <p:nvPr/>
        </p:nvSpPr>
        <p:spPr bwMode="auto">
          <a:xfrm>
            <a:off x="2355851" y="1836738"/>
            <a:ext cx="5072063" cy="1447800"/>
          </a:xfrm>
          <a:prstGeom prst="rect">
            <a:avLst/>
          </a:prstGeom>
          <a:noFill/>
          <a:ln w="9525">
            <a:noFill/>
            <a:miter lim="800000"/>
          </a:ln>
        </p:spPr>
        <p:txBody>
          <a:bodyPr>
            <a:spAutoFit/>
          </a:bodyPr>
          <a:lstStyle/>
          <a:p>
            <a:pPr>
              <a:spcAft>
                <a:spcPts val="300"/>
              </a:spcAft>
            </a:pPr>
            <a:r>
              <a:rPr lang="zh-CN" altLang="en-US" sz="2200">
                <a:latin typeface="Times New Roman" panose="02020603050405020304" pitchFamily="18" charset="0"/>
                <a:ea typeface="宋体" panose="02010600030101010101" pitchFamily="2" charset="-122"/>
                <a:cs typeface="Times New Roman" panose="02020603050405020304" pitchFamily="18" charset="0"/>
              </a:rPr>
              <a:t>　　　电路如图所示，二极管为硅管，电容</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C</a:t>
            </a:r>
            <a:r>
              <a:rPr lang="zh-CN" altLang="en-US" sz="2200">
                <a:latin typeface="Times New Roman" panose="02020603050405020304" pitchFamily="18" charset="0"/>
                <a:ea typeface="宋体" panose="02010600030101010101" pitchFamily="2" charset="-122"/>
                <a:cs typeface="Times New Roman" panose="02020603050405020304" pitchFamily="18" charset="0"/>
              </a:rPr>
              <a:t>对交流信号可视为短路；</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200" b="1" baseline="-25000">
                <a:latin typeface="Times New Roman" panose="02020603050405020304" pitchFamily="18" charset="0"/>
                <a:ea typeface="宋体" panose="02010600030101010101" pitchFamily="2" charset="-122"/>
                <a:cs typeface="Times New Roman" panose="02020603050405020304" pitchFamily="18" charset="0"/>
              </a:rPr>
              <a:t>i</a:t>
            </a:r>
            <a:r>
              <a:rPr lang="zh-CN" altLang="en-US" sz="2200">
                <a:latin typeface="Times New Roman" panose="02020603050405020304" pitchFamily="18" charset="0"/>
                <a:ea typeface="宋体" panose="02010600030101010101" pitchFamily="2" charset="-122"/>
                <a:cs typeface="Times New Roman" panose="02020603050405020304" pitchFamily="18" charset="0"/>
              </a:rPr>
              <a:t>为正弦波，有效值为</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10mV</a:t>
            </a:r>
            <a:r>
              <a:rPr lang="zh-CN" altLang="en-US" sz="2200">
                <a:latin typeface="Times New Roman" panose="02020603050405020304" pitchFamily="18" charset="0"/>
                <a:ea typeface="宋体" panose="02010600030101010101" pitchFamily="2" charset="-122"/>
                <a:cs typeface="Times New Roman" panose="02020603050405020304" pitchFamily="18" charset="0"/>
              </a:rPr>
              <a:t>。试问二极管中流过的交流电流有效值为多少？</a:t>
            </a:r>
            <a:endParaRPr lang="en-US" altLang="zh-CN" sz="220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 name="组合 4"/>
          <p:cNvGrpSpPr/>
          <p:nvPr/>
        </p:nvGrpSpPr>
        <p:grpSpPr bwMode="auto">
          <a:xfrm>
            <a:off x="2351088" y="3922713"/>
            <a:ext cx="4284662" cy="1954212"/>
            <a:chOff x="827584" y="3788814"/>
            <a:chExt cx="4284663" cy="1954381"/>
          </a:xfrm>
        </p:grpSpPr>
        <p:sp>
          <p:nvSpPr>
            <p:cNvPr id="10" name="Rectangle 5"/>
            <p:cNvSpPr>
              <a:spLocks noChangeArrowheads="1"/>
            </p:cNvSpPr>
            <p:nvPr/>
          </p:nvSpPr>
          <p:spPr bwMode="auto">
            <a:xfrm>
              <a:off x="827584" y="3788814"/>
              <a:ext cx="4284663" cy="1954381"/>
            </a:xfrm>
            <a:prstGeom prst="rect">
              <a:avLst/>
            </a:prstGeom>
            <a:noFill/>
            <a:ln>
              <a:noFill/>
            </a:ln>
            <a:effectLst/>
          </p:spPr>
          <p:txBody>
            <a:bodyPr>
              <a:spAutoFit/>
            </a:bodyPr>
            <a:lstStyle/>
            <a:p>
              <a:pPr eaLnBrk="0" hangingPunct="0">
                <a:spcBef>
                  <a:spcPct val="50000"/>
                </a:spcBef>
                <a:defRPr/>
              </a:pPr>
              <a:r>
                <a:rPr kumimoji="1" lang="zh-CN" altLang="en-US" sz="2200" b="1" dirty="0">
                  <a:solidFill>
                    <a:schemeClr val="accent5">
                      <a:lumMod val="50000"/>
                    </a:schemeClr>
                  </a:solidFill>
                  <a:latin typeface="Times New Roman" panose="02020603050405020304" pitchFamily="18" charset="0"/>
                  <a:ea typeface="楷体_GB2312" pitchFamily="49" charset="-122"/>
                </a:rPr>
                <a:t>已知二极管上的交流电压有效值</a:t>
              </a:r>
              <a:endParaRPr kumimoji="1" lang="zh-CN" altLang="en-US" sz="2200" b="1" dirty="0">
                <a:solidFill>
                  <a:schemeClr val="accent5">
                    <a:lumMod val="50000"/>
                  </a:schemeClr>
                </a:solidFill>
                <a:latin typeface="Times New Roman" panose="02020603050405020304" pitchFamily="18" charset="0"/>
                <a:ea typeface="楷体_GB2312" pitchFamily="49" charset="-122"/>
              </a:endParaRPr>
            </a:p>
            <a:p>
              <a:pPr eaLnBrk="0" hangingPunct="0">
                <a:spcBef>
                  <a:spcPct val="50000"/>
                </a:spcBef>
                <a:defRPr/>
              </a:pPr>
              <a:endParaRPr kumimoji="1" lang="zh-CN" altLang="en-US" sz="2200" b="1" dirty="0">
                <a:solidFill>
                  <a:schemeClr val="accent5">
                    <a:lumMod val="50000"/>
                  </a:schemeClr>
                </a:solidFill>
                <a:latin typeface="Times New Roman" panose="02020603050405020304" pitchFamily="18" charset="0"/>
                <a:ea typeface="楷体_GB2312" pitchFamily="49" charset="-122"/>
              </a:endParaRPr>
            </a:p>
            <a:p>
              <a:pPr eaLnBrk="0" hangingPunct="0">
                <a:spcBef>
                  <a:spcPct val="50000"/>
                </a:spcBef>
                <a:defRPr/>
              </a:pPr>
              <a:endParaRPr kumimoji="1" lang="zh-CN" altLang="en-US" sz="2200" b="1" dirty="0">
                <a:solidFill>
                  <a:schemeClr val="accent5">
                    <a:lumMod val="50000"/>
                  </a:schemeClr>
                </a:solidFill>
                <a:latin typeface="Times New Roman" panose="02020603050405020304" pitchFamily="18" charset="0"/>
                <a:ea typeface="楷体_GB2312" pitchFamily="49" charset="-122"/>
              </a:endParaRPr>
            </a:p>
            <a:p>
              <a:pPr eaLnBrk="0" hangingPunct="0">
                <a:spcBef>
                  <a:spcPct val="50000"/>
                </a:spcBef>
                <a:defRPr/>
              </a:pPr>
              <a:r>
                <a:rPr kumimoji="1" lang="zh-CN" altLang="en-US" sz="2200" b="1" dirty="0">
                  <a:solidFill>
                    <a:schemeClr val="accent5">
                      <a:lumMod val="50000"/>
                    </a:schemeClr>
                  </a:solidFill>
                  <a:latin typeface="Times New Roman" panose="02020603050405020304" pitchFamily="18" charset="0"/>
                  <a:ea typeface="楷体_GB2312" pitchFamily="49" charset="-122"/>
                </a:rPr>
                <a:t>求流过二极管的交流电流有效值</a:t>
              </a:r>
              <a:endParaRPr kumimoji="1" lang="zh-CN" altLang="en-US" sz="2200" b="1" dirty="0">
                <a:solidFill>
                  <a:schemeClr val="accent5">
                    <a:lumMod val="50000"/>
                  </a:schemeClr>
                </a:solidFill>
                <a:latin typeface="Times New Roman" panose="02020603050405020304" pitchFamily="18" charset="0"/>
                <a:ea typeface="楷体_GB2312" pitchFamily="49" charset="-122"/>
              </a:endParaRPr>
            </a:p>
          </p:txBody>
        </p:sp>
        <p:sp>
          <p:nvSpPr>
            <p:cNvPr id="705558" name="Line 9"/>
            <p:cNvSpPr>
              <a:spLocks noChangeShapeType="1"/>
            </p:cNvSpPr>
            <p:nvPr/>
          </p:nvSpPr>
          <p:spPr bwMode="auto">
            <a:xfrm>
              <a:off x="1079612" y="4217285"/>
              <a:ext cx="0" cy="1074771"/>
            </a:xfrm>
            <a:prstGeom prst="line">
              <a:avLst/>
            </a:prstGeom>
            <a:noFill/>
            <a:ln w="25400">
              <a:solidFill>
                <a:srgbClr val="0000FF"/>
              </a:solidFill>
              <a:round/>
              <a:tailEnd type="triangle" w="lg" len="lg"/>
            </a:ln>
          </p:spPr>
          <p:txBody>
            <a:bodyPr/>
            <a:lstStyle/>
            <a:p>
              <a:endParaRPr lang="zh-CN" altLang="en-US"/>
            </a:p>
          </p:txBody>
        </p:sp>
      </p:grpSp>
      <p:sp>
        <p:nvSpPr>
          <p:cNvPr id="12" name="Rectangle 4"/>
          <p:cNvSpPr>
            <a:spLocks noChangeArrowheads="1"/>
          </p:cNvSpPr>
          <p:nvPr/>
        </p:nvSpPr>
        <p:spPr bwMode="auto">
          <a:xfrm>
            <a:off x="2387601" y="3536951"/>
            <a:ext cx="3313113" cy="430213"/>
          </a:xfrm>
          <a:prstGeom prst="rect">
            <a:avLst/>
          </a:prstGeom>
          <a:noFill/>
          <a:ln w="9525">
            <a:noFill/>
            <a:miter lim="800000"/>
          </a:ln>
        </p:spPr>
        <p:txBody>
          <a:bodyPr>
            <a:spAutoFit/>
          </a:bodyPr>
          <a:lstStyle/>
          <a:p>
            <a:pPr eaLnBrk="0" hangingPunct="0">
              <a:spcBef>
                <a:spcPct val="50000"/>
              </a:spcBef>
            </a:pPr>
            <a:r>
              <a:rPr kumimoji="1" lang="zh-CN" altLang="en-US" sz="2200" b="1">
                <a:latin typeface="Arial Narrow" panose="020B0606020202030204" pitchFamily="34" charset="0"/>
                <a:ea typeface="楷体_GB2312" pitchFamily="49" charset="-122"/>
              </a:rPr>
              <a:t>解题思路：</a:t>
            </a:r>
            <a:endParaRPr kumimoji="1" lang="zh-CN" altLang="en-US" sz="2200" b="1">
              <a:latin typeface="Times New Roman" panose="02020603050405020304" pitchFamily="18" charset="0"/>
              <a:ea typeface="楷体_GB2312" pitchFamily="49" charset="-122"/>
            </a:endParaRPr>
          </a:p>
        </p:txBody>
      </p:sp>
      <p:grpSp>
        <p:nvGrpSpPr>
          <p:cNvPr id="2" name="组合 1"/>
          <p:cNvGrpSpPr/>
          <p:nvPr/>
        </p:nvGrpSpPr>
        <p:grpSpPr bwMode="auto">
          <a:xfrm>
            <a:off x="2638426" y="4906963"/>
            <a:ext cx="4213225" cy="429895"/>
            <a:chOff x="1943708" y="4539226"/>
            <a:chExt cx="4213452" cy="430570"/>
          </a:xfrm>
        </p:grpSpPr>
        <p:sp>
          <p:nvSpPr>
            <p:cNvPr id="14" name="Rectangle 8"/>
            <p:cNvSpPr>
              <a:spLocks noChangeArrowheads="1"/>
            </p:cNvSpPr>
            <p:nvPr/>
          </p:nvSpPr>
          <p:spPr bwMode="auto">
            <a:xfrm>
              <a:off x="2377119" y="4539226"/>
              <a:ext cx="3780041" cy="430570"/>
            </a:xfrm>
            <a:prstGeom prst="rect">
              <a:avLst/>
            </a:prstGeom>
            <a:noFill/>
            <a:ln>
              <a:noFill/>
            </a:ln>
            <a:effectLst/>
          </p:spPr>
          <p:txBody>
            <a:bodyPr>
              <a:spAutoFit/>
            </a:bodyPr>
            <a:lstStyle/>
            <a:p>
              <a:pPr eaLnBrk="0" hangingPunct="0">
                <a:spcBef>
                  <a:spcPct val="50000"/>
                </a:spcBef>
                <a:defRPr/>
              </a:pPr>
              <a:r>
                <a:rPr kumimoji="1" lang="zh-CN" altLang="en-US" sz="2200" b="1" dirty="0">
                  <a:solidFill>
                    <a:schemeClr val="accent5">
                      <a:lumMod val="50000"/>
                    </a:schemeClr>
                  </a:solidFill>
                  <a:latin typeface="Times New Roman" panose="02020603050405020304" pitchFamily="18" charset="0"/>
                  <a:ea typeface="楷体_GB2312" pitchFamily="49" charset="-122"/>
                </a:rPr>
                <a:t>求动态电阻</a:t>
              </a:r>
              <a:r>
                <a:rPr kumimoji="1" lang="zh-CN" altLang="en-US" sz="2200" b="1" dirty="0">
                  <a:solidFill>
                    <a:srgbClr val="C00000"/>
                  </a:solidFill>
                  <a:latin typeface="Times New Roman" panose="02020603050405020304" pitchFamily="18" charset="0"/>
                  <a:ea typeface="楷体_GB2312" pitchFamily="49" charset="-122"/>
                </a:rPr>
                <a:t>（</a:t>
              </a:r>
              <a:r>
                <a:rPr kumimoji="1" lang="en-US" altLang="zh-CN" sz="2200" b="1" i="1" dirty="0" err="1" smtClean="0">
                  <a:solidFill>
                    <a:srgbClr val="C00000"/>
                  </a:solidFill>
                  <a:latin typeface="Times New Roman" panose="02020603050405020304" pitchFamily="18" charset="0"/>
                  <a:ea typeface="楷体_GB2312" pitchFamily="49" charset="-122"/>
                </a:rPr>
                <a:t>r</a:t>
              </a:r>
              <a:r>
                <a:rPr kumimoji="1" lang="en-US" altLang="zh-CN" sz="2200" b="1" baseline="-25000" dirty="0" err="1" smtClean="0">
                  <a:solidFill>
                    <a:srgbClr val="C00000"/>
                  </a:solidFill>
                  <a:latin typeface="Times New Roman" panose="02020603050405020304" pitchFamily="18" charset="0"/>
                  <a:ea typeface="楷体_GB2312" pitchFamily="49" charset="-122"/>
                </a:rPr>
                <a:t>d</a:t>
              </a:r>
              <a:r>
                <a:rPr kumimoji="1" lang="en-US" altLang="zh-CN" sz="2200" b="1" dirty="0" smtClean="0">
                  <a:solidFill>
                    <a:srgbClr val="C00000"/>
                  </a:solidFill>
                  <a:latin typeface="Times New Roman" panose="02020603050405020304" pitchFamily="18" charset="0"/>
                  <a:ea typeface="楷体_GB2312" pitchFamily="49" charset="-122"/>
                </a:rPr>
                <a:t>=</a:t>
              </a:r>
              <a:r>
                <a:rPr kumimoji="1" lang="en-US" altLang="zh-CN" sz="2200" b="1" i="1" dirty="0" smtClean="0">
                  <a:solidFill>
                    <a:srgbClr val="C00000"/>
                  </a:solidFill>
                  <a:latin typeface="Times New Roman" panose="02020603050405020304" pitchFamily="18" charset="0"/>
                  <a:ea typeface="楷体_GB2312" pitchFamily="49" charset="-122"/>
                </a:rPr>
                <a:t>V</a:t>
              </a:r>
              <a:r>
                <a:rPr kumimoji="1" lang="en-US" altLang="zh-CN" sz="2200" b="1" baseline="-25000" dirty="0" smtClean="0">
                  <a:solidFill>
                    <a:srgbClr val="C00000"/>
                  </a:solidFill>
                  <a:latin typeface="Times New Roman" panose="02020603050405020304" pitchFamily="18" charset="0"/>
                  <a:ea typeface="楷体_GB2312" pitchFamily="49" charset="-122"/>
                </a:rPr>
                <a:t>TH</a:t>
              </a:r>
              <a:r>
                <a:rPr kumimoji="1" lang="en-US" altLang="zh-CN" sz="2200" b="1" dirty="0" smtClean="0">
                  <a:solidFill>
                    <a:srgbClr val="C00000"/>
                  </a:solidFill>
                  <a:latin typeface="Times New Roman" panose="02020603050405020304" pitchFamily="18" charset="0"/>
                  <a:ea typeface="楷体_GB2312" pitchFamily="49" charset="-122"/>
                </a:rPr>
                <a:t>/</a:t>
              </a:r>
              <a:r>
                <a:rPr kumimoji="1" lang="en-US" altLang="zh-CN" sz="2200" b="1" i="1" dirty="0" smtClean="0">
                  <a:solidFill>
                    <a:srgbClr val="C00000"/>
                  </a:solidFill>
                  <a:latin typeface="Times New Roman" panose="02020603050405020304" pitchFamily="18" charset="0"/>
                  <a:ea typeface="楷体_GB2312" pitchFamily="49" charset="-122"/>
                </a:rPr>
                <a:t>I</a:t>
              </a:r>
              <a:r>
                <a:rPr kumimoji="1" lang="en-US" altLang="zh-CN" sz="2200" b="1" baseline="-25000" dirty="0" smtClean="0">
                  <a:solidFill>
                    <a:srgbClr val="C00000"/>
                  </a:solidFill>
                  <a:latin typeface="Times New Roman" panose="02020603050405020304" pitchFamily="18" charset="0"/>
                  <a:ea typeface="楷体_GB2312" pitchFamily="49" charset="-122"/>
                </a:rPr>
                <a:t>D</a:t>
              </a:r>
              <a:r>
                <a:rPr kumimoji="1" lang="zh-CN" altLang="en-US" sz="2200" b="1" dirty="0">
                  <a:solidFill>
                    <a:srgbClr val="C00000"/>
                  </a:solidFill>
                  <a:latin typeface="Times New Roman" panose="02020603050405020304" pitchFamily="18" charset="0"/>
                  <a:ea typeface="楷体_GB2312" pitchFamily="49" charset="-122"/>
                </a:rPr>
                <a:t>）</a:t>
              </a:r>
              <a:endParaRPr kumimoji="1" lang="zh-CN" altLang="en-US" sz="2200" b="1" dirty="0">
                <a:solidFill>
                  <a:srgbClr val="C00000"/>
                </a:solidFill>
                <a:latin typeface="Times New Roman" panose="02020603050405020304" pitchFamily="18" charset="0"/>
                <a:ea typeface="楷体_GB2312" pitchFamily="49" charset="-122"/>
              </a:endParaRPr>
            </a:p>
          </p:txBody>
        </p:sp>
        <p:sp>
          <p:nvSpPr>
            <p:cNvPr id="705556" name="Line 11"/>
            <p:cNvSpPr>
              <a:spLocks noChangeShapeType="1"/>
            </p:cNvSpPr>
            <p:nvPr/>
          </p:nvSpPr>
          <p:spPr bwMode="auto">
            <a:xfrm flipH="1">
              <a:off x="1943708" y="4766004"/>
              <a:ext cx="431800" cy="0"/>
            </a:xfrm>
            <a:prstGeom prst="line">
              <a:avLst/>
            </a:prstGeom>
            <a:noFill/>
            <a:ln w="25400">
              <a:solidFill>
                <a:srgbClr val="0000FF"/>
              </a:solidFill>
              <a:round/>
              <a:tailEnd type="triangle" w="lg" len="lg"/>
            </a:ln>
          </p:spPr>
          <p:txBody>
            <a:bodyPr/>
            <a:lstStyle/>
            <a:p>
              <a:endParaRPr lang="zh-CN" altLang="en-US"/>
            </a:p>
          </p:txBody>
        </p:sp>
      </p:grpSp>
      <p:grpSp>
        <p:nvGrpSpPr>
          <p:cNvPr id="16" name="Group 15"/>
          <p:cNvGrpSpPr/>
          <p:nvPr/>
        </p:nvGrpSpPr>
        <p:grpSpPr bwMode="auto">
          <a:xfrm>
            <a:off x="2909888" y="4418013"/>
            <a:ext cx="3186112" cy="595312"/>
            <a:chOff x="3696" y="2549"/>
            <a:chExt cx="2007" cy="291"/>
          </a:xfrm>
        </p:grpSpPr>
        <p:sp>
          <p:nvSpPr>
            <p:cNvPr id="17" name="Rectangle 7"/>
            <p:cNvSpPr>
              <a:spLocks noChangeArrowheads="1"/>
            </p:cNvSpPr>
            <p:nvPr/>
          </p:nvSpPr>
          <p:spPr bwMode="auto">
            <a:xfrm>
              <a:off x="3843" y="2549"/>
              <a:ext cx="1860" cy="211"/>
            </a:xfrm>
            <a:prstGeom prst="rect">
              <a:avLst/>
            </a:prstGeom>
            <a:solidFill>
              <a:schemeClr val="bg1"/>
            </a:solidFill>
            <a:ln>
              <a:noFill/>
            </a:ln>
            <a:effectLst/>
          </p:spPr>
          <p:txBody>
            <a:bodyPr>
              <a:spAutoFit/>
            </a:bodyPr>
            <a:lstStyle/>
            <a:p>
              <a:pPr eaLnBrk="0" hangingPunct="0">
                <a:spcBef>
                  <a:spcPct val="50000"/>
                </a:spcBef>
                <a:defRPr/>
              </a:pPr>
              <a:r>
                <a:rPr kumimoji="1" lang="zh-CN" altLang="en-US" sz="2200" b="1" dirty="0">
                  <a:solidFill>
                    <a:schemeClr val="accent5">
                      <a:lumMod val="50000"/>
                    </a:schemeClr>
                  </a:solidFill>
                  <a:latin typeface="Times New Roman" panose="02020603050405020304" pitchFamily="18" charset="0"/>
                  <a:ea typeface="楷体_GB2312" pitchFamily="49" charset="-122"/>
                </a:rPr>
                <a:t>求二极管静态电流</a:t>
              </a:r>
              <a:endParaRPr kumimoji="1" lang="zh-CN" altLang="en-US" sz="2200" b="1" dirty="0">
                <a:solidFill>
                  <a:schemeClr val="accent5">
                    <a:lumMod val="50000"/>
                  </a:schemeClr>
                </a:solidFill>
                <a:latin typeface="Times New Roman" panose="02020603050405020304" pitchFamily="18" charset="0"/>
                <a:ea typeface="楷体_GB2312" pitchFamily="49" charset="-122"/>
              </a:endParaRPr>
            </a:p>
          </p:txBody>
        </p:sp>
        <p:sp>
          <p:nvSpPr>
            <p:cNvPr id="705553" name="Line 13"/>
            <p:cNvSpPr>
              <a:spLocks noChangeShapeType="1"/>
            </p:cNvSpPr>
            <p:nvPr/>
          </p:nvSpPr>
          <p:spPr bwMode="auto">
            <a:xfrm flipH="1">
              <a:off x="3696" y="2659"/>
              <a:ext cx="182" cy="0"/>
            </a:xfrm>
            <a:prstGeom prst="line">
              <a:avLst/>
            </a:prstGeom>
            <a:noFill/>
            <a:ln w="25400">
              <a:solidFill>
                <a:srgbClr val="0000FF"/>
              </a:solidFill>
              <a:round/>
            </a:ln>
          </p:spPr>
          <p:txBody>
            <a:bodyPr/>
            <a:lstStyle/>
            <a:p>
              <a:endParaRPr lang="zh-CN" altLang="en-US"/>
            </a:p>
          </p:txBody>
        </p:sp>
        <p:sp>
          <p:nvSpPr>
            <p:cNvPr id="705554" name="Line 14"/>
            <p:cNvSpPr>
              <a:spLocks noChangeShapeType="1"/>
            </p:cNvSpPr>
            <p:nvPr/>
          </p:nvSpPr>
          <p:spPr bwMode="auto">
            <a:xfrm>
              <a:off x="3696" y="2659"/>
              <a:ext cx="0" cy="181"/>
            </a:xfrm>
            <a:prstGeom prst="line">
              <a:avLst/>
            </a:prstGeom>
            <a:noFill/>
            <a:ln w="25400">
              <a:solidFill>
                <a:srgbClr val="0000FF"/>
              </a:solidFill>
              <a:round/>
              <a:tailEnd type="triangle" w="lg" len="lg"/>
            </a:ln>
          </p:spPr>
          <p:txBody>
            <a:bodyPr/>
            <a:lstStyle/>
            <a:p>
              <a:endParaRPr lang="zh-CN" altLang="en-US"/>
            </a:p>
          </p:txBody>
        </p:sp>
      </p:grpSp>
      <p:sp>
        <p:nvSpPr>
          <p:cNvPr id="111" name="文本框 1"/>
          <p:cNvSpPr txBox="1">
            <a:spLocks noChangeArrowheads="1"/>
          </p:cNvSpPr>
          <p:nvPr/>
        </p:nvSpPr>
        <p:spPr bwMode="auto">
          <a:xfrm>
            <a:off x="2362201" y="1814513"/>
            <a:ext cx="1681163" cy="461962"/>
          </a:xfrm>
          <a:prstGeom prst="rect">
            <a:avLst/>
          </a:prstGeom>
          <a:noFill/>
          <a:ln w="9525">
            <a:noFill/>
            <a:miter lim="800000"/>
          </a:ln>
        </p:spPr>
        <p:txBody>
          <a:bodyPr>
            <a:spAutoFit/>
          </a:bodyPr>
          <a:lstStyle/>
          <a:p>
            <a:pPr>
              <a:buClr>
                <a:srgbClr val="FF0000"/>
              </a:buClr>
              <a:buSzPct val="60000"/>
            </a:pPr>
            <a:r>
              <a:rPr lang="zh-CN" altLang="en-US" sz="2400" b="1">
                <a:solidFill>
                  <a:srgbClr val="C00000"/>
                </a:solidFill>
                <a:latin typeface="Times New Roman" panose="02020603050405020304" pitchFamily="18" charset="0"/>
                <a:ea typeface="楷体_GB2312" pitchFamily="49" charset="-122"/>
                <a:cs typeface="Times New Roman" panose="02020603050405020304" pitchFamily="18" charset="0"/>
              </a:rPr>
              <a:t>例题：</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23" name="Rectangle 4"/>
          <p:cNvSpPr>
            <a:spLocks noChangeArrowheads="1"/>
          </p:cNvSpPr>
          <p:nvPr/>
        </p:nvSpPr>
        <p:spPr bwMode="auto">
          <a:xfrm>
            <a:off x="6959601" y="3538538"/>
            <a:ext cx="3313113" cy="430212"/>
          </a:xfrm>
          <a:prstGeom prst="rect">
            <a:avLst/>
          </a:prstGeom>
          <a:noFill/>
          <a:ln w="9525">
            <a:noFill/>
            <a:miter lim="800000"/>
          </a:ln>
        </p:spPr>
        <p:txBody>
          <a:bodyPr>
            <a:spAutoFit/>
          </a:bodyPr>
          <a:lstStyle/>
          <a:p>
            <a:pPr eaLnBrk="0" hangingPunct="0">
              <a:spcBef>
                <a:spcPct val="50000"/>
              </a:spcBef>
            </a:pPr>
            <a:r>
              <a:rPr kumimoji="1" lang="zh-CN" altLang="en-US" sz="2200" b="1">
                <a:latin typeface="Arial Narrow" panose="020B0606020202030204" pitchFamily="34" charset="0"/>
                <a:ea typeface="楷体_GB2312" pitchFamily="49" charset="-122"/>
              </a:rPr>
              <a:t>解题过程：</a:t>
            </a:r>
            <a:endParaRPr kumimoji="1" lang="zh-CN" altLang="en-US" sz="2200" b="1">
              <a:latin typeface="Times New Roman" panose="02020603050405020304" pitchFamily="18" charset="0"/>
              <a:ea typeface="楷体_GB2312" pitchFamily="49" charset="-122"/>
            </a:endParaRPr>
          </a:p>
        </p:txBody>
      </p:sp>
      <p:sp>
        <p:nvSpPr>
          <p:cNvPr id="24" name="Rectangle 5"/>
          <p:cNvSpPr>
            <a:spLocks noChangeArrowheads="1"/>
          </p:cNvSpPr>
          <p:nvPr/>
        </p:nvSpPr>
        <p:spPr bwMode="auto">
          <a:xfrm>
            <a:off x="6959600" y="3933826"/>
            <a:ext cx="3492500" cy="2322830"/>
          </a:xfrm>
          <a:prstGeom prst="rect">
            <a:avLst/>
          </a:prstGeom>
          <a:noFill/>
          <a:ln>
            <a:noFill/>
          </a:ln>
          <a:effectLst/>
        </p:spPr>
        <p:txBody>
          <a:bodyPr>
            <a:spAutoFit/>
          </a:bodyPr>
          <a:lstStyle/>
          <a:p>
            <a:pPr eaLnBrk="0" hangingPunct="0">
              <a:lnSpc>
                <a:spcPct val="110000"/>
              </a:lnSpc>
              <a:defRPr/>
            </a:pPr>
            <a:r>
              <a:rPr kumimoji="1" lang="zh-CN" altLang="en-US" sz="2200" b="1" dirty="0">
                <a:solidFill>
                  <a:schemeClr val="accent5">
                    <a:lumMod val="50000"/>
                  </a:schemeClr>
                </a:solidFill>
                <a:latin typeface="Times New Roman" panose="02020603050405020304" pitchFamily="18" charset="0"/>
                <a:ea typeface="楷体_GB2312" pitchFamily="49" charset="-122"/>
              </a:rPr>
              <a:t>二极管的静态电流</a:t>
            </a:r>
            <a:endParaRPr kumimoji="1" lang="zh-CN" altLang="en-US" sz="2200" b="1" dirty="0">
              <a:solidFill>
                <a:schemeClr val="accent5">
                  <a:lumMod val="50000"/>
                </a:schemeClr>
              </a:solidFill>
              <a:latin typeface="Times New Roman" panose="02020603050405020304" pitchFamily="18" charset="0"/>
              <a:ea typeface="楷体_GB2312" pitchFamily="49" charset="-122"/>
            </a:endParaRPr>
          </a:p>
          <a:p>
            <a:pPr eaLnBrk="0" hangingPunct="0">
              <a:lnSpc>
                <a:spcPct val="110000"/>
              </a:lnSpc>
              <a:defRPr/>
            </a:pPr>
            <a:r>
              <a:rPr kumimoji="1" lang="zh-CN" altLang="en-US" sz="2200" b="1" i="1" dirty="0">
                <a:solidFill>
                  <a:schemeClr val="accent5">
                    <a:lumMod val="50000"/>
                  </a:schemeClr>
                </a:solidFill>
                <a:latin typeface="Times New Roman" panose="02020603050405020304" pitchFamily="18" charset="0"/>
                <a:ea typeface="楷体_GB2312" pitchFamily="49" charset="-122"/>
              </a:rPr>
              <a:t>        </a:t>
            </a:r>
            <a:r>
              <a:rPr kumimoji="1" lang="en-US" altLang="zh-CN" sz="2200" b="1" i="1" dirty="0">
                <a:solidFill>
                  <a:schemeClr val="accent5">
                    <a:lumMod val="50000"/>
                  </a:schemeClr>
                </a:solidFill>
                <a:latin typeface="Times New Roman" panose="02020603050405020304" pitchFamily="18" charset="0"/>
                <a:ea typeface="楷体_GB2312" pitchFamily="49" charset="-122"/>
              </a:rPr>
              <a:t>I</a:t>
            </a:r>
            <a:r>
              <a:rPr kumimoji="1" lang="en-US" altLang="zh-CN" sz="2200" b="1" baseline="-25000" dirty="0">
                <a:solidFill>
                  <a:schemeClr val="accent5">
                    <a:lumMod val="50000"/>
                  </a:schemeClr>
                </a:solidFill>
                <a:latin typeface="Times New Roman" panose="02020603050405020304" pitchFamily="18" charset="0"/>
                <a:ea typeface="楷体_GB2312" pitchFamily="49" charset="-122"/>
              </a:rPr>
              <a:t>D</a:t>
            </a:r>
            <a:r>
              <a:rPr kumimoji="1" lang="en-US" altLang="zh-CN" sz="2200" b="1" dirty="0">
                <a:solidFill>
                  <a:schemeClr val="accent5">
                    <a:lumMod val="50000"/>
                  </a:schemeClr>
                </a:solidFill>
                <a:latin typeface="Times New Roman" panose="02020603050405020304" pitchFamily="18" charset="0"/>
                <a:ea typeface="楷体_GB2312" pitchFamily="49" charset="-122"/>
              </a:rPr>
              <a:t>=(</a:t>
            </a:r>
            <a:r>
              <a:rPr kumimoji="1" lang="en-US" altLang="zh-CN" sz="2200" b="1" i="1" dirty="0">
                <a:solidFill>
                  <a:schemeClr val="accent5">
                    <a:lumMod val="50000"/>
                  </a:schemeClr>
                </a:solidFill>
                <a:latin typeface="Times New Roman" panose="02020603050405020304" pitchFamily="18" charset="0"/>
                <a:ea typeface="楷体_GB2312" pitchFamily="49" charset="-122"/>
              </a:rPr>
              <a:t>V</a:t>
            </a:r>
            <a:r>
              <a:rPr kumimoji="1" lang="en-US" altLang="zh-CN" sz="2200" b="1" dirty="0">
                <a:solidFill>
                  <a:schemeClr val="accent5">
                    <a:lumMod val="50000"/>
                  </a:schemeClr>
                </a:solidFill>
                <a:latin typeface="Times New Roman" panose="02020603050405020304" pitchFamily="18" charset="0"/>
                <a:ea typeface="楷体_GB2312" pitchFamily="49" charset="-122"/>
              </a:rPr>
              <a:t>-</a:t>
            </a:r>
            <a:r>
              <a:rPr kumimoji="1" lang="en-US" altLang="zh-CN" sz="2200" b="1" i="1" dirty="0">
                <a:solidFill>
                  <a:schemeClr val="accent5">
                    <a:lumMod val="50000"/>
                  </a:schemeClr>
                </a:solidFill>
                <a:latin typeface="Times New Roman" panose="02020603050405020304" pitchFamily="18" charset="0"/>
                <a:ea typeface="楷体_GB2312" pitchFamily="49" charset="-122"/>
              </a:rPr>
              <a:t>U</a:t>
            </a:r>
            <a:r>
              <a:rPr kumimoji="1" lang="en-US" altLang="zh-CN" sz="2200" b="1" baseline="-25000" dirty="0">
                <a:solidFill>
                  <a:schemeClr val="accent5">
                    <a:lumMod val="50000"/>
                  </a:schemeClr>
                </a:solidFill>
                <a:latin typeface="Times New Roman" panose="02020603050405020304" pitchFamily="18" charset="0"/>
                <a:ea typeface="楷体_GB2312" pitchFamily="49" charset="-122"/>
              </a:rPr>
              <a:t>D</a:t>
            </a:r>
            <a:r>
              <a:rPr kumimoji="1" lang="en-US" altLang="zh-CN" sz="2200" b="1" dirty="0">
                <a:solidFill>
                  <a:schemeClr val="accent5">
                    <a:lumMod val="50000"/>
                  </a:schemeClr>
                </a:solidFill>
                <a:latin typeface="Times New Roman" panose="02020603050405020304" pitchFamily="18" charset="0"/>
                <a:ea typeface="楷体_GB2312" pitchFamily="49" charset="-122"/>
              </a:rPr>
              <a:t>)/</a:t>
            </a:r>
            <a:r>
              <a:rPr kumimoji="1" lang="en-US" altLang="zh-CN" sz="2200" b="1" i="1" dirty="0">
                <a:solidFill>
                  <a:schemeClr val="accent5">
                    <a:lumMod val="50000"/>
                  </a:schemeClr>
                </a:solidFill>
                <a:latin typeface="Times New Roman" panose="02020603050405020304" pitchFamily="18" charset="0"/>
                <a:ea typeface="楷体_GB2312" pitchFamily="49" charset="-122"/>
              </a:rPr>
              <a:t>R</a:t>
            </a:r>
            <a:r>
              <a:rPr kumimoji="1" lang="en-US" altLang="zh-CN" sz="2200" b="1" dirty="0">
                <a:solidFill>
                  <a:schemeClr val="accent5">
                    <a:lumMod val="50000"/>
                  </a:schemeClr>
                </a:solidFill>
                <a:latin typeface="Times New Roman" panose="02020603050405020304" pitchFamily="18" charset="0"/>
                <a:ea typeface="楷体_GB2312" pitchFamily="49" charset="-122"/>
              </a:rPr>
              <a:t>=2.6mA</a:t>
            </a:r>
            <a:endParaRPr kumimoji="1" lang="en-US" altLang="zh-CN" sz="2200" b="1" dirty="0">
              <a:solidFill>
                <a:schemeClr val="accent5">
                  <a:lumMod val="50000"/>
                </a:schemeClr>
              </a:solidFill>
              <a:latin typeface="Times New Roman" panose="02020603050405020304" pitchFamily="18" charset="0"/>
              <a:ea typeface="楷体_GB2312" pitchFamily="49" charset="-122"/>
            </a:endParaRPr>
          </a:p>
          <a:p>
            <a:pPr eaLnBrk="0" hangingPunct="0">
              <a:lnSpc>
                <a:spcPct val="110000"/>
              </a:lnSpc>
              <a:defRPr/>
            </a:pPr>
            <a:r>
              <a:rPr kumimoji="1" lang="zh-CN" altLang="en-US" sz="2200" b="1" dirty="0">
                <a:solidFill>
                  <a:schemeClr val="accent5">
                    <a:lumMod val="50000"/>
                  </a:schemeClr>
                </a:solidFill>
                <a:latin typeface="Times New Roman" panose="02020603050405020304" pitchFamily="18" charset="0"/>
                <a:ea typeface="楷体_GB2312" pitchFamily="49" charset="-122"/>
              </a:rPr>
              <a:t>动态电阻 </a:t>
            </a:r>
            <a:endParaRPr kumimoji="1" lang="zh-CN" altLang="en-US" sz="2200" b="1" dirty="0">
              <a:solidFill>
                <a:schemeClr val="accent5">
                  <a:lumMod val="50000"/>
                </a:schemeClr>
              </a:solidFill>
              <a:latin typeface="Times New Roman" panose="02020603050405020304" pitchFamily="18" charset="0"/>
              <a:ea typeface="楷体_GB2312" pitchFamily="49" charset="-122"/>
            </a:endParaRPr>
          </a:p>
          <a:p>
            <a:pPr eaLnBrk="0" hangingPunct="0">
              <a:lnSpc>
                <a:spcPct val="110000"/>
              </a:lnSpc>
              <a:defRPr/>
            </a:pPr>
            <a:r>
              <a:rPr kumimoji="1" lang="zh-CN" altLang="en-US" sz="2200" b="1" i="1" dirty="0">
                <a:solidFill>
                  <a:schemeClr val="accent5">
                    <a:lumMod val="50000"/>
                  </a:schemeClr>
                </a:solidFill>
                <a:latin typeface="Times New Roman" panose="02020603050405020304" pitchFamily="18" charset="0"/>
                <a:ea typeface="楷体_GB2312" pitchFamily="49" charset="-122"/>
              </a:rPr>
              <a:t>        </a:t>
            </a:r>
            <a:r>
              <a:rPr kumimoji="1" lang="en-US" altLang="zh-CN" sz="2200" b="1" i="1" dirty="0" err="1" smtClean="0">
                <a:solidFill>
                  <a:srgbClr val="C00000"/>
                </a:solidFill>
                <a:latin typeface="Times New Roman" panose="02020603050405020304" pitchFamily="18" charset="0"/>
                <a:ea typeface="楷体_GB2312" pitchFamily="49" charset="-122"/>
                <a:sym typeface="+mn-ea"/>
              </a:rPr>
              <a:t>r</a:t>
            </a:r>
            <a:r>
              <a:rPr kumimoji="1" lang="en-US" altLang="zh-CN" sz="2200" b="1" baseline="-25000" dirty="0" err="1" smtClean="0">
                <a:solidFill>
                  <a:srgbClr val="C00000"/>
                </a:solidFill>
                <a:latin typeface="Times New Roman" panose="02020603050405020304" pitchFamily="18" charset="0"/>
                <a:ea typeface="楷体_GB2312" pitchFamily="49" charset="-122"/>
                <a:sym typeface="+mn-ea"/>
              </a:rPr>
              <a:t>d</a:t>
            </a:r>
            <a:r>
              <a:rPr kumimoji="1" lang="en-US" altLang="zh-CN" sz="2200" b="1" dirty="0" smtClean="0">
                <a:solidFill>
                  <a:srgbClr val="C00000"/>
                </a:solidFill>
                <a:latin typeface="Times New Roman" panose="02020603050405020304" pitchFamily="18" charset="0"/>
                <a:ea typeface="楷体_GB2312" pitchFamily="49" charset="-122"/>
                <a:sym typeface="+mn-ea"/>
              </a:rPr>
              <a:t>=</a:t>
            </a:r>
            <a:r>
              <a:rPr kumimoji="1" lang="en-US" altLang="zh-CN" sz="2200" b="1" i="1" dirty="0" smtClean="0">
                <a:solidFill>
                  <a:srgbClr val="C00000"/>
                </a:solidFill>
                <a:latin typeface="Times New Roman" panose="02020603050405020304" pitchFamily="18" charset="0"/>
                <a:ea typeface="楷体_GB2312" pitchFamily="49" charset="-122"/>
                <a:sym typeface="+mn-ea"/>
              </a:rPr>
              <a:t>V</a:t>
            </a:r>
            <a:r>
              <a:rPr kumimoji="1" lang="en-US" altLang="zh-CN" sz="2200" b="1" baseline="-25000" dirty="0" smtClean="0">
                <a:solidFill>
                  <a:srgbClr val="C00000"/>
                </a:solidFill>
                <a:latin typeface="Times New Roman" panose="02020603050405020304" pitchFamily="18" charset="0"/>
                <a:ea typeface="楷体_GB2312" pitchFamily="49" charset="-122"/>
                <a:sym typeface="+mn-ea"/>
              </a:rPr>
              <a:t>TH</a:t>
            </a:r>
            <a:r>
              <a:rPr kumimoji="1" lang="en-US" altLang="zh-CN" sz="2200" b="1" dirty="0" smtClean="0">
                <a:solidFill>
                  <a:srgbClr val="C00000"/>
                </a:solidFill>
                <a:latin typeface="Times New Roman" panose="02020603050405020304" pitchFamily="18" charset="0"/>
                <a:ea typeface="楷体_GB2312" pitchFamily="49" charset="-122"/>
                <a:sym typeface="+mn-ea"/>
              </a:rPr>
              <a:t>/</a:t>
            </a:r>
            <a:r>
              <a:rPr kumimoji="1" lang="en-US" altLang="zh-CN" sz="2200" b="1" i="1" dirty="0" smtClean="0">
                <a:solidFill>
                  <a:srgbClr val="C00000"/>
                </a:solidFill>
                <a:latin typeface="Times New Roman" panose="02020603050405020304" pitchFamily="18" charset="0"/>
                <a:ea typeface="楷体_GB2312" pitchFamily="49" charset="-122"/>
                <a:sym typeface="+mn-ea"/>
              </a:rPr>
              <a:t>I</a:t>
            </a:r>
            <a:r>
              <a:rPr kumimoji="1" lang="en-US" altLang="zh-CN" sz="2200" b="1" baseline="-25000" dirty="0" smtClean="0">
                <a:solidFill>
                  <a:srgbClr val="C00000"/>
                </a:solidFill>
                <a:latin typeface="Times New Roman" panose="02020603050405020304" pitchFamily="18" charset="0"/>
                <a:ea typeface="楷体_GB2312" pitchFamily="49" charset="-122"/>
                <a:sym typeface="+mn-ea"/>
              </a:rPr>
              <a:t>D</a:t>
            </a:r>
            <a:r>
              <a:rPr kumimoji="1" lang="en-US" altLang="zh-CN" sz="2200" b="1" baseline="-25000" dirty="0" smtClean="0">
                <a:solidFill>
                  <a:srgbClr val="C00000"/>
                </a:solidFill>
                <a:latin typeface="Times New Roman" panose="02020603050405020304" pitchFamily="18" charset="0"/>
                <a:ea typeface="楷体_GB2312" pitchFamily="49" charset="-122"/>
              </a:rPr>
              <a:t> </a:t>
            </a:r>
            <a:r>
              <a:rPr kumimoji="1" lang="en-US" altLang="zh-CN" sz="2200" b="1" dirty="0">
                <a:solidFill>
                  <a:schemeClr val="accent5">
                    <a:lumMod val="50000"/>
                  </a:schemeClr>
                </a:solidFill>
                <a:ea typeface="楷体_GB2312" pitchFamily="49" charset="-122"/>
                <a:cs typeface="Arial" panose="020B0604020202020204" pitchFamily="34" charset="0"/>
              </a:rPr>
              <a:t>≈</a:t>
            </a:r>
            <a:r>
              <a:rPr kumimoji="1" lang="en-US" altLang="zh-CN" sz="2200" b="1" dirty="0">
                <a:solidFill>
                  <a:schemeClr val="accent5">
                    <a:lumMod val="50000"/>
                  </a:schemeClr>
                </a:solidFill>
                <a:latin typeface="Times New Roman" panose="02020603050405020304" pitchFamily="18" charset="0"/>
                <a:ea typeface="楷体_GB2312" pitchFamily="49" charset="-122"/>
              </a:rPr>
              <a:t>10</a:t>
            </a:r>
            <a:r>
              <a:rPr kumimoji="1" lang="en-US" altLang="zh-CN" sz="2200" b="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Ω</a:t>
            </a:r>
            <a:endParaRPr kumimoji="1" lang="en-US" altLang="zh-CN" sz="2200" b="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endParaRPr>
          </a:p>
          <a:p>
            <a:pPr eaLnBrk="0" hangingPunct="0">
              <a:lnSpc>
                <a:spcPct val="110000"/>
              </a:lnSpc>
              <a:defRPr/>
            </a:pPr>
            <a:r>
              <a:rPr kumimoji="1" lang="zh-CN" altLang="en-US" sz="2200" b="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故动态电流有效值 </a:t>
            </a:r>
            <a:endParaRPr kumimoji="1" lang="zh-CN" altLang="en-US" sz="2200" b="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endParaRPr>
          </a:p>
          <a:p>
            <a:pPr eaLnBrk="0" hangingPunct="0">
              <a:lnSpc>
                <a:spcPct val="110000"/>
              </a:lnSpc>
              <a:defRPr/>
            </a:pPr>
            <a:r>
              <a:rPr kumimoji="1" lang="zh-CN" altLang="en-US" sz="2200" b="1" i="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        </a:t>
            </a:r>
            <a:r>
              <a:rPr kumimoji="1" lang="en-US" altLang="zh-CN" sz="2200" b="1" i="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i</a:t>
            </a:r>
            <a:r>
              <a:rPr kumimoji="1" lang="en-US" altLang="zh-CN" sz="2200" b="1" baseline="-25000"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d</a:t>
            </a:r>
            <a:r>
              <a:rPr kumimoji="1" lang="en-US" altLang="zh-CN" sz="2200" b="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a:t>
            </a:r>
            <a:r>
              <a:rPr kumimoji="1" lang="en-US" altLang="zh-CN" sz="2200" b="1" i="1" dirty="0" err="1">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U</a:t>
            </a:r>
            <a:r>
              <a:rPr kumimoji="1" lang="en-US" altLang="zh-CN" sz="2200" b="1" baseline="-25000" dirty="0" err="1">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i</a:t>
            </a:r>
            <a:r>
              <a:rPr kumimoji="1" lang="en-US" altLang="zh-CN" sz="2200" b="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a:t>
            </a:r>
            <a:r>
              <a:rPr kumimoji="1" lang="en-US" altLang="zh-CN" sz="2200" b="1" i="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r</a:t>
            </a:r>
            <a:r>
              <a:rPr kumimoji="1" lang="en-US" altLang="zh-CN" sz="2200" b="1" baseline="-25000"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d</a:t>
            </a:r>
            <a:r>
              <a:rPr kumimoji="1" lang="en-US" altLang="zh-CN" sz="2200" b="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rPr>
              <a:t>≈1mA</a:t>
            </a:r>
            <a:endParaRPr kumimoji="1" lang="en-US" altLang="zh-CN" sz="2200" b="1" dirty="0">
              <a:solidFill>
                <a:schemeClr val="accent5">
                  <a:lumMod val="50000"/>
                </a:schemeClr>
              </a:solidFill>
              <a:latin typeface="Times New Roman" panose="02020603050405020304" pitchFamily="18" charset="0"/>
              <a:ea typeface="楷体_GB2312" pitchFamily="49" charset="-122"/>
              <a:cs typeface="Times New Roman" panose="02020603050405020304" pitchFamily="18" charset="0"/>
            </a:endParaRPr>
          </a:p>
        </p:txBody>
      </p:sp>
      <p:cxnSp>
        <p:nvCxnSpPr>
          <p:cNvPr id="20" name="直接连接符 19"/>
          <p:cNvCxnSpPr/>
          <p:nvPr/>
        </p:nvCxnSpPr>
        <p:spPr>
          <a:xfrm>
            <a:off x="6708775" y="3590925"/>
            <a:ext cx="0" cy="264318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par>
                          <p:cTn id="7" fill="hold">
                            <p:stCondLst>
                              <p:cond delay="740"/>
                            </p:stCondLst>
                            <p:childTnLst>
                              <p:par>
                                <p:cTn id="8" presetID="9" presetClass="entr" presetSubtype="0" fill="hold" nodeType="after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p:stCondLst>
                              <p:cond delay="1740"/>
                            </p:stCondLst>
                            <p:childTnLst>
                              <p:par>
                                <p:cTn id="12" presetID="1" presetClass="entr" presetSubtype="0" fill="hold" nodeType="afterEffect">
                                  <p:stCondLst>
                                    <p:cond delay="0"/>
                                  </p:stCondLst>
                                  <p:iterate type="lt">
                                    <p:tmAbs val="80"/>
                                  </p:iterate>
                                  <p:childTnLst>
                                    <p:set>
                                      <p:cBhvr>
                                        <p:cTn id="13"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500"/>
                            </p:stCondLst>
                            <p:childTnLst>
                              <p:par>
                                <p:cTn id="45" presetID="18" presetClass="entr" presetSubtype="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strips(downRigh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23" grpId="0"/>
      <p:bldP spid="2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文本框 1"/>
          <p:cNvSpPr txBox="1">
            <a:spLocks noChangeArrowheads="1"/>
          </p:cNvSpPr>
          <p:nvPr/>
        </p:nvSpPr>
        <p:spPr bwMode="auto">
          <a:xfrm>
            <a:off x="1981200" y="1311276"/>
            <a:ext cx="8470900" cy="461963"/>
          </a:xfrm>
          <a:prstGeom prst="rect">
            <a:avLst/>
          </a:prstGeom>
          <a:noFill/>
          <a:ln w="9525">
            <a:noFill/>
            <a:miter lim="800000"/>
          </a:ln>
        </p:spPr>
        <p:txBody>
          <a:bodyPr>
            <a:spAutoFit/>
          </a:bodyPr>
          <a:lstStyle/>
          <a:p>
            <a:pPr marL="342900" indent="-342900">
              <a:spcAft>
                <a:spcPts val="600"/>
              </a:spcAft>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二极管的微变模型</a:t>
            </a:r>
            <a:r>
              <a:rPr lang="en-US" altLang="zh-CN" sz="2400" b="1">
                <a:latin typeface="Times New Roman" panose="02020603050405020304" pitchFamily="18" charset="0"/>
                <a:ea typeface="楷体_GB2312" pitchFamily="49" charset="-122"/>
                <a:cs typeface="Times New Roman" panose="02020603050405020304" pitchFamily="18" charset="0"/>
              </a:rPr>
              <a:t>——</a:t>
            </a:r>
            <a:r>
              <a:rPr lang="zh-CN" altLang="en-US" sz="2400" b="1">
                <a:latin typeface="Times New Roman" panose="02020603050405020304" pitchFamily="18" charset="0"/>
                <a:ea typeface="楷体_GB2312" pitchFamily="49" charset="-122"/>
                <a:cs typeface="Times New Roman" panose="02020603050405020304" pitchFamily="18" charset="0"/>
              </a:rPr>
              <a:t>小信号增量模拟</a:t>
            </a:r>
            <a:endParaRPr lang="en-US" altLang="zh-CN" sz="2400" b="1">
              <a:latin typeface="Times New Roman" panose="02020603050405020304" pitchFamily="18" charset="0"/>
              <a:ea typeface="楷体_GB2312" pitchFamily="49" charset="-122"/>
              <a:cs typeface="Times New Roman" panose="02020603050405020304" pitchFamily="18" charset="0"/>
            </a:endParaRPr>
          </a:p>
        </p:txBody>
      </p:sp>
      <p:sp>
        <p:nvSpPr>
          <p:cNvPr id="707587"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130" name="文本框 1"/>
          <p:cNvSpPr txBox="1">
            <a:spLocks noChangeArrowheads="1"/>
          </p:cNvSpPr>
          <p:nvPr/>
        </p:nvSpPr>
        <p:spPr bwMode="auto">
          <a:xfrm>
            <a:off x="2355851" y="1836738"/>
            <a:ext cx="7916863" cy="1447800"/>
          </a:xfrm>
          <a:prstGeom prst="rect">
            <a:avLst/>
          </a:prstGeom>
          <a:noFill/>
          <a:ln w="9525">
            <a:noFill/>
            <a:miter lim="800000"/>
          </a:ln>
        </p:spPr>
        <p:txBody>
          <a:bodyPr>
            <a:spAutoFit/>
          </a:bodyPr>
          <a:lstStyle/>
          <a:p>
            <a:pPr>
              <a:spcAft>
                <a:spcPts val="300"/>
              </a:spcAft>
            </a:pPr>
            <a:r>
              <a:rPr lang="zh-CN" altLang="en-US" sz="2200">
                <a:latin typeface="Times New Roman" panose="02020603050405020304" pitchFamily="18" charset="0"/>
                <a:ea typeface="宋体" panose="02010600030101010101" pitchFamily="2" charset="-122"/>
                <a:cs typeface="Times New Roman" panose="02020603050405020304" pitchFamily="18" charset="0"/>
              </a:rPr>
              <a:t>　　　　　电路中二极管</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D</a:t>
            </a:r>
            <a:r>
              <a:rPr lang="zh-CN" altLang="en-US" sz="2200">
                <a:latin typeface="Times New Roman" panose="02020603050405020304" pitchFamily="18" charset="0"/>
                <a:ea typeface="宋体" panose="02010600030101010101" pitchFamily="2" charset="-122"/>
                <a:cs typeface="Times New Roman" panose="02020603050405020304" pitchFamily="18" charset="0"/>
              </a:rPr>
              <a:t>的型号是</a:t>
            </a:r>
            <a:r>
              <a:rPr lang="en-US" altLang="zh-CN" sz="2200">
                <a:latin typeface="Times New Roman" panose="02020603050405020304" pitchFamily="18" charset="0"/>
                <a:ea typeface="宋体" panose="02010600030101010101" pitchFamily="2" charset="-122"/>
                <a:cs typeface="Times New Roman" panose="02020603050405020304" pitchFamily="18" charset="0"/>
              </a:rPr>
              <a:t>1N4148</a:t>
            </a:r>
            <a:r>
              <a:rPr lang="zh-CN" altLang="en-US" sz="2200">
                <a:latin typeface="Times New Roman" panose="02020603050405020304" pitchFamily="18" charset="0"/>
                <a:ea typeface="宋体" panose="02010600030101010101" pitchFamily="2" charset="-122"/>
                <a:cs typeface="Times New Roman" panose="02020603050405020304" pitchFamily="18" charset="0"/>
              </a:rPr>
              <a:t>，电容器</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C</a:t>
            </a:r>
            <a:r>
              <a:rPr lang="en-US" altLang="zh-CN" sz="2200" b="1" baseline="-25000">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 C</a:t>
            </a:r>
            <a:r>
              <a:rPr lang="en-US" altLang="zh-CN" sz="2200" b="1" baseline="-25000">
                <a:latin typeface="Times New Roman" panose="02020603050405020304" pitchFamily="18" charset="0"/>
                <a:ea typeface="宋体" panose="02010600030101010101" pitchFamily="2" charset="-122"/>
                <a:cs typeface="Times New Roman" panose="02020603050405020304" pitchFamily="18" charset="0"/>
              </a:rPr>
              <a:t>2</a:t>
            </a:r>
            <a:r>
              <a:rPr lang="zh-CN" altLang="en-US" sz="2200">
                <a:latin typeface="Times New Roman" panose="02020603050405020304" pitchFamily="18" charset="0"/>
                <a:ea typeface="宋体" panose="02010600030101010101" pitchFamily="2" charset="-122"/>
                <a:cs typeface="Times New Roman" panose="02020603050405020304" pitchFamily="18" charset="0"/>
              </a:rPr>
              <a:t>的容量为</a:t>
            </a:r>
            <a:r>
              <a:rPr lang="en-US" altLang="zh-CN" sz="2200">
                <a:latin typeface="Times New Roman" panose="02020603050405020304" pitchFamily="18" charset="0"/>
                <a:ea typeface="宋体" panose="02010600030101010101" pitchFamily="2" charset="-122"/>
                <a:cs typeface="Times New Roman" panose="02020603050405020304" pitchFamily="18" charset="0"/>
              </a:rPr>
              <a:t>10</a:t>
            </a:r>
            <a:r>
              <a:rPr lang="el-GR" altLang="zh-CN" sz="2200">
                <a:latin typeface="Times New Roman" panose="02020603050405020304" pitchFamily="18" charset="0"/>
                <a:ea typeface="宋体" panose="02010600030101010101" pitchFamily="2" charset="-122"/>
                <a:cs typeface="Times New Roman" panose="02020603050405020304" pitchFamily="18" charset="0"/>
              </a:rPr>
              <a:t>μ</a:t>
            </a:r>
            <a:r>
              <a:rPr lang="en-US" altLang="zh-CN" sz="2200">
                <a:latin typeface="Times New Roman" panose="02020603050405020304" pitchFamily="18" charset="0"/>
                <a:ea typeface="宋体" panose="02010600030101010101" pitchFamily="2" charset="-122"/>
                <a:cs typeface="Times New Roman" panose="02020603050405020304" pitchFamily="18" charset="0"/>
              </a:rPr>
              <a:t>F</a:t>
            </a:r>
            <a:r>
              <a:rPr lang="zh-CN" altLang="en-US" sz="2200">
                <a:latin typeface="Times New Roman" panose="02020603050405020304" pitchFamily="18" charset="0"/>
                <a:ea typeface="宋体" panose="02010600030101010101" pitchFamily="2" charset="-122"/>
                <a:cs typeface="Times New Roman" panose="02020603050405020304" pitchFamily="18" charset="0"/>
              </a:rPr>
              <a:t>。已知输入信号</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200" b="1" baseline="-25000">
                <a:latin typeface="Times New Roman" panose="02020603050405020304" pitchFamily="18" charset="0"/>
                <a:ea typeface="宋体" panose="02010600030101010101" pitchFamily="2" charset="-122"/>
                <a:cs typeface="Times New Roman" panose="02020603050405020304" pitchFamily="18" charset="0"/>
              </a:rPr>
              <a:t>i</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t</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200">
                <a:latin typeface="Times New Roman" panose="02020603050405020304" pitchFamily="18" charset="0"/>
                <a:ea typeface="宋体" panose="02010600030101010101" pitchFamily="2" charset="-122"/>
                <a:cs typeface="Times New Roman" panose="02020603050405020304" pitchFamily="18" charset="0"/>
              </a:rPr>
              <a:t>是频率</a:t>
            </a:r>
            <a:r>
              <a:rPr lang="en-US" altLang="zh-CN" sz="2200">
                <a:latin typeface="Times New Roman" panose="02020603050405020304" pitchFamily="18" charset="0"/>
                <a:ea typeface="宋体" panose="02010600030101010101" pitchFamily="2" charset="-122"/>
                <a:cs typeface="Times New Roman" panose="02020603050405020304" pitchFamily="18" charset="0"/>
              </a:rPr>
              <a:t>1kHz</a:t>
            </a:r>
            <a:r>
              <a:rPr lang="zh-CN" altLang="en-US" sz="2200">
                <a:latin typeface="Times New Roman" panose="02020603050405020304" pitchFamily="18" charset="0"/>
                <a:ea typeface="宋体" panose="02010600030101010101" pitchFamily="2" charset="-122"/>
                <a:cs typeface="Times New Roman" panose="02020603050405020304" pitchFamily="18" charset="0"/>
              </a:rPr>
              <a:t>有效值电压为</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5mV</a:t>
            </a:r>
            <a:r>
              <a:rPr lang="zh-CN" altLang="en-US" sz="2200">
                <a:latin typeface="Times New Roman" panose="02020603050405020304" pitchFamily="18" charset="0"/>
                <a:ea typeface="宋体" panose="02010600030101010101" pitchFamily="2" charset="-122"/>
                <a:cs typeface="Times New Roman" panose="02020603050405020304" pitchFamily="18" charset="0"/>
              </a:rPr>
              <a:t>的正弦波。试使用</a:t>
            </a:r>
            <a:r>
              <a:rPr lang="en-US" altLang="zh-CN" sz="2200">
                <a:latin typeface="Times New Roman" panose="02020603050405020304" pitchFamily="18" charset="0"/>
                <a:ea typeface="宋体" panose="02010600030101010101" pitchFamily="2" charset="-122"/>
                <a:cs typeface="Times New Roman" panose="02020603050405020304" pitchFamily="18" charset="0"/>
              </a:rPr>
              <a:t>Multisim</a:t>
            </a:r>
            <a:r>
              <a:rPr lang="zh-CN" altLang="en-US" sz="2200">
                <a:latin typeface="Times New Roman" panose="02020603050405020304" pitchFamily="18" charset="0"/>
                <a:ea typeface="宋体" panose="02010600030101010101" pitchFamily="2" charset="-122"/>
                <a:cs typeface="Times New Roman" panose="02020603050405020304" pitchFamily="18" charset="0"/>
              </a:rPr>
              <a:t>对电路进行仿真，分别观察</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200" b="1" baseline="-25000">
                <a:latin typeface="Times New Roman" panose="02020603050405020304" pitchFamily="18" charset="0"/>
                <a:ea typeface="宋体" panose="02010600030101010101" pitchFamily="2" charset="-122"/>
                <a:cs typeface="Times New Roman" panose="02020603050405020304" pitchFamily="18" charset="0"/>
              </a:rPr>
              <a:t>K</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=+5V</a:t>
            </a:r>
            <a:r>
              <a:rPr lang="zh-CN" altLang="en-US" sz="2200">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200" b="1" baseline="-25000">
                <a:latin typeface="Times New Roman" panose="02020603050405020304" pitchFamily="18" charset="0"/>
                <a:ea typeface="宋体" panose="02010600030101010101" pitchFamily="2" charset="-122"/>
                <a:cs typeface="Times New Roman" panose="02020603050405020304" pitchFamily="18" charset="0"/>
              </a:rPr>
              <a:t>K</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=0V</a:t>
            </a:r>
            <a:r>
              <a:rPr lang="zh-CN" altLang="en-US" sz="2200">
                <a:latin typeface="Times New Roman" panose="02020603050405020304" pitchFamily="18" charset="0"/>
                <a:ea typeface="宋体" panose="02010600030101010101" pitchFamily="2" charset="-122"/>
                <a:cs typeface="Times New Roman" panose="02020603050405020304" pitchFamily="18" charset="0"/>
              </a:rPr>
              <a:t>两种直流电压时对应的</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200" b="1" baseline="-25000">
                <a:latin typeface="Times New Roman" panose="02020603050405020304" pitchFamily="18" charset="0"/>
                <a:ea typeface="宋体" panose="02010600030101010101" pitchFamily="2" charset="-122"/>
                <a:cs typeface="Times New Roman" panose="02020603050405020304" pitchFamily="18" charset="0"/>
              </a:rPr>
              <a:t>o</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200" b="1" i="1">
                <a:latin typeface="Times New Roman" panose="02020603050405020304" pitchFamily="18" charset="0"/>
                <a:ea typeface="宋体" panose="02010600030101010101" pitchFamily="2" charset="-122"/>
                <a:cs typeface="Times New Roman" panose="02020603050405020304" pitchFamily="18" charset="0"/>
              </a:rPr>
              <a:t>t</a:t>
            </a:r>
            <a:r>
              <a:rPr lang="en-US" altLang="zh-CN" sz="22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200">
                <a:latin typeface="Times New Roman" panose="02020603050405020304" pitchFamily="18" charset="0"/>
                <a:ea typeface="宋体" panose="02010600030101010101" pitchFamily="2" charset="-122"/>
                <a:cs typeface="Times New Roman" panose="02020603050405020304" pitchFamily="18" charset="0"/>
              </a:rPr>
              <a:t>稳态输出波形。</a:t>
            </a:r>
            <a:endParaRPr lang="en-US" altLang="zh-CN" sz="2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文本框 1"/>
          <p:cNvSpPr txBox="1">
            <a:spLocks noChangeArrowheads="1"/>
          </p:cNvSpPr>
          <p:nvPr/>
        </p:nvSpPr>
        <p:spPr bwMode="auto">
          <a:xfrm>
            <a:off x="2362201" y="1814513"/>
            <a:ext cx="1681163" cy="461962"/>
          </a:xfrm>
          <a:prstGeom prst="rect">
            <a:avLst/>
          </a:prstGeom>
          <a:noFill/>
          <a:ln w="9525">
            <a:noFill/>
            <a:miter lim="800000"/>
          </a:ln>
        </p:spPr>
        <p:txBody>
          <a:bodyPr>
            <a:spAutoFit/>
          </a:bodyPr>
          <a:lstStyle/>
          <a:p>
            <a:pPr>
              <a:buClr>
                <a:srgbClr val="FF0000"/>
              </a:buClr>
              <a:buSzPct val="60000"/>
            </a:pPr>
            <a:r>
              <a:rPr lang="zh-CN" altLang="en-US" sz="2400" b="1">
                <a:solidFill>
                  <a:srgbClr val="C00000"/>
                </a:solidFill>
                <a:latin typeface="Times New Roman" panose="02020603050405020304" pitchFamily="18" charset="0"/>
                <a:ea typeface="楷体_GB2312" pitchFamily="49" charset="-122"/>
                <a:cs typeface="Times New Roman" panose="02020603050405020304" pitchFamily="18" charset="0"/>
              </a:rPr>
              <a:t>仿真练习：</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pic>
        <p:nvPicPr>
          <p:cNvPr id="25" name="Picture 139"/>
          <p:cNvPicPr>
            <a:picLocks noChangeAspect="1" noChangeArrowheads="1"/>
          </p:cNvPicPr>
          <p:nvPr/>
        </p:nvPicPr>
        <p:blipFill>
          <a:blip r:embed="rId1"/>
          <a:srcRect/>
          <a:stretch>
            <a:fillRect/>
          </a:stretch>
        </p:blipFill>
        <p:spPr bwMode="auto">
          <a:xfrm>
            <a:off x="3911600" y="3640138"/>
            <a:ext cx="4292600" cy="2051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par>
                          <p:cTn id="7" fill="hold">
                            <p:stCondLst>
                              <p:cond delay="899"/>
                            </p:stCondLst>
                            <p:childTnLst>
                              <p:par>
                                <p:cTn id="8" presetID="9" presetClass="entr" presetSubtype="0" fill="hold" nodeType="afterEffect">
                                  <p:stCondLst>
                                    <p:cond delay="500"/>
                                  </p:stCondLst>
                                  <p:childTnLst>
                                    <p:set>
                                      <p:cBhvr>
                                        <p:cTn id="9" dur="1" fill="hold">
                                          <p:stCondLst>
                                            <p:cond delay="0"/>
                                          </p:stCondLst>
                                        </p:cTn>
                                        <p:tgtEl>
                                          <p:spTgt spid="130">
                                            <p:txEl>
                                              <p:pRg st="0" end="0"/>
                                            </p:txEl>
                                          </p:spTgt>
                                        </p:tgtEl>
                                        <p:attrNameLst>
                                          <p:attrName>style.visibility</p:attrName>
                                        </p:attrNameLst>
                                      </p:cBhvr>
                                      <p:to>
                                        <p:strVal val="visible"/>
                                      </p:to>
                                    </p:set>
                                    <p:animEffect transition="in" filter="dissolve">
                                      <p:cBhvr>
                                        <p:cTn id="10" dur="500"/>
                                        <p:tgtEl>
                                          <p:spTgt spid="130">
                                            <p:txEl>
                                              <p:pRg st="0" end="0"/>
                                            </p:txEl>
                                          </p:spTgt>
                                        </p:tgtEl>
                                      </p:cBhvr>
                                    </p:animEffect>
                                  </p:childTnLst>
                                </p:cTn>
                              </p:par>
                            </p:childTnLst>
                          </p:cTn>
                        </p:par>
                        <p:par>
                          <p:cTn id="11" fill="hold">
                            <p:stCondLst>
                              <p:cond delay="1899"/>
                            </p:stCondLst>
                            <p:childTnLst>
                              <p:par>
                                <p:cTn id="12" presetID="1"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2300289" y="2024844"/>
            <a:ext cx="76485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宋体" panose="02010600030101010101" pitchFamily="2" charset="-122"/>
              </a:rPr>
              <a:t>  </a:t>
            </a:r>
            <a:r>
              <a:rPr kumimoji="1" lang="zh-CN" altLang="en-US" sz="2400" b="1" dirty="0">
                <a:latin typeface="宋体" panose="02010600030101010101" pitchFamily="2" charset="-122"/>
              </a:rPr>
              <a:t>利用二极管的单向导电性，相当于一个受外加电压极性控制的开关。</a:t>
            </a:r>
            <a:endParaRPr kumimoji="1" lang="zh-CN" altLang="en-US" sz="3200" b="1" dirty="0">
              <a:latin typeface="宋体" panose="02010600030101010101" pitchFamily="2" charset="-122"/>
              <a:ea typeface="_GB2312" charset="-122"/>
            </a:endParaRPr>
          </a:p>
        </p:txBody>
      </p:sp>
      <p:sp>
        <p:nvSpPr>
          <p:cNvPr id="118787" name="Rectangle 3"/>
          <p:cNvSpPr>
            <a:spLocks noChangeArrowheads="1"/>
          </p:cNvSpPr>
          <p:nvPr/>
        </p:nvSpPr>
        <p:spPr bwMode="auto">
          <a:xfrm>
            <a:off x="2057400" y="1484784"/>
            <a:ext cx="4806950" cy="457200"/>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a:spcBef>
                <a:spcPct val="50000"/>
              </a:spcBef>
            </a:pPr>
            <a:r>
              <a:rPr kumimoji="1" lang="zh-CN" altLang="en-US" sz="2400" b="1" dirty="0">
                <a:latin typeface="Times New Roman" panose="02020603050405020304" pitchFamily="18" charset="0"/>
              </a:rPr>
              <a:t>半导体二极管的开关特性：</a:t>
            </a:r>
            <a:endParaRPr kumimoji="1" lang="zh-CN" altLang="en-US" sz="2400" b="1" dirty="0">
              <a:latin typeface="Times New Roman" panose="02020603050405020304" pitchFamily="18" charset="0"/>
            </a:endParaRPr>
          </a:p>
        </p:txBody>
      </p:sp>
      <p:sp>
        <p:nvSpPr>
          <p:cNvPr id="118788" name="Rectangle 4"/>
          <p:cNvSpPr>
            <a:spLocks noChangeArrowheads="1"/>
          </p:cNvSpPr>
          <p:nvPr/>
        </p:nvSpPr>
        <p:spPr bwMode="auto">
          <a:xfrm>
            <a:off x="2074864" y="2996952"/>
            <a:ext cx="3444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3333FF"/>
                </a:solidFill>
                <a:latin typeface="宋体" panose="02010600030101010101" pitchFamily="2" charset="-122"/>
              </a:rPr>
              <a:t>二极管</a:t>
            </a:r>
            <a:r>
              <a:rPr kumimoji="1" lang="zh-CN" altLang="en-US" sz="2400" b="1" dirty="0">
                <a:solidFill>
                  <a:srgbClr val="3333FF"/>
                </a:solidFill>
                <a:latin typeface="宋体" panose="02010600030101010101" pitchFamily="2" charset="-122"/>
                <a:ea typeface="_GB2312" charset="-122"/>
              </a:rPr>
              <a:t>电路</a:t>
            </a:r>
            <a:r>
              <a:rPr kumimoji="1" lang="zh-CN" altLang="en-US" sz="2400" b="1" dirty="0">
                <a:solidFill>
                  <a:srgbClr val="3333FF"/>
                </a:solidFill>
                <a:latin typeface="宋体" panose="02010600030101010101" pitchFamily="2" charset="-122"/>
              </a:rPr>
              <a:t>分析方法</a:t>
            </a:r>
            <a:r>
              <a:rPr kumimoji="1" lang="zh-CN" altLang="en-US" sz="2400" dirty="0">
                <a:solidFill>
                  <a:srgbClr val="3333FF"/>
                </a:solidFill>
                <a:latin typeface="宋体" panose="02010600030101010101" pitchFamily="2" charset="-122"/>
              </a:rPr>
              <a:t> ：</a:t>
            </a:r>
            <a:endParaRPr kumimoji="1" lang="zh-CN" altLang="en-US" sz="2400" dirty="0">
              <a:solidFill>
                <a:srgbClr val="3333FF"/>
              </a:solidFill>
              <a:latin typeface="宋体" panose="02010600030101010101" pitchFamily="2" charset="-122"/>
            </a:endParaRPr>
          </a:p>
        </p:txBody>
      </p:sp>
      <p:sp>
        <p:nvSpPr>
          <p:cNvPr id="118789" name="Rectangle 5"/>
          <p:cNvSpPr>
            <a:spLocks noChangeArrowheads="1"/>
          </p:cNvSpPr>
          <p:nvPr/>
        </p:nvSpPr>
        <p:spPr bwMode="auto">
          <a:xfrm>
            <a:off x="2135188" y="3716339"/>
            <a:ext cx="76009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1325" indent="-441325">
              <a:defRPr>
                <a:solidFill>
                  <a:schemeClr val="tx1"/>
                </a:solidFill>
                <a:latin typeface="Arial" panose="020B0604020202020204" pitchFamily="34" charset="0"/>
                <a:ea typeface="宋体" panose="02010600030101010101" pitchFamily="2" charset="-122"/>
              </a:defRPr>
            </a:lvl1pPr>
            <a:lvl2pPr marL="898525">
              <a:defRPr>
                <a:solidFill>
                  <a:schemeClr val="tx1"/>
                </a:solidFill>
                <a:latin typeface="Arial" panose="020B0604020202020204" pitchFamily="34" charset="0"/>
                <a:ea typeface="宋体" panose="02010600030101010101" pitchFamily="2" charset="-122"/>
              </a:defRPr>
            </a:lvl2pPr>
            <a:lvl3pPr marL="107823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a:latin typeface="Times New Roman" panose="02020603050405020304" pitchFamily="18" charset="0"/>
              </a:rPr>
              <a:t>A</a:t>
            </a:r>
            <a:r>
              <a:rPr kumimoji="1" lang="en-US" altLang="zh-CN" sz="2400" b="1" dirty="0">
                <a:latin typeface="宋体" panose="02010600030101010101" pitchFamily="2" charset="-122"/>
              </a:rPr>
              <a:t>)</a:t>
            </a:r>
            <a:r>
              <a:rPr kumimoji="1" lang="zh-CN" altLang="en-US" sz="2400" b="1" dirty="0">
                <a:latin typeface="宋体" panose="02010600030101010101" pitchFamily="2" charset="-122"/>
              </a:rPr>
              <a:t>先将</a:t>
            </a:r>
            <a:r>
              <a:rPr kumimoji="1" lang="zh-CN" altLang="en-US" sz="2400" b="1" dirty="0">
                <a:latin typeface="宋体" panose="02010600030101010101" pitchFamily="2" charset="-122"/>
              </a:rPr>
              <a:t>二极管</a:t>
            </a:r>
            <a:r>
              <a:rPr kumimoji="1" lang="zh-CN" altLang="en-US" sz="2400" b="1" dirty="0">
                <a:latin typeface="宋体" panose="02010600030101010101" pitchFamily="2" charset="-122"/>
              </a:rPr>
              <a:t>从电路中断开，分别求出其两端的正向电压。根据二极管的单向导电性，二极管承受正向电压则导通，反之则截止。</a:t>
            </a:r>
            <a:endParaRPr kumimoji="1" lang="zh-CN" altLang="en-US" sz="2400" b="1" dirty="0">
              <a:latin typeface="宋体" panose="02010600030101010101" pitchFamily="2" charset="-122"/>
            </a:endParaRPr>
          </a:p>
        </p:txBody>
      </p:sp>
      <p:sp>
        <p:nvSpPr>
          <p:cNvPr id="118790" name="Rectangle 6"/>
          <p:cNvSpPr>
            <a:spLocks noChangeArrowheads="1"/>
          </p:cNvSpPr>
          <p:nvPr/>
        </p:nvSpPr>
        <p:spPr bwMode="auto">
          <a:xfrm>
            <a:off x="2163763" y="5049839"/>
            <a:ext cx="74612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1325" indent="-441325">
              <a:defRPr>
                <a:solidFill>
                  <a:schemeClr val="tx1"/>
                </a:solidFill>
                <a:latin typeface="Arial" panose="020B0604020202020204" pitchFamily="34" charset="0"/>
                <a:ea typeface="宋体" panose="02010600030101010101" pitchFamily="2" charset="-122"/>
              </a:defRPr>
            </a:lvl1pPr>
            <a:lvl2pPr marL="979805">
              <a:defRPr>
                <a:solidFill>
                  <a:schemeClr val="tx1"/>
                </a:solidFill>
                <a:latin typeface="Arial" panose="020B0604020202020204" pitchFamily="34" charset="0"/>
                <a:ea typeface="宋体" panose="02010600030101010101" pitchFamily="2" charset="-122"/>
              </a:defRPr>
            </a:lvl2pPr>
            <a:lvl3pPr marL="11588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latin typeface="Times New Roman" panose="02020603050405020304" pitchFamily="18" charset="0"/>
              </a:rPr>
              <a:t>B</a:t>
            </a:r>
            <a:r>
              <a:rPr kumimoji="1" lang="en-US" altLang="zh-CN" sz="2400" b="1">
                <a:latin typeface="宋体" panose="02010600030101010101" pitchFamily="2" charset="-122"/>
              </a:rPr>
              <a:t>)</a:t>
            </a:r>
            <a:r>
              <a:rPr kumimoji="1" lang="zh-CN" altLang="en-US" sz="2400" b="1">
                <a:latin typeface="宋体" panose="02010600030101010101" pitchFamily="2" charset="-122"/>
              </a:rPr>
              <a:t>若电路中存在两只以上二极管，则正向电压大的管子</a:t>
            </a:r>
            <a:r>
              <a:rPr kumimoji="1" lang="zh-CN" altLang="en-US" sz="2400" b="1">
                <a:solidFill>
                  <a:srgbClr val="FF0000"/>
                </a:solidFill>
                <a:latin typeface="宋体" panose="02010600030101010101" pitchFamily="2" charset="-122"/>
              </a:rPr>
              <a:t>优先导通</a:t>
            </a:r>
            <a:r>
              <a:rPr kumimoji="1" lang="zh-CN" altLang="en-US" sz="2400" b="1">
                <a:latin typeface="宋体" panose="02010600030101010101" pitchFamily="2" charset="-122"/>
              </a:rPr>
              <a:t>。</a:t>
            </a:r>
            <a:endParaRPr kumimoji="1" lang="zh-CN" altLang="en-US" sz="2400" b="1">
              <a:latin typeface="宋体" panose="02010600030101010101" pitchFamily="2" charset="-122"/>
            </a:endParaRPr>
          </a:p>
        </p:txBody>
      </p:sp>
      <p:sp>
        <p:nvSpPr>
          <p:cNvPr id="8"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smtClean="0">
                <a:latin typeface="+mn-ea"/>
                <a:ea typeface="+mn-ea"/>
              </a:rPr>
              <a:t>三 </a:t>
            </a:r>
            <a:r>
              <a:rPr lang="zh-CN" altLang="en-US" kern="0" dirty="0">
                <a:latin typeface="+mn-ea"/>
                <a:ea typeface="+mn-ea"/>
              </a:rPr>
              <a:t>二极管应用举例</a:t>
            </a:r>
            <a:endParaRPr lang="zh-CN" altLang="en-US" kern="0" dirty="0">
              <a:latin typeface="+mn-ea"/>
              <a:ea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iterate type="lt">
                                    <p:tmPct val="100000"/>
                                  </p:iterate>
                                  <p:childTnLst>
                                    <p:set>
                                      <p:cBhvr>
                                        <p:cTn id="6" dur="1" fill="hold">
                                          <p:stCondLst>
                                            <p:cond delay="0"/>
                                          </p:stCondLst>
                                        </p:cTn>
                                        <p:tgtEl>
                                          <p:spTgt spid="118787">
                                            <p:txEl>
                                              <p:pRg st="0" end="0"/>
                                            </p:txEl>
                                          </p:spTgt>
                                        </p:tgtEl>
                                        <p:attrNameLst>
                                          <p:attrName>style.visibility</p:attrName>
                                        </p:attrNameLst>
                                      </p:cBhvr>
                                      <p:to>
                                        <p:strVal val="visible"/>
                                      </p:to>
                                    </p:set>
                                    <p:anim calcmode="lin" valueType="num">
                                      <p:cBhvr>
                                        <p:cTn id="7" dur="75" fill="hold"/>
                                        <p:tgtEl>
                                          <p:spTgt spid="118787">
                                            <p:txEl>
                                              <p:pRg st="0" end="0"/>
                                            </p:txEl>
                                          </p:spTgt>
                                        </p:tgtEl>
                                        <p:attrNameLst>
                                          <p:attrName>ppt_w</p:attrName>
                                        </p:attrNameLst>
                                      </p:cBhvr>
                                      <p:tavLst>
                                        <p:tav tm="0">
                                          <p:val>
                                            <p:fltVal val="0"/>
                                          </p:val>
                                        </p:tav>
                                        <p:tav tm="100000">
                                          <p:val>
                                            <p:strVal val="#ppt_w"/>
                                          </p:val>
                                        </p:tav>
                                      </p:tavLst>
                                    </p:anim>
                                    <p:anim calcmode="lin" valueType="num">
                                      <p:cBhvr>
                                        <p:cTn id="8" dur="75" fill="hold"/>
                                        <p:tgtEl>
                                          <p:spTgt spid="11878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iterate type="wd">
                                    <p:tmPct val="100000"/>
                                  </p:iterate>
                                  <p:childTnLst>
                                    <p:set>
                                      <p:cBhvr>
                                        <p:cTn id="12" dur="1" fill="hold">
                                          <p:stCondLst>
                                            <p:cond delay="0"/>
                                          </p:stCondLst>
                                        </p:cTn>
                                        <p:tgtEl>
                                          <p:spTgt spid="118786"/>
                                        </p:tgtEl>
                                        <p:attrNameLst>
                                          <p:attrName>style.visibility</p:attrName>
                                        </p:attrNameLst>
                                      </p:cBhvr>
                                      <p:to>
                                        <p:strVal val="visible"/>
                                      </p:to>
                                    </p:set>
                                    <p:animEffect transition="in" filter="wipe(up)">
                                      <p:cBhvr>
                                        <p:cTn id="13" dur="300"/>
                                        <p:tgtEl>
                                          <p:spTgt spid="11878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iterate type="wd">
                                    <p:tmPct val="100000"/>
                                  </p:iterate>
                                  <p:childTnLst>
                                    <p:set>
                                      <p:cBhvr>
                                        <p:cTn id="17" dur="1" fill="hold">
                                          <p:stCondLst>
                                            <p:cond delay="0"/>
                                          </p:stCondLst>
                                        </p:cTn>
                                        <p:tgtEl>
                                          <p:spTgt spid="118788">
                                            <p:txEl>
                                              <p:pRg st="0" end="0"/>
                                            </p:txEl>
                                          </p:spTgt>
                                        </p:tgtEl>
                                        <p:attrNameLst>
                                          <p:attrName>style.visibility</p:attrName>
                                        </p:attrNameLst>
                                      </p:cBhvr>
                                      <p:to>
                                        <p:strVal val="visible"/>
                                      </p:to>
                                    </p:set>
                                    <p:animEffect transition="in" filter="wipe(left)">
                                      <p:cBhvr>
                                        <p:cTn id="18" dur="300"/>
                                        <p:tgtEl>
                                          <p:spTgt spid="11878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iterate type="wd">
                                    <p:tmPct val="100000"/>
                                  </p:iterate>
                                  <p:childTnLst>
                                    <p:set>
                                      <p:cBhvr>
                                        <p:cTn id="22" dur="1" fill="hold">
                                          <p:stCondLst>
                                            <p:cond delay="0"/>
                                          </p:stCondLst>
                                        </p:cTn>
                                        <p:tgtEl>
                                          <p:spTgt spid="118789">
                                            <p:txEl>
                                              <p:pRg st="0" end="0"/>
                                            </p:txEl>
                                          </p:spTgt>
                                        </p:tgtEl>
                                        <p:attrNameLst>
                                          <p:attrName>style.visibility</p:attrName>
                                        </p:attrNameLst>
                                      </p:cBhvr>
                                      <p:to>
                                        <p:strVal val="visible"/>
                                      </p:to>
                                    </p:set>
                                    <p:animEffect transition="in" filter="slide(fromBottom)">
                                      <p:cBhvr>
                                        <p:cTn id="23" dur="300"/>
                                        <p:tgtEl>
                                          <p:spTgt spid="11878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iterate type="wd">
                                    <p:tmPct val="100000"/>
                                  </p:iterate>
                                  <p:childTnLst>
                                    <p:set>
                                      <p:cBhvr>
                                        <p:cTn id="27" dur="1" fill="hold">
                                          <p:stCondLst>
                                            <p:cond delay="0"/>
                                          </p:stCondLst>
                                        </p:cTn>
                                        <p:tgtEl>
                                          <p:spTgt spid="118790">
                                            <p:txEl>
                                              <p:pRg st="0" end="0"/>
                                            </p:txEl>
                                          </p:spTgt>
                                        </p:tgtEl>
                                        <p:attrNameLst>
                                          <p:attrName>style.visibility</p:attrName>
                                        </p:attrNameLst>
                                      </p:cBhvr>
                                      <p:to>
                                        <p:strVal val="visible"/>
                                      </p:to>
                                    </p:set>
                                    <p:animEffect transition="in" filter="slide(fromBottom)">
                                      <p:cBhvr>
                                        <p:cTn id="28" dur="300"/>
                                        <p:tgtEl>
                                          <p:spTgt spid="1187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utoUpdateAnimBg="0"/>
      <p:bldP spid="118787" grpId="0" autoUpdateAnimBg="0" build="p"/>
      <p:bldP spid="118788" grpId="0" autoUpdateAnimBg="0" build="p"/>
      <p:bldP spid="118789" grpId="0" autoUpdateAnimBg="0" build="p"/>
      <p:bldP spid="118790" grpId="0" autoUpdateAnimBg="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1919536" y="1341827"/>
            <a:ext cx="8343900" cy="830997"/>
          </a:xfrm>
          <a:prstGeom prst="rect">
            <a:avLst/>
          </a:prstGeom>
          <a:noFill/>
          <a:ln>
            <a:noFill/>
          </a:ln>
          <a:effectLst/>
          <a:extLst>
            <a:ext uri="{909E8E84-426E-40DD-AFC4-6F175D3DCCD1}">
              <a14:hiddenFill xmlns:a14="http://schemas.microsoft.com/office/drawing/2010/main">
                <a:solidFill>
                  <a:srgbClr val="F8A5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2900" algn="l"/>
              </a:tabLst>
              <a:defRPr>
                <a:solidFill>
                  <a:schemeClr val="tx1"/>
                </a:solidFill>
                <a:latin typeface="Arial" panose="020B0604020202020204" pitchFamily="34" charset="0"/>
                <a:ea typeface="宋体" panose="02010600030101010101" pitchFamily="2" charset="-122"/>
              </a:defRPr>
            </a:lvl1pPr>
            <a:lvl2pPr marL="800100" indent="-342900">
              <a:tabLst>
                <a:tab pos="342900" algn="l"/>
              </a:tabLst>
              <a:defRPr>
                <a:solidFill>
                  <a:schemeClr val="tx1"/>
                </a:solidFill>
                <a:latin typeface="Arial" panose="020B0604020202020204" pitchFamily="34" charset="0"/>
                <a:ea typeface="宋体" panose="02010600030101010101" pitchFamily="2" charset="-122"/>
              </a:defRPr>
            </a:lvl2pPr>
            <a:lvl3pPr marL="1257300" indent="-342900">
              <a:tabLst>
                <a:tab pos="342900" algn="l"/>
              </a:tabLst>
              <a:defRPr>
                <a:solidFill>
                  <a:schemeClr val="tx1"/>
                </a:solidFill>
                <a:latin typeface="Arial" panose="020B0604020202020204" pitchFamily="34" charset="0"/>
                <a:ea typeface="宋体" panose="02010600030101010101" pitchFamily="2" charset="-122"/>
              </a:defRPr>
            </a:lvl3pPr>
            <a:lvl4pPr marL="1748155" indent="-342900">
              <a:tabLst>
                <a:tab pos="342900" algn="l"/>
              </a:tabLst>
              <a:defRPr>
                <a:solidFill>
                  <a:schemeClr val="tx1"/>
                </a:solidFill>
                <a:latin typeface="Arial" panose="020B0604020202020204" pitchFamily="34" charset="0"/>
                <a:ea typeface="宋体" panose="02010600030101010101" pitchFamily="2" charset="-122"/>
              </a:defRPr>
            </a:lvl4pPr>
            <a:lvl5pPr marL="2270125" indent="-342900">
              <a:tabLst>
                <a:tab pos="342900" algn="l"/>
              </a:tabLst>
              <a:defRPr>
                <a:solidFill>
                  <a:schemeClr val="tx1"/>
                </a:solidFill>
                <a:latin typeface="Arial" panose="020B0604020202020204" pitchFamily="34" charset="0"/>
                <a:ea typeface="宋体" panose="02010600030101010101" pitchFamily="2" charset="-122"/>
              </a:defRPr>
            </a:lvl5pPr>
            <a:lvl6pPr marL="2727325" indent="-342900"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marL="3184525" indent="-342900"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marL="3641725" indent="-342900"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marL="4098925" indent="-342900"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r>
              <a:rPr kumimoji="1" lang="zh-CN" altLang="en-US" sz="2400" b="1" dirty="0" smtClean="0">
                <a:latin typeface="Times New Roman" panose="02020603050405020304" pitchFamily="18" charset="0"/>
              </a:rPr>
              <a:t>例</a:t>
            </a:r>
            <a:r>
              <a:rPr kumimoji="1" lang="en-US" altLang="zh-CN" sz="2400" b="1" dirty="0" smtClean="0">
                <a:latin typeface="宋体" panose="02010600030101010101" pitchFamily="2" charset="-122"/>
              </a:rPr>
              <a:t> </a:t>
            </a:r>
            <a:r>
              <a:rPr lang="zh-CN" altLang="zh-CN" sz="2400" b="1" noProof="1">
                <a:latin typeface="宋体" panose="02010600030101010101" pitchFamily="2" charset="-122"/>
              </a:rPr>
              <a:t>图示电路中</a:t>
            </a:r>
            <a:r>
              <a:rPr lang="zh-CN" altLang="en-US" sz="2400" b="1" dirty="0">
                <a:latin typeface="宋体" panose="02010600030101010101" pitchFamily="2" charset="-122"/>
              </a:rPr>
              <a:t>，</a:t>
            </a:r>
            <a:r>
              <a:rPr lang="zh-CN" altLang="zh-CN" sz="2400" b="1" dirty="0">
                <a:latin typeface="宋体" panose="02010600030101010101" pitchFamily="2" charset="-122"/>
              </a:rPr>
              <a:t>设</a:t>
            </a:r>
            <a:r>
              <a:rPr lang="en-US" altLang="zh-CN" sz="2400" b="1" dirty="0">
                <a:latin typeface="Times New Roman" panose="02020603050405020304" pitchFamily="18" charset="0"/>
                <a:ea typeface="楷体_GB2312" pitchFamily="49" charset="-122"/>
              </a:rPr>
              <a:t>D</a:t>
            </a:r>
            <a:r>
              <a:rPr lang="zh-CN" altLang="en-US" sz="2400" b="1" dirty="0">
                <a:latin typeface="Times New Roman" panose="02020603050405020304" pitchFamily="18" charset="0"/>
              </a:rPr>
              <a:t>导通时正向压降为</a:t>
            </a: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0.7V</a:t>
            </a:r>
            <a:r>
              <a:rPr lang="zh-CN" altLang="en-US" sz="2400" b="1" dirty="0">
                <a:latin typeface="宋体" panose="02010600030101010101" pitchFamily="2" charset="-122"/>
              </a:rPr>
              <a:t>，求</a:t>
            </a:r>
            <a:r>
              <a:rPr lang="zh-CN" altLang="zh-CN" sz="2400" b="1" noProof="1">
                <a:latin typeface="宋体" panose="02010600030101010101" pitchFamily="2" charset="-122"/>
              </a:rPr>
              <a:t>流过二极管中的电流</a:t>
            </a:r>
            <a:r>
              <a:rPr lang="zh-CN" altLang="zh-CN" sz="2400" b="1" i="1" noProof="1">
                <a:latin typeface="Times New Roman" panose="02020603050405020304" pitchFamily="18" charset="0"/>
                <a:ea typeface="楷体_GB2312" pitchFamily="49" charset="-122"/>
              </a:rPr>
              <a:t> </a:t>
            </a:r>
            <a:r>
              <a:rPr lang="en-US" altLang="zh-CN" sz="2400" b="1" i="1" dirty="0">
                <a:latin typeface="Times New Roman" panose="02020603050405020304" pitchFamily="18" charset="0"/>
                <a:ea typeface="楷体_GB2312" pitchFamily="49" charset="-122"/>
              </a:rPr>
              <a:t>I</a:t>
            </a:r>
            <a:r>
              <a:rPr lang="en-US" altLang="zh-CN" sz="2400" b="1" baseline="-25000" dirty="0">
                <a:latin typeface="Times New Roman" panose="02020603050405020304" pitchFamily="18" charset="0"/>
                <a:ea typeface="楷体_GB2312" pitchFamily="49" charset="-122"/>
              </a:rPr>
              <a:t>D</a:t>
            </a: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a:t>
            </a:r>
            <a:endParaRPr lang="zh-CN" altLang="zh-CN" sz="2400" b="1" noProof="1">
              <a:latin typeface="Times New Roman" panose="02020603050405020304" pitchFamily="18" charset="0"/>
              <a:ea typeface="楷体_GB2312" pitchFamily="49" charset="-122"/>
            </a:endParaRPr>
          </a:p>
        </p:txBody>
      </p:sp>
      <p:grpSp>
        <p:nvGrpSpPr>
          <p:cNvPr id="121859" name="Group 3"/>
          <p:cNvGrpSpPr/>
          <p:nvPr/>
        </p:nvGrpSpPr>
        <p:grpSpPr bwMode="auto">
          <a:xfrm>
            <a:off x="6296274" y="4675150"/>
            <a:ext cx="3636963" cy="1454150"/>
            <a:chOff x="3018" y="2598"/>
            <a:chExt cx="2291" cy="916"/>
          </a:xfrm>
        </p:grpSpPr>
        <p:sp>
          <p:nvSpPr>
            <p:cNvPr id="121860" name="Rectangle 4"/>
            <p:cNvSpPr>
              <a:spLocks noChangeAspect="1" noChangeArrowheads="1"/>
            </p:cNvSpPr>
            <p:nvPr/>
          </p:nvSpPr>
          <p:spPr bwMode="auto">
            <a:xfrm>
              <a:off x="3119" y="2876"/>
              <a:ext cx="1754" cy="638"/>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61" name="Line 5"/>
            <p:cNvSpPr>
              <a:spLocks noChangeAspect="1" noChangeShapeType="1"/>
            </p:cNvSpPr>
            <p:nvPr/>
          </p:nvSpPr>
          <p:spPr bwMode="auto">
            <a:xfrm rot="5400000" flipV="1">
              <a:off x="3894" y="2872"/>
              <a:ext cx="171"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62" name="Oval 6"/>
            <p:cNvSpPr>
              <a:spLocks noChangeAspect="1" noChangeArrowheads="1"/>
            </p:cNvSpPr>
            <p:nvPr/>
          </p:nvSpPr>
          <p:spPr bwMode="auto">
            <a:xfrm>
              <a:off x="4777" y="3117"/>
              <a:ext cx="188" cy="188"/>
            </a:xfrm>
            <a:prstGeom prst="ellipse">
              <a:avLst/>
            </a:prstGeom>
            <a:noFill/>
            <a:ln w="25400">
              <a:solidFill>
                <a:schemeClr val="tx1"/>
              </a:solidFill>
              <a:round/>
            </a:ln>
            <a:extLst>
              <a:ext uri="{909E8E84-426E-40DD-AFC4-6F175D3DCCD1}">
                <a14:hiddenFill xmlns:a14="http://schemas.microsoft.com/office/drawing/2010/main">
                  <a:solidFill>
                    <a:srgbClr val="BBE0E3"/>
                  </a:solidFill>
                </a14:hiddenFill>
              </a:ext>
            </a:extLst>
          </p:spPr>
          <p:txBody>
            <a:bodyPr anchor="ctr"/>
            <a:lstStyle/>
            <a:p>
              <a:endParaRPr lang="zh-CN" altLang="en-US"/>
            </a:p>
          </p:txBody>
        </p:sp>
        <p:sp>
          <p:nvSpPr>
            <p:cNvPr id="121863" name="Oval 7"/>
            <p:cNvSpPr>
              <a:spLocks noChangeAspect="1" noChangeArrowheads="1"/>
            </p:cNvSpPr>
            <p:nvPr/>
          </p:nvSpPr>
          <p:spPr bwMode="auto">
            <a:xfrm>
              <a:off x="3018" y="3115"/>
              <a:ext cx="186" cy="186"/>
            </a:xfrm>
            <a:prstGeom prst="ellipse">
              <a:avLst/>
            </a:prstGeom>
            <a:noFill/>
            <a:ln w="25400">
              <a:solidFill>
                <a:schemeClr val="tx1"/>
              </a:solidFill>
              <a:round/>
            </a:ln>
            <a:extLst>
              <a:ext uri="{909E8E84-426E-40DD-AFC4-6F175D3DCCD1}">
                <a14:hiddenFill xmlns:a14="http://schemas.microsoft.com/office/drawing/2010/main">
                  <a:solidFill>
                    <a:srgbClr val="BBE0E3"/>
                  </a:solidFill>
                </a14:hiddenFill>
              </a:ext>
            </a:extLst>
          </p:spPr>
          <p:txBody>
            <a:bodyPr anchor="ctr"/>
            <a:lstStyle/>
            <a:p>
              <a:endParaRPr lang="zh-CN" altLang="en-US"/>
            </a:p>
          </p:txBody>
        </p:sp>
        <p:sp>
          <p:nvSpPr>
            <p:cNvPr id="121864" name="Rectangle 8"/>
            <p:cNvSpPr>
              <a:spLocks noChangeAspect="1" noChangeArrowheads="1"/>
            </p:cNvSpPr>
            <p:nvPr/>
          </p:nvSpPr>
          <p:spPr bwMode="auto">
            <a:xfrm>
              <a:off x="3913" y="2903"/>
              <a:ext cx="217" cy="20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a:solidFill>
                    <a:srgbClr val="FFFFFF"/>
                  </a:solidFill>
                  <a:miter lim="800000"/>
                  <a:headEnd/>
                  <a:tailEnd/>
                </a14:hiddenLine>
              </a:ext>
            </a:extLst>
          </p:spPr>
          <p:txBody>
            <a:bodyPr/>
            <a:lstStyle/>
            <a:p>
              <a:pPr algn="just"/>
              <a:r>
                <a:rPr lang="en-US" altLang="zh-CN" sz="2000" b="1">
                  <a:latin typeface="Times New Roman" panose="02020603050405020304" pitchFamily="18" charset="0"/>
                </a:rPr>
                <a:t>D</a:t>
              </a:r>
              <a:endParaRPr lang="en-US" altLang="zh-CN" sz="2000" b="1" noProof="1"/>
            </a:p>
          </p:txBody>
        </p:sp>
        <p:sp>
          <p:nvSpPr>
            <p:cNvPr id="121865" name="Rectangle 9"/>
            <p:cNvSpPr>
              <a:spLocks noChangeAspect="1" noChangeArrowheads="1"/>
            </p:cNvSpPr>
            <p:nvPr/>
          </p:nvSpPr>
          <p:spPr bwMode="auto">
            <a:xfrm>
              <a:off x="4918" y="3106"/>
              <a:ext cx="391"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a:latin typeface="Times New Roman" panose="02020603050405020304" pitchFamily="18" charset="0"/>
                </a:rPr>
                <a:t>3V</a:t>
              </a:r>
              <a:endParaRPr lang="en-US" altLang="zh-CN" sz="2000" b="1" noProof="1"/>
            </a:p>
          </p:txBody>
        </p:sp>
        <p:sp>
          <p:nvSpPr>
            <p:cNvPr id="121866" name="Rectangle 10"/>
            <p:cNvSpPr>
              <a:spLocks noChangeAspect="1" noChangeArrowheads="1"/>
            </p:cNvSpPr>
            <p:nvPr/>
          </p:nvSpPr>
          <p:spPr bwMode="auto">
            <a:xfrm>
              <a:off x="4749" y="2945"/>
              <a:ext cx="6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i="1">
                  <a:latin typeface="Times New Roman" panose="02020603050405020304" pitchFamily="18" charset="0"/>
                </a:rPr>
                <a:t>+</a:t>
              </a:r>
              <a:endParaRPr lang="en-US" altLang="zh-CN" sz="2000" b="1" noProof="1"/>
            </a:p>
          </p:txBody>
        </p:sp>
        <p:sp>
          <p:nvSpPr>
            <p:cNvPr id="121867" name="Rectangle 11"/>
            <p:cNvSpPr>
              <a:spLocks noChangeAspect="1" noChangeArrowheads="1"/>
            </p:cNvSpPr>
            <p:nvPr/>
          </p:nvSpPr>
          <p:spPr bwMode="auto">
            <a:xfrm>
              <a:off x="4751" y="3272"/>
              <a:ext cx="6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i="1">
                  <a:latin typeface="Times New Roman" panose="02020603050405020304" pitchFamily="18" charset="0"/>
                </a:rPr>
                <a:t>−</a:t>
              </a:r>
              <a:endParaRPr lang="en-US" altLang="zh-CN" sz="2000" b="1" noProof="1"/>
            </a:p>
          </p:txBody>
        </p:sp>
        <p:sp>
          <p:nvSpPr>
            <p:cNvPr id="121868" name="Rectangle 12"/>
            <p:cNvSpPr>
              <a:spLocks noChangeAspect="1" noChangeArrowheads="1"/>
            </p:cNvSpPr>
            <p:nvPr/>
          </p:nvSpPr>
          <p:spPr bwMode="auto">
            <a:xfrm>
              <a:off x="3158" y="2961"/>
              <a:ext cx="6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i="1">
                  <a:latin typeface="Times New Roman" panose="02020603050405020304" pitchFamily="18" charset="0"/>
                </a:rPr>
                <a:t>+</a:t>
              </a:r>
              <a:endParaRPr lang="en-US" altLang="zh-CN" sz="2000" b="1" noProof="1"/>
            </a:p>
          </p:txBody>
        </p:sp>
        <p:sp>
          <p:nvSpPr>
            <p:cNvPr id="121869" name="Rectangle 13"/>
            <p:cNvSpPr>
              <a:spLocks noChangeAspect="1" noChangeArrowheads="1"/>
            </p:cNvSpPr>
            <p:nvPr/>
          </p:nvSpPr>
          <p:spPr bwMode="auto">
            <a:xfrm>
              <a:off x="3153" y="3273"/>
              <a:ext cx="6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i="1">
                  <a:latin typeface="Times New Roman" panose="02020603050405020304" pitchFamily="18" charset="0"/>
                </a:rPr>
                <a:t>−</a:t>
              </a:r>
              <a:endParaRPr lang="en-US" altLang="zh-CN" sz="2000" b="1" noProof="1"/>
            </a:p>
          </p:txBody>
        </p:sp>
        <p:sp>
          <p:nvSpPr>
            <p:cNvPr id="121870" name="Rectangle 14"/>
            <p:cNvSpPr>
              <a:spLocks noChangeAspect="1" noChangeArrowheads="1"/>
            </p:cNvSpPr>
            <p:nvPr/>
          </p:nvSpPr>
          <p:spPr bwMode="auto">
            <a:xfrm>
              <a:off x="4337" y="2625"/>
              <a:ext cx="562" cy="203"/>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a:solidFill>
                    <a:srgbClr val="FFFFFF"/>
                  </a:solidFill>
                  <a:miter lim="800000"/>
                  <a:headEnd/>
                  <a:tailEnd/>
                </a14:hiddenLine>
              </a:ext>
            </a:extLst>
          </p:spPr>
          <p:txBody>
            <a:bodyPr/>
            <a:lstStyle/>
            <a:p>
              <a:pPr algn="just"/>
              <a:r>
                <a:rPr lang="en-US" altLang="zh-CN" sz="2000" b="1">
                  <a:latin typeface="Times New Roman" panose="02020603050405020304" pitchFamily="18" charset="0"/>
                </a:rPr>
                <a:t>120Ω</a:t>
              </a:r>
              <a:endParaRPr lang="en-US" altLang="zh-CN" sz="2000" b="1" noProof="1">
                <a:latin typeface="Euclid Symbol" pitchFamily="18" charset="2"/>
              </a:endParaRPr>
            </a:p>
          </p:txBody>
        </p:sp>
        <p:sp>
          <p:nvSpPr>
            <p:cNvPr id="121871" name="Line 15"/>
            <p:cNvSpPr>
              <a:spLocks noChangeAspect="1" noChangeShapeType="1"/>
            </p:cNvSpPr>
            <p:nvPr/>
          </p:nvSpPr>
          <p:spPr bwMode="auto">
            <a:xfrm rot="5400000" flipH="1">
              <a:off x="3791" y="2834"/>
              <a:ext cx="0" cy="89"/>
            </a:xfrm>
            <a:prstGeom prst="line">
              <a:avLst/>
            </a:prstGeom>
            <a:noFill/>
            <a:ln w="254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1872" name="Text Box 16"/>
            <p:cNvSpPr txBox="1">
              <a:spLocks noChangeAspect="1" noChangeArrowheads="1"/>
            </p:cNvSpPr>
            <p:nvPr/>
          </p:nvSpPr>
          <p:spPr bwMode="auto">
            <a:xfrm>
              <a:off x="3660" y="2598"/>
              <a:ext cx="373" cy="203"/>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a:solidFill>
                    <a:srgbClr val="FFFFFF"/>
                  </a:solidFill>
                  <a:miter lim="800000"/>
                  <a:headEnd/>
                  <a:tailEnd/>
                </a14:hiddenLine>
              </a:ext>
            </a:extLst>
          </p:spPr>
          <p:txBody>
            <a:bodyPr/>
            <a:lstStyle/>
            <a:p>
              <a:pPr algn="just"/>
              <a:r>
                <a:rPr lang="en-US" altLang="zh-CN" sz="2000" b="1" i="1">
                  <a:latin typeface="Times New Roman" panose="02020603050405020304" pitchFamily="18" charset="0"/>
                </a:rPr>
                <a:t>I</a:t>
              </a:r>
              <a:r>
                <a:rPr lang="en-US" altLang="zh-CN" sz="2000" b="1" baseline="-25000">
                  <a:latin typeface="Times New Roman" panose="02020603050405020304" pitchFamily="18" charset="0"/>
                </a:rPr>
                <a:t>D</a:t>
              </a:r>
              <a:endParaRPr lang="en-US" altLang="zh-CN" sz="2000" b="1" noProof="1"/>
            </a:p>
          </p:txBody>
        </p:sp>
        <p:sp>
          <p:nvSpPr>
            <p:cNvPr id="121873" name="Rectangle 17"/>
            <p:cNvSpPr>
              <a:spLocks noChangeAspect="1" noChangeArrowheads="1"/>
            </p:cNvSpPr>
            <p:nvPr/>
          </p:nvSpPr>
          <p:spPr bwMode="auto">
            <a:xfrm>
              <a:off x="4477" y="2848"/>
              <a:ext cx="178" cy="69"/>
            </a:xfrm>
            <a:prstGeom prst="rect">
              <a:avLst/>
            </a:prstGeom>
            <a:solidFill>
              <a:schemeClr val="bg1"/>
            </a:solidFill>
            <a:ln w="25400">
              <a:solidFill>
                <a:schemeClr val="tx1"/>
              </a:solidFill>
              <a:miter lim="800000"/>
            </a:ln>
          </p:spPr>
          <p:txBody>
            <a:bodyPr/>
            <a:lstStyle/>
            <a:p>
              <a:endParaRPr lang="zh-CN" altLang="en-US"/>
            </a:p>
          </p:txBody>
        </p:sp>
        <p:sp>
          <p:nvSpPr>
            <p:cNvPr id="121874" name="Rectangle 18"/>
            <p:cNvSpPr>
              <a:spLocks noChangeAspect="1" noChangeArrowheads="1"/>
            </p:cNvSpPr>
            <p:nvPr/>
          </p:nvSpPr>
          <p:spPr bwMode="auto">
            <a:xfrm>
              <a:off x="3176" y="3090"/>
              <a:ext cx="432" cy="250"/>
            </a:xfrm>
            <a:prstGeom prst="rect">
              <a:avLst/>
            </a:prstGeom>
            <a:noFill/>
            <a:ln>
              <a:noFill/>
            </a:ln>
            <a:effectLst/>
            <a:extLst>
              <a:ext uri="{909E8E84-426E-40DD-AFC4-6F175D3DCCD1}">
                <a14:hiddenFill xmlns:a14="http://schemas.microsoft.com/office/drawing/2010/main">
                  <a:solidFill>
                    <a:srgbClr val="F8A500"/>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anose="02020603050405020304" pitchFamily="18" charset="0"/>
                </a:rPr>
                <a:t>1.2V</a:t>
              </a:r>
              <a:endParaRPr lang="en-US" altLang="zh-CN" sz="2000" b="1" noProof="1">
                <a:latin typeface="Times New Roman" panose="02020603050405020304" pitchFamily="18" charset="0"/>
              </a:endParaRPr>
            </a:p>
          </p:txBody>
        </p:sp>
        <p:sp>
          <p:nvSpPr>
            <p:cNvPr id="121875" name="Rectangle 19"/>
            <p:cNvSpPr>
              <a:spLocks noChangeAspect="1" noChangeArrowheads="1"/>
            </p:cNvSpPr>
            <p:nvPr/>
          </p:nvSpPr>
          <p:spPr bwMode="auto">
            <a:xfrm>
              <a:off x="3294" y="2839"/>
              <a:ext cx="178" cy="70"/>
            </a:xfrm>
            <a:prstGeom prst="rect">
              <a:avLst/>
            </a:prstGeom>
            <a:solidFill>
              <a:schemeClr val="bg1"/>
            </a:solidFill>
            <a:ln w="25400">
              <a:solidFill>
                <a:schemeClr val="tx1"/>
              </a:solidFill>
              <a:miter lim="800000"/>
            </a:ln>
          </p:spPr>
          <p:txBody>
            <a:bodyPr/>
            <a:lstStyle/>
            <a:p>
              <a:endParaRPr lang="zh-CN" altLang="en-US"/>
            </a:p>
          </p:txBody>
        </p:sp>
        <p:sp>
          <p:nvSpPr>
            <p:cNvPr id="121876" name="Rectangle 20"/>
            <p:cNvSpPr>
              <a:spLocks noChangeAspect="1" noChangeArrowheads="1"/>
            </p:cNvSpPr>
            <p:nvPr/>
          </p:nvSpPr>
          <p:spPr bwMode="auto">
            <a:xfrm>
              <a:off x="3158" y="2625"/>
              <a:ext cx="528" cy="252"/>
            </a:xfrm>
            <a:prstGeom prst="rect">
              <a:avLst/>
            </a:prstGeom>
            <a:noFill/>
            <a:ln>
              <a:noFill/>
            </a:ln>
            <a:effectLst/>
            <a:extLst>
              <a:ext uri="{909E8E84-426E-40DD-AFC4-6F175D3DCCD1}">
                <a14:hiddenFill xmlns:a14="http://schemas.microsoft.com/office/drawing/2010/main">
                  <a:solidFill>
                    <a:srgbClr val="F8A500"/>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000" b="1">
                  <a:latin typeface="Times New Roman" panose="02020603050405020304" pitchFamily="18" charset="0"/>
                </a:rPr>
                <a:t>120Ω</a:t>
              </a:r>
              <a:r>
                <a:rPr lang="en-US" altLang="zh-CN" sz="2000" b="1" noProof="1">
                  <a:solidFill>
                    <a:srgbClr val="FFFFFF"/>
                  </a:solidFill>
                  <a:latin typeface="Times New Roman" panose="02020603050405020304" pitchFamily="18" charset="0"/>
                </a:rPr>
                <a:t> </a:t>
              </a:r>
              <a:endParaRPr lang="en-US" altLang="zh-CN" sz="2000" b="1" noProof="1">
                <a:solidFill>
                  <a:srgbClr val="FFFFFF"/>
                </a:solidFill>
                <a:latin typeface="Times New Roman" panose="02020603050405020304" pitchFamily="18" charset="0"/>
              </a:endParaRPr>
            </a:p>
          </p:txBody>
        </p:sp>
        <p:sp>
          <p:nvSpPr>
            <p:cNvPr id="121877" name="Freeform 21"/>
            <p:cNvSpPr>
              <a:spLocks noChangeAspect="1"/>
            </p:cNvSpPr>
            <p:nvPr/>
          </p:nvSpPr>
          <p:spPr bwMode="auto">
            <a:xfrm rot="5400000" flipV="1">
              <a:off x="3950" y="2820"/>
              <a:ext cx="171" cy="105"/>
            </a:xfrm>
            <a:custGeom>
              <a:avLst/>
              <a:gdLst>
                <a:gd name="T0" fmla="*/ 0 w 283"/>
                <a:gd name="T1" fmla="*/ 142 h 142"/>
                <a:gd name="T2" fmla="*/ 142 w 283"/>
                <a:gd name="T3" fmla="*/ 0 h 142"/>
                <a:gd name="T4" fmla="*/ 283 w 283"/>
                <a:gd name="T5" fmla="*/ 142 h 142"/>
                <a:gd name="T6" fmla="*/ 0 w 283"/>
                <a:gd name="T7" fmla="*/ 142 h 142"/>
              </a:gdLst>
              <a:ahLst/>
              <a:cxnLst>
                <a:cxn ang="0">
                  <a:pos x="T0" y="T1"/>
                </a:cxn>
                <a:cxn ang="0">
                  <a:pos x="T2" y="T3"/>
                </a:cxn>
                <a:cxn ang="0">
                  <a:pos x="T4" y="T5"/>
                </a:cxn>
                <a:cxn ang="0">
                  <a:pos x="T6" y="T7"/>
                </a:cxn>
              </a:cxnLst>
              <a:rect l="0" t="0" r="r" b="b"/>
              <a:pathLst>
                <a:path w="283" h="142">
                  <a:moveTo>
                    <a:pt x="0" y="142"/>
                  </a:moveTo>
                  <a:lnTo>
                    <a:pt x="142" y="0"/>
                  </a:lnTo>
                  <a:lnTo>
                    <a:pt x="283" y="142"/>
                  </a:lnTo>
                  <a:lnTo>
                    <a:pt x="0" y="142"/>
                  </a:lnTo>
                  <a:close/>
                </a:path>
              </a:pathLst>
            </a:custGeom>
            <a:solidFill>
              <a:schemeClr val="bg1"/>
            </a:solidFill>
            <a:ln w="25400">
              <a:solidFill>
                <a:schemeClr val="tx1"/>
              </a:solidFill>
              <a:prstDash val="solid"/>
              <a:round/>
            </a:ln>
          </p:spPr>
          <p:txBody>
            <a:bodyPr/>
            <a:lstStyle/>
            <a:p>
              <a:endParaRPr lang="zh-CN" altLang="en-US"/>
            </a:p>
          </p:txBody>
        </p:sp>
      </p:grpSp>
      <p:sp>
        <p:nvSpPr>
          <p:cNvPr id="121878" name="Rectangle 22"/>
          <p:cNvSpPr>
            <a:spLocks noChangeArrowheads="1"/>
          </p:cNvSpPr>
          <p:nvPr/>
        </p:nvSpPr>
        <p:spPr bwMode="auto">
          <a:xfrm>
            <a:off x="2416423" y="5591137"/>
            <a:ext cx="3519488" cy="457200"/>
          </a:xfrm>
          <a:prstGeom prst="rect">
            <a:avLst/>
          </a:prstGeom>
          <a:noFill/>
          <a:ln>
            <a:noFill/>
          </a:ln>
          <a:effectLst/>
          <a:extLst>
            <a:ext uri="{909E8E84-426E-40DD-AFC4-6F175D3DCCD1}">
              <a14:hiddenFill xmlns:a14="http://schemas.microsoft.com/office/drawing/2010/main">
                <a:solidFill>
                  <a:srgbClr val="F8A5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latin typeface="宋体" panose="02010600030101010101" pitchFamily="2" charset="-122"/>
              </a:rPr>
              <a:t>∴ </a:t>
            </a:r>
            <a:r>
              <a:rPr lang="en-US" altLang="zh-CN" sz="2400" b="1" i="1">
                <a:latin typeface="Times New Roman" panose="02020603050405020304" pitchFamily="18" charset="0"/>
              </a:rPr>
              <a:t>I</a:t>
            </a:r>
            <a:r>
              <a:rPr lang="en-US" altLang="zh-CN" sz="2400" b="1" baseline="-25000">
                <a:latin typeface="Times New Roman" panose="02020603050405020304" pitchFamily="18" charset="0"/>
              </a:rPr>
              <a:t>D </a:t>
            </a:r>
            <a:r>
              <a:rPr lang="en-US" altLang="zh-CN" sz="2400" b="1">
                <a:latin typeface="Times New Roman" panose="02020603050405020304" pitchFamily="18" charset="0"/>
              </a:rPr>
              <a:t>= 4.5833mA</a:t>
            </a:r>
            <a:endParaRPr lang="en-US" altLang="zh-CN" sz="2400">
              <a:latin typeface="Times New Roman" panose="02020603050405020304" pitchFamily="18" charset="0"/>
            </a:endParaRPr>
          </a:p>
        </p:txBody>
      </p:sp>
      <p:grpSp>
        <p:nvGrpSpPr>
          <p:cNvPr id="121879" name="Group 23"/>
          <p:cNvGrpSpPr/>
          <p:nvPr/>
        </p:nvGrpSpPr>
        <p:grpSpPr bwMode="auto">
          <a:xfrm>
            <a:off x="6337549" y="2347875"/>
            <a:ext cx="3636963" cy="1454150"/>
            <a:chOff x="3044" y="1132"/>
            <a:chExt cx="2291" cy="916"/>
          </a:xfrm>
        </p:grpSpPr>
        <p:sp>
          <p:nvSpPr>
            <p:cNvPr id="121880" name="Rectangle 24"/>
            <p:cNvSpPr>
              <a:spLocks noChangeAspect="1" noChangeArrowheads="1"/>
            </p:cNvSpPr>
            <p:nvPr/>
          </p:nvSpPr>
          <p:spPr bwMode="auto">
            <a:xfrm>
              <a:off x="3145" y="1410"/>
              <a:ext cx="1754" cy="638"/>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81" name="Rectangle 25"/>
            <p:cNvSpPr>
              <a:spLocks noChangeAspect="1" noChangeArrowheads="1"/>
            </p:cNvSpPr>
            <p:nvPr/>
          </p:nvSpPr>
          <p:spPr bwMode="auto">
            <a:xfrm>
              <a:off x="4279" y="1743"/>
              <a:ext cx="613" cy="203"/>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a:solidFill>
                    <a:srgbClr val="FFFFFF"/>
                  </a:solidFill>
                  <a:miter lim="800000"/>
                  <a:headEnd/>
                  <a:tailEnd/>
                </a14:hiddenLine>
              </a:ext>
            </a:extLst>
          </p:spPr>
          <p:txBody>
            <a:bodyPr/>
            <a:lstStyle/>
            <a:p>
              <a:pPr algn="just"/>
              <a:r>
                <a:rPr lang="en-US" altLang="zh-CN" sz="2000" b="1">
                  <a:latin typeface="Times New Roman" panose="02020603050405020304" pitchFamily="18" charset="0"/>
                </a:rPr>
                <a:t>300Ω</a:t>
              </a:r>
              <a:endParaRPr lang="en-US" altLang="zh-CN" sz="2000" b="1" noProof="1">
                <a:latin typeface="Times New Roman" panose="02020603050405020304" pitchFamily="18" charset="0"/>
              </a:endParaRPr>
            </a:p>
          </p:txBody>
        </p:sp>
        <p:sp>
          <p:nvSpPr>
            <p:cNvPr id="121882" name="Line 26"/>
            <p:cNvSpPr>
              <a:spLocks noChangeAspect="1" noChangeShapeType="1"/>
            </p:cNvSpPr>
            <p:nvPr/>
          </p:nvSpPr>
          <p:spPr bwMode="auto">
            <a:xfrm rot="5400000" flipV="1">
              <a:off x="3920" y="1406"/>
              <a:ext cx="171"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883" name="Oval 27"/>
            <p:cNvSpPr>
              <a:spLocks noChangeAspect="1" noChangeArrowheads="1"/>
            </p:cNvSpPr>
            <p:nvPr/>
          </p:nvSpPr>
          <p:spPr bwMode="auto">
            <a:xfrm>
              <a:off x="4803" y="1651"/>
              <a:ext cx="188" cy="188"/>
            </a:xfrm>
            <a:prstGeom prst="ellipse">
              <a:avLst/>
            </a:prstGeom>
            <a:noFill/>
            <a:ln w="25400">
              <a:solidFill>
                <a:schemeClr val="tx1"/>
              </a:solidFill>
              <a:round/>
            </a:ln>
            <a:extLst>
              <a:ext uri="{909E8E84-426E-40DD-AFC4-6F175D3DCCD1}">
                <a14:hiddenFill xmlns:a14="http://schemas.microsoft.com/office/drawing/2010/main">
                  <a:solidFill>
                    <a:srgbClr val="BBE0E3"/>
                  </a:solidFill>
                </a14:hiddenFill>
              </a:ext>
            </a:extLst>
          </p:spPr>
          <p:txBody>
            <a:bodyPr anchor="ctr"/>
            <a:lstStyle/>
            <a:p>
              <a:endParaRPr lang="zh-CN" altLang="en-US"/>
            </a:p>
          </p:txBody>
        </p:sp>
        <p:sp>
          <p:nvSpPr>
            <p:cNvPr id="121884" name="Oval 28"/>
            <p:cNvSpPr>
              <a:spLocks noChangeAspect="1" noChangeArrowheads="1"/>
            </p:cNvSpPr>
            <p:nvPr/>
          </p:nvSpPr>
          <p:spPr bwMode="auto">
            <a:xfrm>
              <a:off x="3044" y="1649"/>
              <a:ext cx="186" cy="186"/>
            </a:xfrm>
            <a:prstGeom prst="ellipse">
              <a:avLst/>
            </a:prstGeom>
            <a:noFill/>
            <a:ln w="25400">
              <a:solidFill>
                <a:schemeClr val="tx1"/>
              </a:solidFill>
              <a:round/>
            </a:ln>
            <a:extLst>
              <a:ext uri="{909E8E84-426E-40DD-AFC4-6F175D3DCCD1}">
                <a14:hiddenFill xmlns:a14="http://schemas.microsoft.com/office/drawing/2010/main">
                  <a:solidFill>
                    <a:srgbClr val="BBE0E3"/>
                  </a:solidFill>
                </a14:hiddenFill>
              </a:ext>
            </a:extLst>
          </p:spPr>
          <p:txBody>
            <a:bodyPr anchor="ctr"/>
            <a:lstStyle/>
            <a:p>
              <a:endParaRPr lang="zh-CN" altLang="en-US"/>
            </a:p>
          </p:txBody>
        </p:sp>
        <p:sp>
          <p:nvSpPr>
            <p:cNvPr id="121885" name="Rectangle 29"/>
            <p:cNvSpPr>
              <a:spLocks noChangeAspect="1" noChangeArrowheads="1"/>
            </p:cNvSpPr>
            <p:nvPr/>
          </p:nvSpPr>
          <p:spPr bwMode="auto">
            <a:xfrm>
              <a:off x="3939" y="1437"/>
              <a:ext cx="217" cy="20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a:solidFill>
                    <a:srgbClr val="FFFFFF"/>
                  </a:solidFill>
                  <a:miter lim="800000"/>
                  <a:headEnd/>
                  <a:tailEnd/>
                </a14:hiddenLine>
              </a:ext>
            </a:extLst>
          </p:spPr>
          <p:txBody>
            <a:bodyPr/>
            <a:lstStyle/>
            <a:p>
              <a:pPr algn="just"/>
              <a:r>
                <a:rPr lang="en-US" altLang="zh-CN" sz="2000" b="1">
                  <a:latin typeface="Times New Roman" panose="02020603050405020304" pitchFamily="18" charset="0"/>
                </a:rPr>
                <a:t>D</a:t>
              </a:r>
              <a:endParaRPr lang="en-US" altLang="zh-CN" sz="2000" b="1" noProof="1"/>
            </a:p>
          </p:txBody>
        </p:sp>
        <p:sp>
          <p:nvSpPr>
            <p:cNvPr id="121886" name="Rectangle 30"/>
            <p:cNvSpPr>
              <a:spLocks noChangeAspect="1" noChangeArrowheads="1"/>
            </p:cNvSpPr>
            <p:nvPr/>
          </p:nvSpPr>
          <p:spPr bwMode="auto">
            <a:xfrm>
              <a:off x="4944" y="1640"/>
              <a:ext cx="391"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a:latin typeface="Times New Roman" panose="02020603050405020304" pitchFamily="18" charset="0"/>
                </a:rPr>
                <a:t>5V</a:t>
              </a:r>
              <a:endParaRPr lang="en-US" altLang="zh-CN" sz="2000" b="1" noProof="1"/>
            </a:p>
          </p:txBody>
        </p:sp>
        <p:sp>
          <p:nvSpPr>
            <p:cNvPr id="121887" name="Rectangle 31"/>
            <p:cNvSpPr>
              <a:spLocks noChangeAspect="1" noChangeArrowheads="1"/>
            </p:cNvSpPr>
            <p:nvPr/>
          </p:nvSpPr>
          <p:spPr bwMode="auto">
            <a:xfrm>
              <a:off x="4775" y="1479"/>
              <a:ext cx="6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i="1">
                  <a:latin typeface="Times New Roman" panose="02020603050405020304" pitchFamily="18" charset="0"/>
                </a:rPr>
                <a:t>+</a:t>
              </a:r>
              <a:endParaRPr lang="en-US" altLang="zh-CN" sz="2000" b="1" noProof="1"/>
            </a:p>
          </p:txBody>
        </p:sp>
        <p:sp>
          <p:nvSpPr>
            <p:cNvPr id="121888" name="Rectangle 32"/>
            <p:cNvSpPr>
              <a:spLocks noChangeAspect="1" noChangeArrowheads="1"/>
            </p:cNvSpPr>
            <p:nvPr/>
          </p:nvSpPr>
          <p:spPr bwMode="auto">
            <a:xfrm>
              <a:off x="4777" y="1806"/>
              <a:ext cx="6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i="1">
                  <a:latin typeface="Times New Roman" panose="02020603050405020304" pitchFamily="18" charset="0"/>
                </a:rPr>
                <a:t>−</a:t>
              </a:r>
              <a:endParaRPr lang="en-US" altLang="zh-CN" sz="2000" b="1" noProof="1"/>
            </a:p>
          </p:txBody>
        </p:sp>
        <p:sp>
          <p:nvSpPr>
            <p:cNvPr id="121889" name="Rectangle 33"/>
            <p:cNvSpPr>
              <a:spLocks noChangeAspect="1" noChangeArrowheads="1"/>
            </p:cNvSpPr>
            <p:nvPr/>
          </p:nvSpPr>
          <p:spPr bwMode="auto">
            <a:xfrm>
              <a:off x="3184" y="1495"/>
              <a:ext cx="6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i="1">
                  <a:latin typeface="Times New Roman" panose="02020603050405020304" pitchFamily="18" charset="0"/>
                </a:rPr>
                <a:t>+</a:t>
              </a:r>
              <a:endParaRPr lang="en-US" altLang="zh-CN" sz="2000" b="1" noProof="1"/>
            </a:p>
          </p:txBody>
        </p:sp>
        <p:sp>
          <p:nvSpPr>
            <p:cNvPr id="121890" name="Rectangle 34"/>
            <p:cNvSpPr>
              <a:spLocks noChangeAspect="1" noChangeArrowheads="1"/>
            </p:cNvSpPr>
            <p:nvPr/>
          </p:nvSpPr>
          <p:spPr bwMode="auto">
            <a:xfrm>
              <a:off x="3179" y="1807"/>
              <a:ext cx="6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txBody>
            <a:bodyPr lIns="0" tIns="0" rIns="0" bIns="0"/>
            <a:lstStyle/>
            <a:p>
              <a:pPr algn="ctr"/>
              <a:r>
                <a:rPr lang="en-US" altLang="zh-CN" sz="2000" b="1" i="1">
                  <a:latin typeface="Times New Roman" panose="02020603050405020304" pitchFamily="18" charset="0"/>
                </a:rPr>
                <a:t>−</a:t>
              </a:r>
              <a:endParaRPr lang="en-US" altLang="zh-CN" sz="2000" b="1" noProof="1"/>
            </a:p>
          </p:txBody>
        </p:sp>
        <p:sp>
          <p:nvSpPr>
            <p:cNvPr id="121891" name="Rectangle 35"/>
            <p:cNvSpPr>
              <a:spLocks noChangeAspect="1" noChangeArrowheads="1"/>
            </p:cNvSpPr>
            <p:nvPr/>
          </p:nvSpPr>
          <p:spPr bwMode="auto">
            <a:xfrm>
              <a:off x="4363" y="1159"/>
              <a:ext cx="562" cy="203"/>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a:solidFill>
                    <a:srgbClr val="FFFFFF"/>
                  </a:solidFill>
                  <a:miter lim="800000"/>
                  <a:headEnd/>
                  <a:tailEnd/>
                </a14:hiddenLine>
              </a:ext>
            </a:extLst>
          </p:spPr>
          <p:txBody>
            <a:bodyPr/>
            <a:lstStyle/>
            <a:p>
              <a:pPr algn="just"/>
              <a:r>
                <a:rPr lang="en-US" altLang="zh-CN" sz="2000" b="1">
                  <a:latin typeface="Times New Roman" panose="02020603050405020304" pitchFamily="18" charset="0"/>
                </a:rPr>
                <a:t>200Ω</a:t>
              </a:r>
              <a:endParaRPr lang="en-US" altLang="zh-CN" sz="2000" b="1" noProof="1">
                <a:latin typeface="Euclid Symbol" pitchFamily="18" charset="2"/>
              </a:endParaRPr>
            </a:p>
          </p:txBody>
        </p:sp>
        <p:sp>
          <p:nvSpPr>
            <p:cNvPr id="121892" name="Rectangle 36"/>
            <p:cNvSpPr>
              <a:spLocks noChangeAspect="1" noChangeArrowheads="1"/>
            </p:cNvSpPr>
            <p:nvPr/>
          </p:nvSpPr>
          <p:spPr bwMode="auto">
            <a:xfrm>
              <a:off x="3675" y="1718"/>
              <a:ext cx="583" cy="27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a:solidFill>
                    <a:srgbClr val="FFFFFF"/>
                  </a:solidFill>
                  <a:miter lim="800000"/>
                  <a:headEnd/>
                  <a:tailEnd/>
                </a14:hiddenLine>
              </a:ext>
            </a:extLst>
          </p:spPr>
          <p:txBody>
            <a:bodyPr/>
            <a:lstStyle/>
            <a:p>
              <a:pPr algn="just"/>
              <a:r>
                <a:rPr lang="en-US" altLang="zh-CN" sz="2000" b="1">
                  <a:latin typeface="Times New Roman" panose="02020603050405020304" pitchFamily="18" charset="0"/>
                </a:rPr>
                <a:t>300Ω</a:t>
              </a:r>
              <a:endParaRPr lang="en-US" altLang="zh-CN" sz="2000" b="1" noProof="1">
                <a:latin typeface="Times New Roman" panose="02020603050405020304" pitchFamily="18" charset="0"/>
              </a:endParaRPr>
            </a:p>
          </p:txBody>
        </p:sp>
        <p:sp>
          <p:nvSpPr>
            <p:cNvPr id="121893" name="Line 37"/>
            <p:cNvSpPr>
              <a:spLocks noChangeAspect="1" noChangeShapeType="1"/>
            </p:cNvSpPr>
            <p:nvPr/>
          </p:nvSpPr>
          <p:spPr bwMode="auto">
            <a:xfrm rot="5400000" flipH="1">
              <a:off x="3817" y="1361"/>
              <a:ext cx="0" cy="89"/>
            </a:xfrm>
            <a:prstGeom prst="line">
              <a:avLst/>
            </a:prstGeom>
            <a:noFill/>
            <a:ln w="254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1894" name="Text Box 38"/>
            <p:cNvSpPr txBox="1">
              <a:spLocks noChangeAspect="1" noChangeArrowheads="1"/>
            </p:cNvSpPr>
            <p:nvPr/>
          </p:nvSpPr>
          <p:spPr bwMode="auto">
            <a:xfrm>
              <a:off x="3686" y="1132"/>
              <a:ext cx="373" cy="203"/>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a:solidFill>
                    <a:srgbClr val="FFFFFF"/>
                  </a:solidFill>
                  <a:miter lim="800000"/>
                  <a:headEnd/>
                  <a:tailEnd/>
                </a14:hiddenLine>
              </a:ext>
            </a:extLst>
          </p:spPr>
          <p:txBody>
            <a:bodyPr/>
            <a:lstStyle/>
            <a:p>
              <a:pPr algn="just"/>
              <a:r>
                <a:rPr lang="en-US" altLang="zh-CN" sz="2000" b="1" i="1">
                  <a:latin typeface="Times New Roman" panose="02020603050405020304" pitchFamily="18" charset="0"/>
                </a:rPr>
                <a:t>I</a:t>
              </a:r>
              <a:r>
                <a:rPr lang="en-US" altLang="zh-CN" sz="2000" b="1" baseline="-25000">
                  <a:latin typeface="Times New Roman" panose="02020603050405020304" pitchFamily="18" charset="0"/>
                </a:rPr>
                <a:t>D</a:t>
              </a:r>
              <a:endParaRPr lang="en-US" altLang="zh-CN" sz="2000" b="1" noProof="1"/>
            </a:p>
          </p:txBody>
        </p:sp>
        <p:sp>
          <p:nvSpPr>
            <p:cNvPr id="121895" name="Rectangle 39"/>
            <p:cNvSpPr>
              <a:spLocks noChangeAspect="1" noChangeArrowheads="1"/>
            </p:cNvSpPr>
            <p:nvPr/>
          </p:nvSpPr>
          <p:spPr bwMode="auto">
            <a:xfrm>
              <a:off x="4503" y="1382"/>
              <a:ext cx="178" cy="69"/>
            </a:xfrm>
            <a:prstGeom prst="rect">
              <a:avLst/>
            </a:prstGeom>
            <a:solidFill>
              <a:schemeClr val="bg1"/>
            </a:solidFill>
            <a:ln w="25400">
              <a:solidFill>
                <a:schemeClr val="tx1"/>
              </a:solidFill>
              <a:miter lim="800000"/>
            </a:ln>
          </p:spPr>
          <p:txBody>
            <a:bodyPr/>
            <a:lstStyle/>
            <a:p>
              <a:endParaRPr lang="zh-CN" altLang="en-US"/>
            </a:p>
          </p:txBody>
        </p:sp>
        <p:sp>
          <p:nvSpPr>
            <p:cNvPr id="121896" name="Line 40"/>
            <p:cNvSpPr>
              <a:spLocks noChangeAspect="1" noChangeShapeType="1"/>
            </p:cNvSpPr>
            <p:nvPr/>
          </p:nvSpPr>
          <p:spPr bwMode="auto">
            <a:xfrm>
              <a:off x="3675" y="1410"/>
              <a:ext cx="0" cy="630"/>
            </a:xfrm>
            <a:prstGeom prst="line">
              <a:avLst/>
            </a:prstGeom>
            <a:noFill/>
            <a:ln w="25400">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1897" name="Line 41"/>
            <p:cNvSpPr>
              <a:spLocks noChangeAspect="1" noChangeShapeType="1"/>
            </p:cNvSpPr>
            <p:nvPr/>
          </p:nvSpPr>
          <p:spPr bwMode="auto">
            <a:xfrm>
              <a:off x="4292" y="1410"/>
              <a:ext cx="0" cy="638"/>
            </a:xfrm>
            <a:prstGeom prst="line">
              <a:avLst/>
            </a:prstGeom>
            <a:noFill/>
            <a:ln w="25400">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1898" name="Rectangle 42"/>
            <p:cNvSpPr>
              <a:spLocks noChangeAspect="1" noChangeArrowheads="1"/>
            </p:cNvSpPr>
            <p:nvPr/>
          </p:nvSpPr>
          <p:spPr bwMode="auto">
            <a:xfrm rot="-5400000">
              <a:off x="3585" y="1671"/>
              <a:ext cx="178" cy="70"/>
            </a:xfrm>
            <a:prstGeom prst="rect">
              <a:avLst/>
            </a:prstGeom>
            <a:solidFill>
              <a:schemeClr val="bg1"/>
            </a:solidFill>
            <a:ln w="25400">
              <a:solidFill>
                <a:schemeClr val="tx1"/>
              </a:solidFill>
              <a:miter lim="800000"/>
            </a:ln>
          </p:spPr>
          <p:txBody>
            <a:bodyPr/>
            <a:lstStyle/>
            <a:p>
              <a:endParaRPr lang="zh-CN" altLang="en-US"/>
            </a:p>
          </p:txBody>
        </p:sp>
        <p:sp>
          <p:nvSpPr>
            <p:cNvPr id="121899" name="Rectangle 43"/>
            <p:cNvSpPr>
              <a:spLocks noChangeAspect="1" noChangeArrowheads="1"/>
            </p:cNvSpPr>
            <p:nvPr/>
          </p:nvSpPr>
          <p:spPr bwMode="auto">
            <a:xfrm rot="-5400000">
              <a:off x="4199" y="1663"/>
              <a:ext cx="178" cy="69"/>
            </a:xfrm>
            <a:prstGeom prst="rect">
              <a:avLst/>
            </a:prstGeom>
            <a:solidFill>
              <a:schemeClr val="bg1"/>
            </a:solidFill>
            <a:ln w="25400">
              <a:solidFill>
                <a:schemeClr val="tx1"/>
              </a:solidFill>
              <a:miter lim="800000"/>
            </a:ln>
          </p:spPr>
          <p:txBody>
            <a:bodyPr/>
            <a:lstStyle/>
            <a:p>
              <a:endParaRPr lang="zh-CN" altLang="en-US"/>
            </a:p>
          </p:txBody>
        </p:sp>
        <p:sp>
          <p:nvSpPr>
            <p:cNvPr id="121900" name="Rectangle 44"/>
            <p:cNvSpPr>
              <a:spLocks noChangeAspect="1" noChangeArrowheads="1"/>
            </p:cNvSpPr>
            <p:nvPr/>
          </p:nvSpPr>
          <p:spPr bwMode="auto">
            <a:xfrm>
              <a:off x="3202" y="1624"/>
              <a:ext cx="314" cy="252"/>
            </a:xfrm>
            <a:prstGeom prst="rect">
              <a:avLst/>
            </a:prstGeom>
            <a:noFill/>
            <a:ln>
              <a:noFill/>
            </a:ln>
            <a:effectLst/>
            <a:extLst>
              <a:ext uri="{909E8E84-426E-40DD-AFC4-6F175D3DCCD1}">
                <a14:hiddenFill xmlns:a14="http://schemas.microsoft.com/office/drawing/2010/main">
                  <a:solidFill>
                    <a:srgbClr val="F8A500"/>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anose="02020603050405020304" pitchFamily="18" charset="0"/>
                </a:rPr>
                <a:t>2V</a:t>
              </a:r>
              <a:endParaRPr lang="en-US" altLang="zh-CN" sz="2000" b="1" noProof="1">
                <a:latin typeface="Times New Roman" panose="02020603050405020304" pitchFamily="18" charset="0"/>
              </a:endParaRPr>
            </a:p>
          </p:txBody>
        </p:sp>
        <p:sp>
          <p:nvSpPr>
            <p:cNvPr id="121901" name="Rectangle 45"/>
            <p:cNvSpPr>
              <a:spLocks noChangeAspect="1" noChangeArrowheads="1"/>
            </p:cNvSpPr>
            <p:nvPr/>
          </p:nvSpPr>
          <p:spPr bwMode="auto">
            <a:xfrm>
              <a:off x="3320" y="1373"/>
              <a:ext cx="178" cy="70"/>
            </a:xfrm>
            <a:prstGeom prst="rect">
              <a:avLst/>
            </a:prstGeom>
            <a:solidFill>
              <a:schemeClr val="bg1"/>
            </a:solidFill>
            <a:ln w="25400">
              <a:solidFill>
                <a:schemeClr val="tx1"/>
              </a:solidFill>
              <a:miter lim="800000"/>
            </a:ln>
          </p:spPr>
          <p:txBody>
            <a:bodyPr/>
            <a:lstStyle/>
            <a:p>
              <a:endParaRPr lang="zh-CN" altLang="en-US"/>
            </a:p>
          </p:txBody>
        </p:sp>
        <p:sp>
          <p:nvSpPr>
            <p:cNvPr id="121902" name="Rectangle 46"/>
            <p:cNvSpPr>
              <a:spLocks noChangeAspect="1" noChangeArrowheads="1"/>
            </p:cNvSpPr>
            <p:nvPr/>
          </p:nvSpPr>
          <p:spPr bwMode="auto">
            <a:xfrm>
              <a:off x="3184" y="1159"/>
              <a:ext cx="528" cy="252"/>
            </a:xfrm>
            <a:prstGeom prst="rect">
              <a:avLst/>
            </a:prstGeom>
            <a:noFill/>
            <a:ln>
              <a:noFill/>
            </a:ln>
            <a:effectLst/>
            <a:extLst>
              <a:ext uri="{909E8E84-426E-40DD-AFC4-6F175D3DCCD1}">
                <a14:hiddenFill xmlns:a14="http://schemas.microsoft.com/office/drawing/2010/main">
                  <a:solidFill>
                    <a:srgbClr val="F8A500"/>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000" b="1">
                  <a:latin typeface="Times New Roman" panose="02020603050405020304" pitchFamily="18" charset="0"/>
                </a:rPr>
                <a:t>200Ω</a:t>
              </a:r>
              <a:r>
                <a:rPr lang="en-US" altLang="zh-CN" sz="2000" b="1" noProof="1">
                  <a:latin typeface="Times New Roman" panose="02020603050405020304" pitchFamily="18" charset="0"/>
                </a:rPr>
                <a:t> </a:t>
              </a:r>
              <a:endParaRPr lang="en-US" altLang="zh-CN" sz="2000" b="1" noProof="1">
                <a:latin typeface="Times New Roman" panose="02020603050405020304" pitchFamily="18" charset="0"/>
              </a:endParaRPr>
            </a:p>
          </p:txBody>
        </p:sp>
        <p:sp>
          <p:nvSpPr>
            <p:cNvPr id="121903" name="Freeform 47"/>
            <p:cNvSpPr>
              <a:spLocks noChangeAspect="1"/>
            </p:cNvSpPr>
            <p:nvPr/>
          </p:nvSpPr>
          <p:spPr bwMode="auto">
            <a:xfrm rot="5400000" flipV="1">
              <a:off x="3976" y="1354"/>
              <a:ext cx="171" cy="105"/>
            </a:xfrm>
            <a:custGeom>
              <a:avLst/>
              <a:gdLst>
                <a:gd name="T0" fmla="*/ 0 w 283"/>
                <a:gd name="T1" fmla="*/ 142 h 142"/>
                <a:gd name="T2" fmla="*/ 142 w 283"/>
                <a:gd name="T3" fmla="*/ 0 h 142"/>
                <a:gd name="T4" fmla="*/ 283 w 283"/>
                <a:gd name="T5" fmla="*/ 142 h 142"/>
                <a:gd name="T6" fmla="*/ 0 w 283"/>
                <a:gd name="T7" fmla="*/ 142 h 142"/>
              </a:gdLst>
              <a:ahLst/>
              <a:cxnLst>
                <a:cxn ang="0">
                  <a:pos x="T0" y="T1"/>
                </a:cxn>
                <a:cxn ang="0">
                  <a:pos x="T2" y="T3"/>
                </a:cxn>
                <a:cxn ang="0">
                  <a:pos x="T4" y="T5"/>
                </a:cxn>
                <a:cxn ang="0">
                  <a:pos x="T6" y="T7"/>
                </a:cxn>
              </a:cxnLst>
              <a:rect l="0" t="0" r="r" b="b"/>
              <a:pathLst>
                <a:path w="283" h="142">
                  <a:moveTo>
                    <a:pt x="0" y="142"/>
                  </a:moveTo>
                  <a:lnTo>
                    <a:pt x="142" y="0"/>
                  </a:lnTo>
                  <a:lnTo>
                    <a:pt x="283" y="142"/>
                  </a:lnTo>
                  <a:lnTo>
                    <a:pt x="0" y="142"/>
                  </a:lnTo>
                  <a:close/>
                </a:path>
              </a:pathLst>
            </a:custGeom>
            <a:solidFill>
              <a:schemeClr val="bg1"/>
            </a:solidFill>
            <a:ln w="25400">
              <a:solidFill>
                <a:schemeClr val="tx1"/>
              </a:solidFill>
              <a:prstDash val="solid"/>
              <a:round/>
            </a:ln>
          </p:spPr>
          <p:txBody>
            <a:bodyPr/>
            <a:lstStyle/>
            <a:p>
              <a:endParaRPr lang="zh-CN" altLang="en-US"/>
            </a:p>
          </p:txBody>
        </p:sp>
      </p:grpSp>
      <p:sp>
        <p:nvSpPr>
          <p:cNvPr id="121904" name="Rectangle 48"/>
          <p:cNvSpPr>
            <a:spLocks noChangeArrowheads="1"/>
          </p:cNvSpPr>
          <p:nvPr/>
        </p:nvSpPr>
        <p:spPr bwMode="auto">
          <a:xfrm>
            <a:off x="2400549" y="4389401"/>
            <a:ext cx="3389313" cy="830997"/>
          </a:xfrm>
          <a:prstGeom prst="rect">
            <a:avLst/>
          </a:prstGeom>
          <a:noFill/>
          <a:ln>
            <a:noFill/>
          </a:ln>
          <a:effectLst/>
          <a:extLst>
            <a:ext uri="{909E8E84-426E-40DD-AFC4-6F175D3DCCD1}">
              <a14:hiddenFill xmlns:a14="http://schemas.microsoft.com/office/drawing/2010/main">
                <a:solidFill>
                  <a:srgbClr val="F8A5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i="1">
                <a:latin typeface="Times New Roman" panose="02020603050405020304" pitchFamily="18" charset="0"/>
              </a:rPr>
              <a:t>I</a:t>
            </a:r>
            <a:r>
              <a:rPr lang="en-US" altLang="zh-CN" sz="2400" b="1" baseline="-25000">
                <a:latin typeface="Times New Roman" panose="02020603050405020304" pitchFamily="18" charset="0"/>
              </a:rPr>
              <a:t>D</a:t>
            </a:r>
            <a:r>
              <a:rPr lang="en-US" altLang="zh-CN" sz="2400" b="1">
                <a:latin typeface="Times New Roman" panose="02020603050405020304" pitchFamily="18" charset="0"/>
              </a:rPr>
              <a:t>=(3-1.2-0.7)/240</a:t>
            </a:r>
            <a:endParaRPr lang="en-US" altLang="zh-CN" sz="2400" b="1">
              <a:latin typeface="Times New Roman" panose="02020603050405020304" pitchFamily="18" charset="0"/>
            </a:endParaRPr>
          </a:p>
          <a:p>
            <a:r>
              <a:rPr lang="en-US" altLang="zh-CN" sz="2400" b="1">
                <a:latin typeface="Times New Roman" panose="02020603050405020304" pitchFamily="18" charset="0"/>
              </a:rPr>
              <a:t>    =4.5833mA</a:t>
            </a:r>
            <a:endParaRPr lang="en-US" altLang="zh-CN" sz="2400" b="1" baseline="-25000" noProof="1">
              <a:latin typeface="Times New Roman" panose="02020603050405020304" pitchFamily="18" charset="0"/>
            </a:endParaRPr>
          </a:p>
        </p:txBody>
      </p:sp>
      <p:sp>
        <p:nvSpPr>
          <p:cNvPr id="121905" name="Rectangle 49"/>
          <p:cNvSpPr>
            <a:spLocks noChangeArrowheads="1"/>
          </p:cNvSpPr>
          <p:nvPr/>
        </p:nvSpPr>
        <p:spPr bwMode="auto">
          <a:xfrm>
            <a:off x="2189411" y="2384387"/>
            <a:ext cx="3668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rPr>
              <a:t>解：运用戴维宁定理</a:t>
            </a:r>
            <a:endParaRPr kumimoji="1" lang="zh-CN" altLang="en-US" sz="2400" b="1">
              <a:latin typeface="Times New Roman" panose="02020603050405020304" pitchFamily="18" charset="0"/>
            </a:endParaRPr>
          </a:p>
        </p:txBody>
      </p:sp>
      <p:sp>
        <p:nvSpPr>
          <p:cNvPr id="121906" name="Rectangle 50"/>
          <p:cNvSpPr>
            <a:spLocks noChangeArrowheads="1"/>
          </p:cNvSpPr>
          <p:nvPr/>
        </p:nvSpPr>
        <p:spPr bwMode="auto">
          <a:xfrm>
            <a:off x="2260849" y="3032088"/>
            <a:ext cx="3990975"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lnSpc>
                <a:spcPct val="120000"/>
              </a:lnSpc>
            </a:pPr>
            <a:r>
              <a:rPr lang="zh-CN" altLang="en-US" sz="2400" b="1">
                <a:latin typeface="Times New Roman" panose="02020603050405020304" pitchFamily="18" charset="0"/>
              </a:rPr>
              <a:t>由</a:t>
            </a:r>
            <a:r>
              <a:rPr lang="en-US" altLang="zh-CN" sz="2400" b="1">
                <a:latin typeface="Times New Roman" panose="02020603050405020304" pitchFamily="18" charset="0"/>
                <a:ea typeface="楷体_GB2312" pitchFamily="49" charset="-122"/>
              </a:rPr>
              <a:t>KVL:</a:t>
            </a:r>
            <a:endParaRPr lang="en-US" altLang="zh-CN" sz="2400" b="1">
              <a:latin typeface="Times New Roman" panose="02020603050405020304" pitchFamily="18" charset="0"/>
              <a:ea typeface="楷体_GB2312" pitchFamily="49" charset="-122"/>
            </a:endParaRPr>
          </a:p>
          <a:p>
            <a:pPr fontAlgn="t">
              <a:lnSpc>
                <a:spcPct val="120000"/>
              </a:lnSpc>
            </a:pPr>
            <a:r>
              <a:rPr lang="en-US" altLang="zh-CN" sz="2400" b="1">
                <a:latin typeface="Times New Roman" panose="02020603050405020304" pitchFamily="18" charset="0"/>
                <a:ea typeface="楷体_GB2312" pitchFamily="49" charset="-122"/>
              </a:rPr>
              <a:t>3</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ea typeface="楷体_GB2312" pitchFamily="49" charset="-122"/>
              </a:rPr>
              <a:t>120</a:t>
            </a:r>
            <a:r>
              <a:rPr lang="en-US" altLang="zh-CN" sz="2400" b="1" i="1">
                <a:latin typeface="Times New Roman" panose="02020603050405020304" pitchFamily="18" charset="0"/>
                <a:ea typeface="楷体_GB2312" pitchFamily="49" charset="-122"/>
              </a:rPr>
              <a:t>I</a:t>
            </a:r>
            <a:r>
              <a:rPr lang="en-US" altLang="zh-CN" sz="2400" b="1" baseline="-50000">
                <a:latin typeface="Times New Roman" panose="02020603050405020304" pitchFamily="18" charset="0"/>
                <a:ea typeface="楷体_GB2312" pitchFamily="49" charset="-122"/>
              </a:rPr>
              <a:t>D</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ea typeface="楷体_GB2312" pitchFamily="49" charset="-122"/>
              </a:rPr>
              <a:t>0.7</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ea typeface="楷体_GB2312" pitchFamily="49" charset="-122"/>
              </a:rPr>
              <a:t>120</a:t>
            </a:r>
            <a:r>
              <a:rPr lang="en-US" altLang="zh-CN" sz="2400" b="1" i="1">
                <a:latin typeface="Times New Roman" panose="02020603050405020304" pitchFamily="18" charset="0"/>
                <a:ea typeface="楷体_GB2312" pitchFamily="49" charset="-122"/>
              </a:rPr>
              <a:t>I</a:t>
            </a:r>
            <a:r>
              <a:rPr lang="en-US" altLang="zh-CN" sz="2400" b="1" baseline="-50000">
                <a:latin typeface="Times New Roman" panose="02020603050405020304" pitchFamily="18" charset="0"/>
                <a:ea typeface="楷体_GB2312" pitchFamily="49" charset="-122"/>
              </a:rPr>
              <a:t>D</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ea typeface="楷体_GB2312" pitchFamily="49" charset="-122"/>
              </a:rPr>
              <a:t>1.2 = 0</a:t>
            </a:r>
            <a:endParaRPr lang="en-US" altLang="zh-CN" sz="2400" b="1">
              <a:latin typeface="Times New Roman" panose="02020603050405020304" pitchFamily="18" charset="0"/>
              <a:ea typeface="楷体_GB2312" pitchFamily="49" charset="-122"/>
            </a:endParaRPr>
          </a:p>
        </p:txBody>
      </p:sp>
      <p:sp>
        <p:nvSpPr>
          <p:cNvPr id="121907" name="AutoShape 51"/>
          <p:cNvSpPr>
            <a:spLocks noChangeArrowheads="1"/>
          </p:cNvSpPr>
          <p:nvPr/>
        </p:nvSpPr>
        <p:spPr bwMode="auto">
          <a:xfrm rot="5400000">
            <a:off x="7655967" y="4247319"/>
            <a:ext cx="563563" cy="260350"/>
          </a:xfrm>
          <a:prstGeom prst="notchedRightArrow">
            <a:avLst>
              <a:gd name="adj1" fmla="val 50000"/>
              <a:gd name="adj2" fmla="val 54116"/>
            </a:avLst>
          </a:prstGeom>
          <a:gradFill rotWithShape="1">
            <a:gsLst>
              <a:gs pos="0">
                <a:srgbClr val="FFFF00"/>
              </a:gs>
              <a:gs pos="100000">
                <a:srgbClr val="FF0000"/>
              </a:gs>
            </a:gsLst>
            <a:lin ang="2700000" scaled="1"/>
          </a:gradFill>
          <a:ln w="9525">
            <a:solidFill>
              <a:srgbClr val="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21879"/>
                                        </p:tgtEl>
                                        <p:attrNameLst>
                                          <p:attrName>style.visibility</p:attrName>
                                        </p:attrNameLst>
                                      </p:cBhvr>
                                      <p:to>
                                        <p:strVal val="visible"/>
                                      </p:to>
                                    </p:set>
                                    <p:anim calcmode="lin" valueType="num">
                                      <p:cBhvr>
                                        <p:cTn id="7" dur="1000" fill="hold"/>
                                        <p:tgtEl>
                                          <p:spTgt spid="121879"/>
                                        </p:tgtEl>
                                        <p:attrNameLst>
                                          <p:attrName>ppt_w</p:attrName>
                                        </p:attrNameLst>
                                      </p:cBhvr>
                                      <p:tavLst>
                                        <p:tav tm="0">
                                          <p:val>
                                            <p:fltVal val="0"/>
                                          </p:val>
                                        </p:tav>
                                        <p:tav tm="100000">
                                          <p:val>
                                            <p:strVal val="#ppt_w"/>
                                          </p:val>
                                        </p:tav>
                                      </p:tavLst>
                                    </p:anim>
                                    <p:anim calcmode="lin" valueType="num">
                                      <p:cBhvr>
                                        <p:cTn id="8" dur="1000" fill="hold"/>
                                        <p:tgtEl>
                                          <p:spTgt spid="121879"/>
                                        </p:tgtEl>
                                        <p:attrNameLst>
                                          <p:attrName>ppt_h</p:attrName>
                                        </p:attrNameLst>
                                      </p:cBhvr>
                                      <p:tavLst>
                                        <p:tav tm="0">
                                          <p:val>
                                            <p:fltVal val="0"/>
                                          </p:val>
                                        </p:tav>
                                        <p:tav tm="100000">
                                          <p:val>
                                            <p:strVal val="#ppt_h"/>
                                          </p:val>
                                        </p:tav>
                                      </p:tavLst>
                                    </p:anim>
                                    <p:anim calcmode="lin" valueType="num">
                                      <p:cBhvr>
                                        <p:cTn id="9" dur="1000" fill="hold"/>
                                        <p:tgtEl>
                                          <p:spTgt spid="12187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18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grpId="0" nodeType="clickEffect">
                                  <p:stCondLst>
                                    <p:cond delay="0"/>
                                  </p:stCondLst>
                                  <p:iterate type="lt">
                                    <p:tmPct val="50000"/>
                                  </p:iterate>
                                  <p:childTnLst>
                                    <p:set>
                                      <p:cBhvr>
                                        <p:cTn id="14" dur="1" fill="hold">
                                          <p:stCondLst>
                                            <p:cond delay="0"/>
                                          </p:stCondLst>
                                        </p:cTn>
                                        <p:tgtEl>
                                          <p:spTgt spid="121858"/>
                                        </p:tgtEl>
                                        <p:attrNameLst>
                                          <p:attrName>style.visibility</p:attrName>
                                        </p:attrNameLst>
                                      </p:cBhvr>
                                      <p:to>
                                        <p:strVal val="visible"/>
                                      </p:to>
                                    </p:set>
                                    <p:anim calcmode="discrete" valueType="clr">
                                      <p:cBhvr override="childStyle">
                                        <p:cTn id="15" dur="80"/>
                                        <p:tgtEl>
                                          <p:spTgt spid="121858"/>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121858"/>
                                        </p:tgtEl>
                                        <p:attrNameLst>
                                          <p:attrName>fillcolor</p:attrName>
                                        </p:attrNameLst>
                                      </p:cBhvr>
                                      <p:tavLst>
                                        <p:tav tm="0">
                                          <p:val>
                                            <p:clrVal>
                                              <a:schemeClr val="accent2"/>
                                            </p:clrVal>
                                          </p:val>
                                        </p:tav>
                                        <p:tav tm="50000">
                                          <p:val>
                                            <p:clrVal>
                                              <a:schemeClr val="hlink"/>
                                            </p:clrVal>
                                          </p:val>
                                        </p:tav>
                                      </p:tavLst>
                                    </p:anim>
                                    <p:set>
                                      <p:cBhvr>
                                        <p:cTn id="17" dur="80"/>
                                        <p:tgtEl>
                                          <p:spTgt spid="121858"/>
                                        </p:tgtEl>
                                        <p:attrNameLst>
                                          <p:attrName>fill.type</p:attrName>
                                        </p:attrNameLst>
                                      </p:cBhvr>
                                      <p:to>
                                        <p:strVal val="solid"/>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121905">
                                            <p:txEl>
                                              <p:pRg st="0" end="0"/>
                                            </p:txEl>
                                          </p:spTgt>
                                        </p:tgtEl>
                                        <p:attrNameLst>
                                          <p:attrName>style.visibility</p:attrName>
                                        </p:attrNameLst>
                                      </p:cBhvr>
                                      <p:to>
                                        <p:strVal val="visible"/>
                                      </p:to>
                                    </p:set>
                                    <p:animEffect transition="in" filter="wipe(left)">
                                      <p:cBhvr>
                                        <p:cTn id="22" dur="300"/>
                                        <p:tgtEl>
                                          <p:spTgt spid="121905">
                                            <p:txEl>
                                              <p:pRg st="0" end="0"/>
                                            </p:txEl>
                                          </p:spTgt>
                                        </p:tgtEl>
                                      </p:cBhvr>
                                    </p:animEffect>
                                  </p:childTnLst>
                                </p:cTn>
                              </p:par>
                            </p:childTnLst>
                          </p:cTn>
                        </p:par>
                        <p:par>
                          <p:cTn id="23" fill="hold">
                            <p:stCondLst>
                              <p:cond delay="2700"/>
                            </p:stCondLst>
                            <p:childTnLst>
                              <p:par>
                                <p:cTn id="24" presetID="12" presetClass="entr" presetSubtype="1" fill="hold" nodeType="afterEffect">
                                  <p:stCondLst>
                                    <p:cond delay="0"/>
                                  </p:stCondLst>
                                  <p:childTnLst>
                                    <p:set>
                                      <p:cBhvr>
                                        <p:cTn id="25" dur="1" fill="hold">
                                          <p:stCondLst>
                                            <p:cond delay="0"/>
                                          </p:stCondLst>
                                        </p:cTn>
                                        <p:tgtEl>
                                          <p:spTgt spid="121907"/>
                                        </p:tgtEl>
                                        <p:attrNameLst>
                                          <p:attrName>style.visibility</p:attrName>
                                        </p:attrNameLst>
                                      </p:cBhvr>
                                      <p:to>
                                        <p:strVal val="visible"/>
                                      </p:to>
                                    </p:set>
                                    <p:animEffect transition="in" filter="slide(fromTop)">
                                      <p:cBhvr>
                                        <p:cTn id="26" dur="500"/>
                                        <p:tgtEl>
                                          <p:spTgt spid="121907"/>
                                        </p:tgtEl>
                                      </p:cBhvr>
                                    </p:animEffect>
                                  </p:childTnLst>
                                </p:cTn>
                              </p:par>
                            </p:childTnLst>
                          </p:cTn>
                        </p:par>
                        <p:par>
                          <p:cTn id="27" fill="hold">
                            <p:stCondLst>
                              <p:cond delay="3200"/>
                            </p:stCondLst>
                            <p:childTnLst>
                              <p:par>
                                <p:cTn id="28" presetID="22" presetClass="entr" presetSubtype="8" fill="hold" nodeType="afterEffect">
                                  <p:stCondLst>
                                    <p:cond delay="0"/>
                                  </p:stCondLst>
                                  <p:childTnLst>
                                    <p:set>
                                      <p:cBhvr>
                                        <p:cTn id="29" dur="1" fill="hold">
                                          <p:stCondLst>
                                            <p:cond delay="0"/>
                                          </p:stCondLst>
                                        </p:cTn>
                                        <p:tgtEl>
                                          <p:spTgt spid="121859"/>
                                        </p:tgtEl>
                                        <p:attrNameLst>
                                          <p:attrName>style.visibility</p:attrName>
                                        </p:attrNameLst>
                                      </p:cBhvr>
                                      <p:to>
                                        <p:strVal val="visible"/>
                                      </p:to>
                                    </p:set>
                                    <p:animEffect transition="in" filter="wipe(left)">
                                      <p:cBhvr>
                                        <p:cTn id="30" dur="500"/>
                                        <p:tgtEl>
                                          <p:spTgt spid="121859"/>
                                        </p:tgtEl>
                                      </p:cBhvr>
                                    </p:animEffec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121906"/>
                                        </p:tgtEl>
                                        <p:attrNameLst>
                                          <p:attrName>style.visibility</p:attrName>
                                        </p:attrNameLst>
                                      </p:cBhvr>
                                      <p:to>
                                        <p:strVal val="visible"/>
                                      </p:to>
                                    </p:set>
                                    <p:anim calcmode="discrete" valueType="clr">
                                      <p:cBhvr override="childStyle">
                                        <p:cTn id="35" dur="80"/>
                                        <p:tgtEl>
                                          <p:spTgt spid="121906"/>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121906"/>
                                        </p:tgtEl>
                                        <p:attrNameLst>
                                          <p:attrName>fillcolor</p:attrName>
                                        </p:attrNameLst>
                                      </p:cBhvr>
                                      <p:tavLst>
                                        <p:tav tm="0">
                                          <p:val>
                                            <p:clrVal>
                                              <a:schemeClr val="accent2"/>
                                            </p:clrVal>
                                          </p:val>
                                        </p:tav>
                                        <p:tav tm="50000">
                                          <p:val>
                                            <p:clrVal>
                                              <a:schemeClr val="hlink"/>
                                            </p:clrVal>
                                          </p:val>
                                        </p:tav>
                                      </p:tavLst>
                                    </p:anim>
                                    <p:set>
                                      <p:cBhvr>
                                        <p:cTn id="37" dur="80"/>
                                        <p:tgtEl>
                                          <p:spTgt spid="121906"/>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121904"/>
                                        </p:tgtEl>
                                        <p:attrNameLst>
                                          <p:attrName>style.visibility</p:attrName>
                                        </p:attrNameLst>
                                      </p:cBhvr>
                                      <p:to>
                                        <p:strVal val="visible"/>
                                      </p:to>
                                    </p:set>
                                    <p:anim calcmode="discrete" valueType="clr">
                                      <p:cBhvr override="childStyle">
                                        <p:cTn id="42" dur="80"/>
                                        <p:tgtEl>
                                          <p:spTgt spid="121904"/>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21904"/>
                                        </p:tgtEl>
                                        <p:attrNameLst>
                                          <p:attrName>fillcolor</p:attrName>
                                        </p:attrNameLst>
                                      </p:cBhvr>
                                      <p:tavLst>
                                        <p:tav tm="0">
                                          <p:val>
                                            <p:clrVal>
                                              <a:schemeClr val="accent2"/>
                                            </p:clrVal>
                                          </p:val>
                                        </p:tav>
                                        <p:tav tm="50000">
                                          <p:val>
                                            <p:clrVal>
                                              <a:schemeClr val="hlink"/>
                                            </p:clrVal>
                                          </p:val>
                                        </p:tav>
                                      </p:tavLst>
                                    </p:anim>
                                    <p:set>
                                      <p:cBhvr>
                                        <p:cTn id="44" dur="80"/>
                                        <p:tgtEl>
                                          <p:spTgt spid="121904"/>
                                        </p:tgtEl>
                                        <p:attrNameLst>
                                          <p:attrName>fill.type</p:attrName>
                                        </p:attrNameLst>
                                      </p:cBhvr>
                                      <p:to>
                                        <p:strVal val="solid"/>
                                      </p:to>
                                    </p:set>
                                  </p:childTnLst>
                                </p:cTn>
                              </p:par>
                            </p:childTnLst>
                          </p:cTn>
                        </p:par>
                        <p:par>
                          <p:cTn id="45" fill="hold">
                            <p:stCondLst>
                              <p:cond delay="1279"/>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121878"/>
                                        </p:tgtEl>
                                        <p:attrNameLst>
                                          <p:attrName>style.visibility</p:attrName>
                                        </p:attrNameLst>
                                      </p:cBhvr>
                                      <p:to>
                                        <p:strVal val="visible"/>
                                      </p:to>
                                    </p:set>
                                    <p:anim calcmode="discrete" valueType="clr">
                                      <p:cBhvr override="childStyle">
                                        <p:cTn id="48" dur="80"/>
                                        <p:tgtEl>
                                          <p:spTgt spid="121878"/>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21878"/>
                                        </p:tgtEl>
                                        <p:attrNameLst>
                                          <p:attrName>fillcolor</p:attrName>
                                        </p:attrNameLst>
                                      </p:cBhvr>
                                      <p:tavLst>
                                        <p:tav tm="0">
                                          <p:val>
                                            <p:clrVal>
                                              <a:schemeClr val="accent2"/>
                                            </p:clrVal>
                                          </p:val>
                                        </p:tav>
                                        <p:tav tm="50000">
                                          <p:val>
                                            <p:clrVal>
                                              <a:schemeClr val="hlink"/>
                                            </p:clrVal>
                                          </p:val>
                                        </p:tav>
                                      </p:tavLst>
                                    </p:anim>
                                    <p:set>
                                      <p:cBhvr>
                                        <p:cTn id="50" dur="80"/>
                                        <p:tgtEl>
                                          <p:spTgt spid="12187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78" grpId="0"/>
      <p:bldP spid="121904" grpId="0"/>
      <p:bldP spid="121905" grpId="0" autoUpdateAnimBg="0" build="p"/>
      <p:bldP spid="12190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37" name="文本框 1"/>
          <p:cNvSpPr txBox="1">
            <a:spLocks noChangeArrowheads="1"/>
          </p:cNvSpPr>
          <p:nvPr/>
        </p:nvSpPr>
        <p:spPr bwMode="auto">
          <a:xfrm>
            <a:off x="839416" y="1304764"/>
            <a:ext cx="6491287" cy="461963"/>
          </a:xfrm>
          <a:prstGeom prst="rect">
            <a:avLst/>
          </a:prstGeom>
          <a:noFill/>
          <a:ln w="9525">
            <a:noFill/>
            <a:miter lim="800000"/>
          </a:ln>
        </p:spPr>
        <p:txBody>
          <a:bodyPr>
            <a:spAutoFit/>
          </a:bodyPr>
          <a:lstStyle/>
          <a:p>
            <a:pPr>
              <a:buClr>
                <a:srgbClr val="FF0000"/>
              </a:buClr>
              <a:buSzPct val="60000"/>
            </a:pPr>
            <a:r>
              <a:rPr lang="zh-CN" altLang="en-US" sz="2400" b="1" dirty="0">
                <a:solidFill>
                  <a:srgbClr val="C00000"/>
                </a:solidFill>
                <a:latin typeface="Times New Roman" panose="02020603050405020304" pitchFamily="18" charset="0"/>
                <a:ea typeface="楷体_GB2312" pitchFamily="49" charset="-122"/>
                <a:cs typeface="Times New Roman" panose="02020603050405020304" pitchFamily="18" charset="0"/>
              </a:rPr>
              <a:t>问题</a:t>
            </a:r>
            <a:r>
              <a:rPr lang="zh-CN" altLang="en-US" sz="2400" b="1" dirty="0">
                <a:latin typeface="Times New Roman" panose="02020603050405020304" pitchFamily="18" charset="0"/>
                <a:ea typeface="楷体_GB2312" pitchFamily="49" charset="-122"/>
                <a:cs typeface="Times New Roman" panose="02020603050405020304" pitchFamily="18" charset="0"/>
              </a:rPr>
              <a:t>：如何判断二极管的工作状态？</a:t>
            </a:r>
            <a:endParaRPr lang="zh-CN" altLang="en-US" sz="2400" b="1" dirty="0">
              <a:latin typeface="Times New Roman" panose="02020603050405020304" pitchFamily="18" charset="0"/>
              <a:ea typeface="楷体_GB2312" pitchFamily="49" charset="-122"/>
              <a:cs typeface="Times New Roman" panose="02020603050405020304" pitchFamily="18" charset="0"/>
            </a:endParaRPr>
          </a:p>
        </p:txBody>
      </p:sp>
      <p:sp>
        <p:nvSpPr>
          <p:cNvPr id="38" name="文本框 1"/>
          <p:cNvSpPr txBox="1">
            <a:spLocks noChangeArrowheads="1"/>
          </p:cNvSpPr>
          <p:nvPr/>
        </p:nvSpPr>
        <p:spPr bwMode="auto">
          <a:xfrm>
            <a:off x="1692338" y="1813335"/>
            <a:ext cx="5205412" cy="708025"/>
          </a:xfrm>
          <a:prstGeom prst="rect">
            <a:avLst/>
          </a:prstGeom>
          <a:noFill/>
          <a:ln w="9525">
            <a:noFill/>
            <a:miter lim="800000"/>
          </a:ln>
        </p:spPr>
        <p:txBody>
          <a:bodyPr>
            <a:spAutoFit/>
          </a:bodyPr>
          <a:lstStyle/>
          <a:p>
            <a:pPr indent="441325">
              <a:spcAft>
                <a:spcPts val="300"/>
              </a:spcAft>
            </a:pPr>
            <a:r>
              <a:rPr lang="zh-CN" altLang="en-US" sz="2000">
                <a:latin typeface="Times New Roman" panose="02020603050405020304" pitchFamily="18" charset="0"/>
                <a:ea typeface="宋体" panose="02010600030101010101" pitchFamily="2" charset="-122"/>
                <a:cs typeface="Times New Roman" panose="02020603050405020304" pitchFamily="18" charset="0"/>
              </a:rPr>
              <a:t>右图电路中，图中</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Si</a:t>
            </a:r>
            <a:r>
              <a:rPr lang="zh-CN" altLang="en-US" sz="2000">
                <a:latin typeface="Times New Roman" panose="02020603050405020304" pitchFamily="18" charset="0"/>
                <a:ea typeface="宋体" panose="02010600030101010101" pitchFamily="2" charset="-122"/>
                <a:cs typeface="Times New Roman" panose="02020603050405020304" pitchFamily="18" charset="0"/>
              </a:rPr>
              <a:t>二极管。 </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a:latin typeface="Times New Roman" panose="02020603050405020304" pitchFamily="18" charset="0"/>
                <a:ea typeface="宋体" panose="02010600030101010101" pitchFamily="2" charset="-122"/>
                <a:cs typeface="Times New Roman" panose="02020603050405020304" pitchFamily="18" charset="0"/>
              </a:rPr>
              <a:t>工作在</a:t>
            </a:r>
            <a:r>
              <a:rPr lang="zh-CN" altLang="en-US" sz="2000" u="sng">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a:latin typeface="Times New Roman" panose="02020603050405020304" pitchFamily="18" charset="0"/>
                <a:ea typeface="宋体" panose="02010600030101010101" pitchFamily="2" charset="-122"/>
                <a:cs typeface="Times New Roman" panose="02020603050405020304" pitchFamily="18" charset="0"/>
              </a:rPr>
              <a:t>状态；</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A</a:t>
            </a:r>
            <a:r>
              <a:rPr lang="zh-CN" altLang="en-US" sz="2000">
                <a:latin typeface="Times New Roman" panose="02020603050405020304" pitchFamily="18" charset="0"/>
                <a:ea typeface="宋体" panose="02010600030101010101" pitchFamily="2" charset="-122"/>
                <a:cs typeface="Times New Roman" panose="02020603050405020304" pitchFamily="18" charset="0"/>
              </a:rPr>
              <a:t>约为</a:t>
            </a:r>
            <a:r>
              <a:rPr lang="zh-CN" altLang="en-US" sz="2000" u="sng">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a:latin typeface="Times New Roman" panose="02020603050405020304" pitchFamily="18" charset="0"/>
                <a:ea typeface="宋体" panose="02010600030101010101" pitchFamily="2" charset="-122"/>
                <a:cs typeface="Times New Roman" panose="02020603050405020304" pitchFamily="18" charset="0"/>
              </a:rPr>
              <a:t>V</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9" name="Picture 22" descr="图片1"/>
          <p:cNvPicPr>
            <a:picLocks noChangeAspect="1" noChangeArrowheads="1"/>
          </p:cNvPicPr>
          <p:nvPr/>
        </p:nvPicPr>
        <p:blipFill>
          <a:blip r:embed="rId1"/>
          <a:srcRect/>
          <a:stretch>
            <a:fillRect/>
          </a:stretch>
        </p:blipFill>
        <p:spPr bwMode="auto">
          <a:xfrm>
            <a:off x="7034275" y="1881596"/>
            <a:ext cx="3022600" cy="2376488"/>
          </a:xfrm>
          <a:prstGeom prst="rect">
            <a:avLst/>
          </a:prstGeom>
          <a:noFill/>
          <a:ln w="9525">
            <a:noFill/>
            <a:miter lim="800000"/>
            <a:headEnd/>
            <a:tailEnd/>
          </a:ln>
        </p:spPr>
      </p:pic>
      <p:pic>
        <p:nvPicPr>
          <p:cNvPr id="40" name="Picture 45" descr="图片4"/>
          <p:cNvPicPr>
            <a:picLocks noChangeAspect="1" noChangeArrowheads="1"/>
          </p:cNvPicPr>
          <p:nvPr/>
        </p:nvPicPr>
        <p:blipFill>
          <a:blip r:embed="rId2"/>
          <a:srcRect/>
          <a:stretch>
            <a:fillRect/>
          </a:stretch>
        </p:blipFill>
        <p:spPr bwMode="auto">
          <a:xfrm>
            <a:off x="8632888" y="4150134"/>
            <a:ext cx="323850" cy="323850"/>
          </a:xfrm>
          <a:prstGeom prst="rect">
            <a:avLst/>
          </a:prstGeom>
          <a:noFill/>
          <a:ln w="9525">
            <a:noFill/>
            <a:miter lim="800000"/>
            <a:headEnd/>
            <a:tailEnd/>
          </a:ln>
        </p:spPr>
      </p:pic>
      <p:sp>
        <p:nvSpPr>
          <p:cNvPr id="41" name="Rectangle 46"/>
          <p:cNvSpPr>
            <a:spLocks noChangeArrowheads="1"/>
          </p:cNvSpPr>
          <p:nvPr/>
        </p:nvSpPr>
        <p:spPr bwMode="auto">
          <a:xfrm>
            <a:off x="7970901" y="2168935"/>
            <a:ext cx="360363" cy="936625"/>
          </a:xfrm>
          <a:prstGeom prst="rect">
            <a:avLst/>
          </a:prstGeom>
          <a:solidFill>
            <a:srgbClr val="EBF2F9">
              <a:alpha val="83920"/>
            </a:srgbClr>
          </a:solidFill>
          <a:ln w="9525">
            <a:noFill/>
            <a:miter lim="800000"/>
          </a:ln>
        </p:spPr>
        <p:txBody>
          <a:bodyPr wrap="none" anchor="ctr"/>
          <a:lstStyle/>
          <a:p>
            <a:pPr eaLnBrk="0" hangingPunct="0"/>
            <a:endParaRPr lang="zh-CN" altLang="en-US"/>
          </a:p>
        </p:txBody>
      </p:sp>
      <p:grpSp>
        <p:nvGrpSpPr>
          <p:cNvPr id="42" name="Group 54"/>
          <p:cNvGrpSpPr/>
          <p:nvPr/>
        </p:nvGrpSpPr>
        <p:grpSpPr bwMode="auto">
          <a:xfrm>
            <a:off x="7826438" y="2448334"/>
            <a:ext cx="635000" cy="647700"/>
            <a:chOff x="4014" y="1344"/>
            <a:chExt cx="400" cy="408"/>
          </a:xfrm>
        </p:grpSpPr>
        <p:grpSp>
          <p:nvGrpSpPr>
            <p:cNvPr id="683033" name="Group 52"/>
            <p:cNvGrpSpPr/>
            <p:nvPr/>
          </p:nvGrpSpPr>
          <p:grpSpPr bwMode="auto">
            <a:xfrm>
              <a:off x="4105" y="1525"/>
              <a:ext cx="226" cy="227"/>
              <a:chOff x="2200" y="3838"/>
              <a:chExt cx="226" cy="227"/>
            </a:xfrm>
          </p:grpSpPr>
          <p:sp>
            <p:nvSpPr>
              <p:cNvPr id="683035" name="Line 48"/>
              <p:cNvSpPr>
                <a:spLocks noChangeShapeType="1"/>
              </p:cNvSpPr>
              <p:nvPr/>
            </p:nvSpPr>
            <p:spPr bwMode="auto">
              <a:xfrm>
                <a:off x="2336" y="3838"/>
                <a:ext cx="0" cy="227"/>
              </a:xfrm>
              <a:prstGeom prst="line">
                <a:avLst/>
              </a:prstGeom>
              <a:noFill/>
              <a:ln w="22225">
                <a:solidFill>
                  <a:schemeClr val="tx1"/>
                </a:solidFill>
                <a:round/>
              </a:ln>
            </p:spPr>
            <p:txBody>
              <a:bodyPr/>
              <a:lstStyle/>
              <a:p>
                <a:endParaRPr lang="zh-CN" altLang="en-US"/>
              </a:p>
            </p:txBody>
          </p:sp>
          <p:sp>
            <p:nvSpPr>
              <p:cNvPr id="683036" name="Line 49"/>
              <p:cNvSpPr>
                <a:spLocks noChangeShapeType="1"/>
              </p:cNvSpPr>
              <p:nvPr/>
            </p:nvSpPr>
            <p:spPr bwMode="auto">
              <a:xfrm>
                <a:off x="2290" y="3884"/>
                <a:ext cx="0" cy="135"/>
              </a:xfrm>
              <a:prstGeom prst="line">
                <a:avLst/>
              </a:prstGeom>
              <a:noFill/>
              <a:ln w="31750">
                <a:solidFill>
                  <a:schemeClr val="tx1"/>
                </a:solidFill>
                <a:round/>
              </a:ln>
            </p:spPr>
            <p:txBody>
              <a:bodyPr/>
              <a:lstStyle/>
              <a:p>
                <a:endParaRPr lang="zh-CN" altLang="en-US"/>
              </a:p>
            </p:txBody>
          </p:sp>
          <p:sp>
            <p:nvSpPr>
              <p:cNvPr id="683037" name="Line 50"/>
              <p:cNvSpPr>
                <a:spLocks noChangeShapeType="1"/>
              </p:cNvSpPr>
              <p:nvPr/>
            </p:nvSpPr>
            <p:spPr bwMode="auto">
              <a:xfrm flipH="1">
                <a:off x="2200" y="3951"/>
                <a:ext cx="90" cy="0"/>
              </a:xfrm>
              <a:prstGeom prst="line">
                <a:avLst/>
              </a:prstGeom>
              <a:noFill/>
              <a:ln w="22225">
                <a:solidFill>
                  <a:schemeClr val="tx1"/>
                </a:solidFill>
                <a:round/>
              </a:ln>
            </p:spPr>
            <p:txBody>
              <a:bodyPr/>
              <a:lstStyle/>
              <a:p>
                <a:endParaRPr lang="zh-CN" altLang="en-US"/>
              </a:p>
            </p:txBody>
          </p:sp>
          <p:sp>
            <p:nvSpPr>
              <p:cNvPr id="683038" name="Line 51"/>
              <p:cNvSpPr>
                <a:spLocks noChangeShapeType="1"/>
              </p:cNvSpPr>
              <p:nvPr/>
            </p:nvSpPr>
            <p:spPr bwMode="auto">
              <a:xfrm>
                <a:off x="2336" y="3951"/>
                <a:ext cx="90" cy="0"/>
              </a:xfrm>
              <a:prstGeom prst="line">
                <a:avLst/>
              </a:prstGeom>
              <a:noFill/>
              <a:ln w="22225">
                <a:solidFill>
                  <a:schemeClr val="tx1"/>
                </a:solidFill>
                <a:round/>
              </a:ln>
            </p:spPr>
            <p:txBody>
              <a:bodyPr/>
              <a:lstStyle/>
              <a:p>
                <a:endParaRPr lang="zh-CN" altLang="en-US"/>
              </a:p>
            </p:txBody>
          </p:sp>
        </p:grpSp>
        <p:sp>
          <p:nvSpPr>
            <p:cNvPr id="683034" name="Text Box 53"/>
            <p:cNvSpPr txBox="1">
              <a:spLocks noChangeArrowheads="1"/>
            </p:cNvSpPr>
            <p:nvPr/>
          </p:nvSpPr>
          <p:spPr bwMode="auto">
            <a:xfrm>
              <a:off x="4014" y="1344"/>
              <a:ext cx="400" cy="231"/>
            </a:xfrm>
            <a:prstGeom prst="rect">
              <a:avLst/>
            </a:prstGeom>
            <a:noFill/>
            <a:ln w="9525">
              <a:noFill/>
              <a:miter lim="800000"/>
            </a:ln>
          </p:spPr>
          <p:txBody>
            <a:bodyPr wrap="none">
              <a:spAutoFit/>
            </a:bodyPr>
            <a:lstStyle/>
            <a:p>
              <a:r>
                <a:rPr lang="en-US" altLang="zh-CN" b="1">
                  <a:solidFill>
                    <a:srgbClr val="FF0000"/>
                  </a:solidFill>
                  <a:latin typeface="Times New Roman" panose="02020603050405020304" pitchFamily="18" charset="0"/>
                  <a:ea typeface="宋体" panose="02010600030101010101" pitchFamily="2" charset="-122"/>
                </a:rPr>
                <a:t>0.7V</a:t>
              </a:r>
              <a:endParaRPr lang="en-US" altLang="zh-CN" b="1">
                <a:solidFill>
                  <a:srgbClr val="FF0000"/>
                </a:solidFill>
                <a:latin typeface="Times New Roman" panose="02020603050405020304" pitchFamily="18" charset="0"/>
                <a:ea typeface="宋体" panose="02010600030101010101" pitchFamily="2" charset="-122"/>
              </a:endParaRPr>
            </a:p>
          </p:txBody>
        </p:sp>
      </p:grpSp>
      <p:sp>
        <p:nvSpPr>
          <p:cNvPr id="49" name="Text Box 33"/>
          <p:cNvSpPr txBox="1">
            <a:spLocks noChangeArrowheads="1"/>
          </p:cNvSpPr>
          <p:nvPr/>
        </p:nvSpPr>
        <p:spPr bwMode="auto">
          <a:xfrm>
            <a:off x="1739963" y="2529297"/>
            <a:ext cx="4679950" cy="430213"/>
          </a:xfrm>
          <a:prstGeom prst="rect">
            <a:avLst/>
          </a:prstGeom>
          <a:noFill/>
          <a:ln w="9525">
            <a:noFill/>
            <a:miter lim="800000"/>
          </a:ln>
        </p:spPr>
        <p:txBody>
          <a:bodyPr>
            <a:spAutoFit/>
          </a:bodyPr>
          <a:lstStyle/>
          <a:p>
            <a:pPr>
              <a:spcBef>
                <a:spcPct val="50000"/>
              </a:spcBef>
            </a:pPr>
            <a:r>
              <a:rPr kumimoji="1" lang="zh-CN" altLang="en-US" sz="2200" b="1" dirty="0">
                <a:solidFill>
                  <a:srgbClr val="3333FF"/>
                </a:solidFill>
                <a:latin typeface="Times New Roman" panose="02020603050405020304" pitchFamily="18" charset="0"/>
                <a:ea typeface="宋体" panose="02010600030101010101" pitchFamily="2" charset="-122"/>
              </a:rPr>
              <a:t>解题</a:t>
            </a:r>
            <a:r>
              <a:rPr kumimoji="1" lang="zh-CN" altLang="en-US" sz="2200" b="1" dirty="0" smtClean="0">
                <a:solidFill>
                  <a:srgbClr val="3333FF"/>
                </a:solidFill>
                <a:latin typeface="Times New Roman" panose="02020603050405020304" pitchFamily="18" charset="0"/>
                <a:ea typeface="宋体" panose="02010600030101010101" pitchFamily="2" charset="-122"/>
              </a:rPr>
              <a:t>方法：（优先导通原则）</a:t>
            </a:r>
            <a:endParaRPr kumimoji="1" lang="zh-CN" altLang="en-US" sz="2200" b="1" dirty="0">
              <a:solidFill>
                <a:srgbClr val="3333FF"/>
              </a:solidFill>
              <a:latin typeface="Times New Roman" panose="02020603050405020304" pitchFamily="18" charset="0"/>
              <a:ea typeface="宋体" panose="02010600030101010101" pitchFamily="2" charset="-122"/>
            </a:endParaRPr>
          </a:p>
        </p:txBody>
      </p:sp>
      <p:sp>
        <p:nvSpPr>
          <p:cNvPr id="50" name="Text Box 35"/>
          <p:cNvSpPr txBox="1">
            <a:spLocks noChangeArrowheads="1"/>
          </p:cNvSpPr>
          <p:nvPr/>
        </p:nvSpPr>
        <p:spPr bwMode="auto">
          <a:xfrm>
            <a:off x="1595500" y="2924585"/>
            <a:ext cx="8280400" cy="1939925"/>
          </a:xfrm>
          <a:prstGeom prst="rect">
            <a:avLst/>
          </a:prstGeom>
          <a:noFill/>
          <a:ln w="9525">
            <a:noFill/>
            <a:miter lim="800000"/>
          </a:ln>
        </p:spPr>
        <p:txBody>
          <a:bodyPr>
            <a:spAutoFit/>
          </a:bodyPr>
          <a:lstStyle/>
          <a:p>
            <a:pPr indent="542925">
              <a:spcAft>
                <a:spcPts val="600"/>
              </a:spcAft>
            </a:pPr>
            <a:r>
              <a:rPr kumimoji="1" lang="zh-CN" altLang="en-US" sz="2000" b="1">
                <a:solidFill>
                  <a:srgbClr val="800000"/>
                </a:solidFill>
                <a:latin typeface="Times New Roman" panose="02020603050405020304" pitchFamily="18" charset="0"/>
                <a:ea typeface="宋体" panose="02010600030101010101" pitchFamily="2" charset="-122"/>
              </a:rPr>
              <a:t>先假设所有二极管都截止</a:t>
            </a:r>
            <a:endParaRPr kumimoji="1" lang="zh-CN" altLang="en-US" sz="2000" b="1">
              <a:solidFill>
                <a:srgbClr val="800000"/>
              </a:solidFill>
              <a:latin typeface="Times New Roman" panose="02020603050405020304" pitchFamily="18" charset="0"/>
              <a:ea typeface="宋体" panose="02010600030101010101" pitchFamily="2" charset="-122"/>
            </a:endParaRPr>
          </a:p>
          <a:p>
            <a:pPr indent="542925">
              <a:spcAft>
                <a:spcPts val="600"/>
              </a:spcAft>
            </a:pPr>
            <a:r>
              <a:rPr kumimoji="1" lang="zh-CN" altLang="en-US" sz="2000" b="1">
                <a:solidFill>
                  <a:srgbClr val="800000"/>
                </a:solidFill>
                <a:latin typeface="Times New Roman" panose="02020603050405020304" pitchFamily="18" charset="0"/>
                <a:ea typeface="宋体" panose="02010600030101010101" pitchFamily="2" charset="-122"/>
              </a:rPr>
              <a:t>计算出此时各二极管两端的电压</a:t>
            </a:r>
            <a:endParaRPr kumimoji="1" lang="zh-CN" altLang="en-US" sz="2000" b="1">
              <a:solidFill>
                <a:srgbClr val="800000"/>
              </a:solidFill>
              <a:latin typeface="Times New Roman" panose="02020603050405020304" pitchFamily="18" charset="0"/>
              <a:ea typeface="宋体" panose="02010600030101010101" pitchFamily="2" charset="-122"/>
            </a:endParaRPr>
          </a:p>
          <a:p>
            <a:pPr indent="542925">
              <a:spcAft>
                <a:spcPts val="600"/>
              </a:spcAft>
            </a:pPr>
            <a:r>
              <a:rPr kumimoji="1" lang="zh-CN" altLang="en-US" sz="2000" b="1">
                <a:solidFill>
                  <a:srgbClr val="800000"/>
                </a:solidFill>
                <a:latin typeface="Times New Roman" panose="02020603050405020304" pitchFamily="18" charset="0"/>
                <a:ea typeface="宋体" panose="02010600030101010101" pitchFamily="2" charset="-122"/>
              </a:rPr>
              <a:t>然后根据二极管是否正偏</a:t>
            </a:r>
            <a:endParaRPr kumimoji="1" lang="zh-CN" altLang="en-US" sz="2000" b="1">
              <a:solidFill>
                <a:srgbClr val="800000"/>
              </a:solidFill>
              <a:latin typeface="Times New Roman" panose="02020603050405020304" pitchFamily="18" charset="0"/>
              <a:ea typeface="宋体" panose="02010600030101010101" pitchFamily="2" charset="-122"/>
            </a:endParaRPr>
          </a:p>
          <a:p>
            <a:pPr indent="542925">
              <a:spcAft>
                <a:spcPts val="600"/>
              </a:spcAft>
            </a:pPr>
            <a:r>
              <a:rPr kumimoji="1" lang="zh-CN" altLang="en-US" sz="2000" b="1">
                <a:solidFill>
                  <a:srgbClr val="800000"/>
                </a:solidFill>
                <a:latin typeface="Times New Roman" panose="02020603050405020304" pitchFamily="18" charset="0"/>
                <a:ea typeface="宋体" panose="02010600030101010101" pitchFamily="2" charset="-122"/>
              </a:rPr>
              <a:t>以及正偏电压的大小</a:t>
            </a:r>
            <a:endParaRPr kumimoji="1" lang="zh-CN" altLang="en-US" sz="2000" b="1">
              <a:solidFill>
                <a:srgbClr val="800000"/>
              </a:solidFill>
              <a:latin typeface="Times New Roman" panose="02020603050405020304" pitchFamily="18" charset="0"/>
              <a:ea typeface="宋体" panose="02010600030101010101" pitchFamily="2" charset="-122"/>
            </a:endParaRPr>
          </a:p>
          <a:p>
            <a:pPr indent="542925">
              <a:spcAft>
                <a:spcPts val="600"/>
              </a:spcAft>
            </a:pPr>
            <a:r>
              <a:rPr kumimoji="1" lang="zh-CN" altLang="en-US" sz="2000" b="1">
                <a:solidFill>
                  <a:srgbClr val="800000"/>
                </a:solidFill>
                <a:latin typeface="Times New Roman" panose="02020603050405020304" pitchFamily="18" charset="0"/>
                <a:ea typeface="宋体" panose="02010600030101010101" pitchFamily="2" charset="-122"/>
              </a:rPr>
              <a:t>按顺序判断二极管是否导通 </a:t>
            </a:r>
            <a:r>
              <a:rPr kumimoji="1" lang="en-US" altLang="zh-CN" sz="2000" b="1">
                <a:solidFill>
                  <a:srgbClr val="800000"/>
                </a:solidFill>
                <a:latin typeface="Times New Roman" panose="02020603050405020304" pitchFamily="18" charset="0"/>
                <a:ea typeface="宋体" panose="02010600030101010101" pitchFamily="2" charset="-122"/>
              </a:rPr>
              <a:t>——</a:t>
            </a:r>
            <a:r>
              <a:rPr kumimoji="1" lang="zh-CN" altLang="en-US" sz="2000" b="1">
                <a:solidFill>
                  <a:srgbClr val="800000"/>
                </a:solidFill>
                <a:latin typeface="Times New Roman" panose="02020603050405020304" pitchFamily="18" charset="0"/>
                <a:ea typeface="楷体_GB2312" pitchFamily="49" charset="-122"/>
              </a:rPr>
              <a:t>正偏最大的先导通</a:t>
            </a:r>
            <a:endParaRPr kumimoji="1" lang="zh-CN" altLang="en-US" sz="2000" b="1">
              <a:solidFill>
                <a:srgbClr val="800000"/>
              </a:solidFill>
              <a:latin typeface="Times New Roman" panose="02020603050405020304" pitchFamily="18" charset="0"/>
              <a:ea typeface="宋体" panose="02010600030101010101" pitchFamily="2" charset="-122"/>
            </a:endParaRPr>
          </a:p>
        </p:txBody>
      </p:sp>
      <p:sp>
        <p:nvSpPr>
          <p:cNvPr id="51" name="Text Box 36"/>
          <p:cNvSpPr txBox="1">
            <a:spLocks noChangeArrowheads="1"/>
          </p:cNvSpPr>
          <p:nvPr/>
        </p:nvSpPr>
        <p:spPr bwMode="auto">
          <a:xfrm>
            <a:off x="1739963" y="4842284"/>
            <a:ext cx="4679950" cy="431800"/>
          </a:xfrm>
          <a:prstGeom prst="rect">
            <a:avLst/>
          </a:prstGeom>
          <a:noFill/>
          <a:ln w="9525">
            <a:noFill/>
            <a:miter lim="800000"/>
          </a:ln>
        </p:spPr>
        <p:txBody>
          <a:bodyPr>
            <a:spAutoFit/>
          </a:bodyPr>
          <a:lstStyle/>
          <a:p>
            <a:pPr>
              <a:spcBef>
                <a:spcPct val="50000"/>
              </a:spcBef>
            </a:pPr>
            <a:r>
              <a:rPr kumimoji="1" lang="zh-CN" altLang="en-US" sz="2200" b="1">
                <a:solidFill>
                  <a:srgbClr val="3333FF"/>
                </a:solidFill>
                <a:latin typeface="Times New Roman" panose="02020603050405020304" pitchFamily="18" charset="0"/>
                <a:ea typeface="宋体" panose="02010600030101010101" pitchFamily="2" charset="-122"/>
              </a:rPr>
              <a:t>解题过程：</a:t>
            </a:r>
            <a:endParaRPr kumimoji="1" lang="zh-CN" altLang="en-US" sz="2200" b="1">
              <a:solidFill>
                <a:srgbClr val="3333FF"/>
              </a:solidFill>
              <a:latin typeface="Times New Roman" panose="02020603050405020304" pitchFamily="18" charset="0"/>
              <a:ea typeface="宋体" panose="02010600030101010101" pitchFamily="2" charset="-122"/>
            </a:endParaRPr>
          </a:p>
        </p:txBody>
      </p:sp>
      <p:sp>
        <p:nvSpPr>
          <p:cNvPr id="52" name="Text Box 37"/>
          <p:cNvSpPr txBox="1">
            <a:spLocks noChangeArrowheads="1"/>
          </p:cNvSpPr>
          <p:nvPr/>
        </p:nvSpPr>
        <p:spPr bwMode="auto">
          <a:xfrm>
            <a:off x="1595500" y="5229635"/>
            <a:ext cx="8280400" cy="396875"/>
          </a:xfrm>
          <a:prstGeom prst="rect">
            <a:avLst/>
          </a:prstGeom>
          <a:noFill/>
          <a:ln w="9525">
            <a:noFill/>
            <a:miter lim="800000"/>
          </a:ln>
        </p:spPr>
        <p:txBody>
          <a:bodyPr>
            <a:spAutoFit/>
          </a:bodyPr>
          <a:lstStyle/>
          <a:p>
            <a:pPr indent="542925">
              <a:spcBef>
                <a:spcPct val="40000"/>
              </a:spcBef>
            </a:pPr>
            <a:r>
              <a:rPr kumimoji="1" lang="zh-CN" altLang="en-US" sz="2000" b="1">
                <a:solidFill>
                  <a:srgbClr val="800000"/>
                </a:solidFill>
                <a:latin typeface="Times New Roman" panose="02020603050405020304" pitchFamily="18" charset="0"/>
                <a:ea typeface="宋体" panose="02010600030101010101" pitchFamily="2" charset="-122"/>
              </a:rPr>
              <a:t>先假设</a:t>
            </a:r>
            <a:r>
              <a:rPr kumimoji="1" lang="en-US" altLang="zh-CN" sz="2000" b="1" i="1">
                <a:solidFill>
                  <a:srgbClr val="800000"/>
                </a:solidFill>
                <a:latin typeface="Times New Roman" panose="02020603050405020304" pitchFamily="18" charset="0"/>
                <a:ea typeface="宋体" panose="02010600030101010101" pitchFamily="2" charset="-122"/>
              </a:rPr>
              <a:t>D</a:t>
            </a:r>
            <a:r>
              <a:rPr kumimoji="1" lang="en-US" altLang="zh-CN" sz="2000" b="1" baseline="-25000">
                <a:solidFill>
                  <a:srgbClr val="800000"/>
                </a:solidFill>
                <a:latin typeface="Times New Roman" panose="02020603050405020304" pitchFamily="18" charset="0"/>
                <a:ea typeface="宋体" panose="02010600030101010101" pitchFamily="2" charset="-122"/>
              </a:rPr>
              <a:t>1</a:t>
            </a:r>
            <a:r>
              <a:rPr kumimoji="1" lang="zh-CN" altLang="en-US" sz="2000" b="1">
                <a:solidFill>
                  <a:srgbClr val="800000"/>
                </a:solidFill>
                <a:latin typeface="Times New Roman" panose="02020603050405020304" pitchFamily="18" charset="0"/>
                <a:ea typeface="宋体" panose="02010600030101010101" pitchFamily="2" charset="-122"/>
              </a:rPr>
              <a:t>、</a:t>
            </a:r>
            <a:r>
              <a:rPr kumimoji="1" lang="en-US" altLang="zh-CN" sz="2000" b="1" i="1">
                <a:solidFill>
                  <a:srgbClr val="800000"/>
                </a:solidFill>
                <a:latin typeface="Times New Roman" panose="02020603050405020304" pitchFamily="18" charset="0"/>
                <a:ea typeface="宋体" panose="02010600030101010101" pitchFamily="2" charset="-122"/>
              </a:rPr>
              <a:t>D</a:t>
            </a:r>
            <a:r>
              <a:rPr kumimoji="1" lang="en-US" altLang="zh-CN" sz="2000" b="1" baseline="-25000">
                <a:solidFill>
                  <a:srgbClr val="800000"/>
                </a:solidFill>
                <a:latin typeface="Times New Roman" panose="02020603050405020304" pitchFamily="18" charset="0"/>
                <a:ea typeface="宋体" panose="02010600030101010101" pitchFamily="2" charset="-122"/>
              </a:rPr>
              <a:t>2</a:t>
            </a:r>
            <a:r>
              <a:rPr kumimoji="1" lang="zh-CN" altLang="en-US" sz="2000" b="1">
                <a:solidFill>
                  <a:srgbClr val="800000"/>
                </a:solidFill>
                <a:latin typeface="Times New Roman" panose="02020603050405020304" pitchFamily="18" charset="0"/>
                <a:ea typeface="宋体" panose="02010600030101010101" pitchFamily="2" charset="-122"/>
              </a:rPr>
              <a:t>都截止，</a:t>
            </a:r>
            <a:endParaRPr kumimoji="1" lang="zh-CN" altLang="en-US" sz="2000" b="1">
              <a:solidFill>
                <a:srgbClr val="800000"/>
              </a:solidFill>
              <a:latin typeface="Times New Roman" panose="02020603050405020304" pitchFamily="18" charset="0"/>
              <a:ea typeface="宋体" panose="02010600030101010101" pitchFamily="2" charset="-122"/>
            </a:endParaRPr>
          </a:p>
        </p:txBody>
      </p:sp>
      <p:sp>
        <p:nvSpPr>
          <p:cNvPr id="53" name="Text Box 38"/>
          <p:cNvSpPr txBox="1">
            <a:spLocks noChangeArrowheads="1"/>
          </p:cNvSpPr>
          <p:nvPr/>
        </p:nvSpPr>
        <p:spPr bwMode="auto">
          <a:xfrm>
            <a:off x="4691125" y="5229635"/>
            <a:ext cx="2952750" cy="396875"/>
          </a:xfrm>
          <a:prstGeom prst="rect">
            <a:avLst/>
          </a:prstGeom>
          <a:noFill/>
          <a:ln w="9525">
            <a:noFill/>
            <a:miter lim="800000"/>
          </a:ln>
        </p:spPr>
        <p:txBody>
          <a:bodyPr>
            <a:spAutoFit/>
          </a:bodyPr>
          <a:lstStyle/>
          <a:p>
            <a:pPr>
              <a:spcBef>
                <a:spcPct val="40000"/>
              </a:spcBef>
            </a:pPr>
            <a:r>
              <a:rPr kumimoji="1" lang="zh-CN" altLang="en-US" sz="2000" b="1">
                <a:solidFill>
                  <a:srgbClr val="800000"/>
                </a:solidFill>
                <a:latin typeface="Times New Roman" panose="02020603050405020304" pitchFamily="18" charset="0"/>
                <a:ea typeface="宋体" panose="02010600030101010101" pitchFamily="2" charset="-122"/>
              </a:rPr>
              <a:t>可得</a:t>
            </a:r>
            <a:r>
              <a:rPr kumimoji="1" lang="en-US" altLang="zh-CN" sz="2000" b="1" i="1">
                <a:solidFill>
                  <a:srgbClr val="800000"/>
                </a:solidFill>
                <a:latin typeface="Times New Roman" panose="02020603050405020304" pitchFamily="18" charset="0"/>
                <a:ea typeface="宋体" panose="02010600030101010101" pitchFamily="2" charset="-122"/>
              </a:rPr>
              <a:t>D</a:t>
            </a:r>
            <a:r>
              <a:rPr kumimoji="1" lang="en-US" altLang="zh-CN" sz="2000" b="1" baseline="-25000">
                <a:solidFill>
                  <a:srgbClr val="800000"/>
                </a:solidFill>
                <a:latin typeface="Times New Roman" panose="02020603050405020304" pitchFamily="18" charset="0"/>
                <a:ea typeface="宋体" panose="02010600030101010101" pitchFamily="2" charset="-122"/>
              </a:rPr>
              <a:t>1</a:t>
            </a:r>
            <a:r>
              <a:rPr kumimoji="1" lang="zh-CN" altLang="en-US" sz="2000" b="1">
                <a:solidFill>
                  <a:srgbClr val="800000"/>
                </a:solidFill>
                <a:latin typeface="Times New Roman" panose="02020603050405020304" pitchFamily="18" charset="0"/>
                <a:ea typeface="宋体" panose="02010600030101010101" pitchFamily="2" charset="-122"/>
              </a:rPr>
              <a:t>两端电压为</a:t>
            </a:r>
            <a:r>
              <a:rPr kumimoji="1" lang="en-US" altLang="zh-CN" sz="2000" b="1">
                <a:solidFill>
                  <a:srgbClr val="800000"/>
                </a:solidFill>
                <a:latin typeface="Times New Roman" panose="02020603050405020304" pitchFamily="18" charset="0"/>
                <a:ea typeface="宋体" panose="02010600030101010101" pitchFamily="2" charset="-122"/>
              </a:rPr>
              <a:t>+6V</a:t>
            </a:r>
            <a:r>
              <a:rPr kumimoji="1" lang="zh-CN" altLang="en-US" sz="2000" b="1">
                <a:solidFill>
                  <a:srgbClr val="800000"/>
                </a:solidFill>
                <a:latin typeface="Times New Roman" panose="02020603050405020304" pitchFamily="18" charset="0"/>
                <a:ea typeface="宋体" panose="02010600030101010101" pitchFamily="2" charset="-122"/>
              </a:rPr>
              <a:t>，</a:t>
            </a:r>
            <a:endParaRPr kumimoji="1" lang="zh-CN" altLang="en-US" sz="2000" b="1">
              <a:solidFill>
                <a:srgbClr val="800000"/>
              </a:solidFill>
              <a:latin typeface="Times New Roman" panose="02020603050405020304" pitchFamily="18" charset="0"/>
              <a:ea typeface="宋体" panose="02010600030101010101" pitchFamily="2" charset="-122"/>
            </a:endParaRPr>
          </a:p>
        </p:txBody>
      </p:sp>
      <p:sp>
        <p:nvSpPr>
          <p:cNvPr id="54" name="Text Box 39"/>
          <p:cNvSpPr txBox="1">
            <a:spLocks noChangeArrowheads="1"/>
          </p:cNvSpPr>
          <p:nvPr/>
        </p:nvSpPr>
        <p:spPr bwMode="auto">
          <a:xfrm>
            <a:off x="1665350" y="5626510"/>
            <a:ext cx="1657350" cy="396875"/>
          </a:xfrm>
          <a:prstGeom prst="rect">
            <a:avLst/>
          </a:prstGeom>
          <a:noFill/>
          <a:ln w="9525">
            <a:noFill/>
            <a:miter lim="800000"/>
          </a:ln>
        </p:spPr>
        <p:txBody>
          <a:bodyPr>
            <a:spAutoFit/>
          </a:bodyPr>
          <a:lstStyle/>
          <a:p>
            <a:pPr>
              <a:spcBef>
                <a:spcPct val="40000"/>
              </a:spcBef>
            </a:pPr>
            <a:r>
              <a:rPr kumimoji="1" lang="en-US" altLang="zh-CN" sz="2000" b="1" i="1">
                <a:solidFill>
                  <a:srgbClr val="800000"/>
                </a:solidFill>
                <a:latin typeface="Times New Roman" panose="02020603050405020304" pitchFamily="18" charset="0"/>
                <a:ea typeface="宋体" panose="02010600030101010101" pitchFamily="2" charset="-122"/>
              </a:rPr>
              <a:t>D</a:t>
            </a:r>
            <a:r>
              <a:rPr kumimoji="1" lang="en-US" altLang="zh-CN" sz="2000" b="1" baseline="-25000">
                <a:solidFill>
                  <a:srgbClr val="800000"/>
                </a:solidFill>
                <a:latin typeface="Times New Roman" panose="02020603050405020304" pitchFamily="18" charset="0"/>
                <a:ea typeface="宋体" panose="02010600030101010101" pitchFamily="2" charset="-122"/>
              </a:rPr>
              <a:t>2</a:t>
            </a:r>
            <a:r>
              <a:rPr kumimoji="1" lang="zh-CN" altLang="en-US" sz="2000" b="1">
                <a:solidFill>
                  <a:srgbClr val="800000"/>
                </a:solidFill>
                <a:latin typeface="Times New Roman" panose="02020603050405020304" pitchFamily="18" charset="0"/>
                <a:ea typeface="宋体" panose="02010600030101010101" pitchFamily="2" charset="-122"/>
              </a:rPr>
              <a:t>先导通，</a:t>
            </a:r>
            <a:endParaRPr kumimoji="1" lang="zh-CN" altLang="en-US" sz="2000" b="1">
              <a:solidFill>
                <a:srgbClr val="800000"/>
              </a:solidFill>
              <a:latin typeface="Times New Roman" panose="02020603050405020304" pitchFamily="18" charset="0"/>
              <a:ea typeface="宋体" panose="02010600030101010101" pitchFamily="2" charset="-122"/>
            </a:endParaRPr>
          </a:p>
        </p:txBody>
      </p:sp>
      <p:sp>
        <p:nvSpPr>
          <p:cNvPr id="55" name="Text Box 41"/>
          <p:cNvSpPr txBox="1">
            <a:spLocks noChangeArrowheads="1"/>
          </p:cNvSpPr>
          <p:nvPr/>
        </p:nvSpPr>
        <p:spPr bwMode="auto">
          <a:xfrm>
            <a:off x="7426388" y="5229635"/>
            <a:ext cx="2736850" cy="396875"/>
          </a:xfrm>
          <a:prstGeom prst="rect">
            <a:avLst/>
          </a:prstGeom>
          <a:noFill/>
          <a:ln w="9525">
            <a:noFill/>
            <a:miter lim="800000"/>
          </a:ln>
        </p:spPr>
        <p:txBody>
          <a:bodyPr>
            <a:spAutoFit/>
          </a:bodyPr>
          <a:lstStyle/>
          <a:p>
            <a:pPr>
              <a:spcBef>
                <a:spcPct val="40000"/>
              </a:spcBef>
            </a:pPr>
            <a:r>
              <a:rPr kumimoji="1" lang="en-US" altLang="zh-CN" sz="2000" b="1" i="1">
                <a:solidFill>
                  <a:srgbClr val="800000"/>
                </a:solidFill>
                <a:latin typeface="Times New Roman" panose="02020603050405020304" pitchFamily="18" charset="0"/>
                <a:ea typeface="宋体" panose="02010600030101010101" pitchFamily="2" charset="-122"/>
              </a:rPr>
              <a:t>D</a:t>
            </a:r>
            <a:r>
              <a:rPr kumimoji="1" lang="en-US" altLang="zh-CN" sz="2000" b="1" baseline="-25000">
                <a:solidFill>
                  <a:srgbClr val="800000"/>
                </a:solidFill>
                <a:latin typeface="Times New Roman" panose="02020603050405020304" pitchFamily="18" charset="0"/>
                <a:ea typeface="宋体" panose="02010600030101010101" pitchFamily="2" charset="-122"/>
              </a:rPr>
              <a:t>2</a:t>
            </a:r>
            <a:r>
              <a:rPr kumimoji="1" lang="zh-CN" altLang="en-US" sz="2000" b="1">
                <a:solidFill>
                  <a:srgbClr val="800000"/>
                </a:solidFill>
                <a:latin typeface="Times New Roman" panose="02020603050405020304" pitchFamily="18" charset="0"/>
                <a:ea typeface="宋体" panose="02010600030101010101" pitchFamily="2" charset="-122"/>
              </a:rPr>
              <a:t>两端电压为</a:t>
            </a:r>
            <a:r>
              <a:rPr kumimoji="1" lang="en-US" altLang="zh-CN" sz="2000" b="1">
                <a:solidFill>
                  <a:srgbClr val="800000"/>
                </a:solidFill>
                <a:latin typeface="Times New Roman" panose="02020603050405020304" pitchFamily="18" charset="0"/>
                <a:ea typeface="宋体" panose="02010600030101010101" pitchFamily="2" charset="-122"/>
              </a:rPr>
              <a:t>+9V</a:t>
            </a:r>
            <a:r>
              <a:rPr kumimoji="1" lang="zh-CN" altLang="en-US" sz="2000" b="1">
                <a:solidFill>
                  <a:srgbClr val="800000"/>
                </a:solidFill>
                <a:latin typeface="Times New Roman" panose="02020603050405020304" pitchFamily="18" charset="0"/>
                <a:ea typeface="宋体" panose="02010600030101010101" pitchFamily="2" charset="-122"/>
              </a:rPr>
              <a:t>，</a:t>
            </a:r>
            <a:endParaRPr kumimoji="1" lang="zh-CN" altLang="en-US" sz="2000" b="1">
              <a:solidFill>
                <a:srgbClr val="800000"/>
              </a:solidFill>
              <a:latin typeface="Times New Roman" panose="02020603050405020304" pitchFamily="18" charset="0"/>
              <a:ea typeface="宋体" panose="02010600030101010101" pitchFamily="2" charset="-122"/>
            </a:endParaRPr>
          </a:p>
        </p:txBody>
      </p:sp>
      <p:sp>
        <p:nvSpPr>
          <p:cNvPr id="56" name="Text Box 43"/>
          <p:cNvSpPr txBox="1">
            <a:spLocks noChangeArrowheads="1"/>
          </p:cNvSpPr>
          <p:nvPr/>
        </p:nvSpPr>
        <p:spPr bwMode="auto">
          <a:xfrm>
            <a:off x="3035364" y="5626510"/>
            <a:ext cx="3311525" cy="396875"/>
          </a:xfrm>
          <a:prstGeom prst="rect">
            <a:avLst/>
          </a:prstGeom>
          <a:noFill/>
          <a:ln w="9525">
            <a:noFill/>
            <a:miter lim="800000"/>
          </a:ln>
        </p:spPr>
        <p:txBody>
          <a:bodyPr>
            <a:spAutoFit/>
          </a:bodyPr>
          <a:lstStyle/>
          <a:p>
            <a:pPr>
              <a:spcBef>
                <a:spcPct val="40000"/>
              </a:spcBef>
            </a:pPr>
            <a:r>
              <a:rPr kumimoji="1" lang="en-US" altLang="zh-CN" sz="2000" b="1" i="1">
                <a:solidFill>
                  <a:srgbClr val="800000"/>
                </a:solidFill>
                <a:latin typeface="Times New Roman" panose="02020603050405020304" pitchFamily="18" charset="0"/>
                <a:ea typeface="宋体" panose="02010600030101010101" pitchFamily="2" charset="-122"/>
              </a:rPr>
              <a:t>D</a:t>
            </a:r>
            <a:r>
              <a:rPr kumimoji="1" lang="en-US" altLang="zh-CN" sz="2000" b="1" baseline="-25000">
                <a:solidFill>
                  <a:srgbClr val="800000"/>
                </a:solidFill>
                <a:latin typeface="Times New Roman" panose="02020603050405020304" pitchFamily="18" charset="0"/>
                <a:ea typeface="宋体" panose="02010600030101010101" pitchFamily="2" charset="-122"/>
              </a:rPr>
              <a:t>2</a:t>
            </a:r>
            <a:r>
              <a:rPr kumimoji="1" lang="zh-CN" altLang="en-US" sz="2000" b="1">
                <a:solidFill>
                  <a:srgbClr val="800000"/>
                </a:solidFill>
                <a:latin typeface="Times New Roman" panose="02020603050405020304" pitchFamily="18" charset="0"/>
                <a:ea typeface="宋体" panose="02010600030101010101" pitchFamily="2" charset="-122"/>
              </a:rPr>
              <a:t>两端电压实际约</a:t>
            </a:r>
            <a:r>
              <a:rPr kumimoji="1" lang="en-US" altLang="zh-CN" sz="2000" b="1">
                <a:solidFill>
                  <a:srgbClr val="800000"/>
                </a:solidFill>
                <a:latin typeface="Times New Roman" panose="02020603050405020304" pitchFamily="18" charset="0"/>
                <a:ea typeface="宋体" panose="02010600030101010101" pitchFamily="2" charset="-122"/>
              </a:rPr>
              <a:t>+0.7V</a:t>
            </a:r>
            <a:r>
              <a:rPr kumimoji="1" lang="zh-CN" altLang="en-US" sz="2000" b="1">
                <a:solidFill>
                  <a:srgbClr val="800000"/>
                </a:solidFill>
                <a:latin typeface="Times New Roman" panose="02020603050405020304" pitchFamily="18" charset="0"/>
                <a:ea typeface="宋体" panose="02010600030101010101" pitchFamily="2" charset="-122"/>
              </a:rPr>
              <a:t>，</a:t>
            </a:r>
            <a:endParaRPr kumimoji="1" lang="zh-CN" altLang="en-US" sz="2000" b="1">
              <a:solidFill>
                <a:srgbClr val="800000"/>
              </a:solidFill>
              <a:latin typeface="Times New Roman" panose="02020603050405020304" pitchFamily="18" charset="0"/>
              <a:ea typeface="宋体" panose="02010600030101010101" pitchFamily="2" charset="-122"/>
            </a:endParaRPr>
          </a:p>
        </p:txBody>
      </p:sp>
      <p:sp>
        <p:nvSpPr>
          <p:cNvPr id="57" name="Text Box 44"/>
          <p:cNvSpPr txBox="1">
            <a:spLocks noChangeArrowheads="1"/>
          </p:cNvSpPr>
          <p:nvPr/>
        </p:nvSpPr>
        <p:spPr bwMode="auto">
          <a:xfrm>
            <a:off x="8651939" y="5626510"/>
            <a:ext cx="1368425" cy="396875"/>
          </a:xfrm>
          <a:prstGeom prst="rect">
            <a:avLst/>
          </a:prstGeom>
          <a:noFill/>
          <a:ln w="9525">
            <a:noFill/>
            <a:miter lim="800000"/>
          </a:ln>
        </p:spPr>
        <p:txBody>
          <a:bodyPr>
            <a:spAutoFit/>
          </a:bodyPr>
          <a:lstStyle/>
          <a:p>
            <a:pPr>
              <a:spcBef>
                <a:spcPct val="40000"/>
              </a:spcBef>
            </a:pPr>
            <a:r>
              <a:rPr kumimoji="1" lang="en-US" altLang="zh-CN" sz="2000" b="1">
                <a:solidFill>
                  <a:srgbClr val="800000"/>
                </a:solidFill>
                <a:latin typeface="Times New Roman" panose="02020603050405020304" pitchFamily="18" charset="0"/>
                <a:ea typeface="宋体" panose="02010600030101010101" pitchFamily="2" charset="-122"/>
              </a:rPr>
              <a:t>D</a:t>
            </a:r>
            <a:r>
              <a:rPr kumimoji="1" lang="en-US" altLang="zh-CN" sz="2000" b="1" baseline="-25000">
                <a:solidFill>
                  <a:srgbClr val="800000"/>
                </a:solidFill>
                <a:latin typeface="Times New Roman" panose="02020603050405020304" pitchFamily="18" charset="0"/>
                <a:ea typeface="宋体" panose="02010600030101010101" pitchFamily="2" charset="-122"/>
              </a:rPr>
              <a:t>1</a:t>
            </a:r>
            <a:r>
              <a:rPr kumimoji="1" lang="zh-CN" altLang="en-US" sz="2000" b="1">
                <a:solidFill>
                  <a:srgbClr val="800000"/>
                </a:solidFill>
                <a:latin typeface="Times New Roman" panose="02020603050405020304" pitchFamily="18" charset="0"/>
                <a:ea typeface="宋体" panose="02010600030101010101" pitchFamily="2" charset="-122"/>
              </a:rPr>
              <a:t>截止。</a:t>
            </a:r>
            <a:endParaRPr kumimoji="1" lang="zh-CN" altLang="en-US" sz="2000" b="1">
              <a:solidFill>
                <a:srgbClr val="800000"/>
              </a:solidFill>
              <a:latin typeface="Times New Roman" panose="02020603050405020304" pitchFamily="18" charset="0"/>
              <a:ea typeface="宋体" panose="02010600030101010101" pitchFamily="2" charset="-122"/>
            </a:endParaRPr>
          </a:p>
        </p:txBody>
      </p:sp>
      <p:sp>
        <p:nvSpPr>
          <p:cNvPr id="58" name="Text Box 42"/>
          <p:cNvSpPr txBox="1">
            <a:spLocks noChangeArrowheads="1"/>
          </p:cNvSpPr>
          <p:nvPr/>
        </p:nvSpPr>
        <p:spPr bwMode="auto">
          <a:xfrm>
            <a:off x="5986526" y="5626510"/>
            <a:ext cx="3673475" cy="396875"/>
          </a:xfrm>
          <a:prstGeom prst="rect">
            <a:avLst/>
          </a:prstGeom>
          <a:noFill/>
          <a:ln w="9525">
            <a:noFill/>
            <a:miter lim="800000"/>
          </a:ln>
        </p:spPr>
        <p:txBody>
          <a:bodyPr>
            <a:spAutoFit/>
          </a:bodyPr>
          <a:lstStyle/>
          <a:p>
            <a:pPr>
              <a:spcBef>
                <a:spcPct val="40000"/>
              </a:spcBef>
            </a:pPr>
            <a:r>
              <a:rPr kumimoji="1" lang="en-US" altLang="zh-CN" sz="2000" b="1" i="1">
                <a:solidFill>
                  <a:srgbClr val="800000"/>
                </a:solidFill>
                <a:latin typeface="Times New Roman" panose="02020603050405020304" pitchFamily="18" charset="0"/>
                <a:ea typeface="宋体" panose="02010600030101010101" pitchFamily="2" charset="-122"/>
              </a:rPr>
              <a:t>D</a:t>
            </a:r>
            <a:r>
              <a:rPr kumimoji="1" lang="en-US" altLang="zh-CN" sz="2000" b="1" baseline="-25000">
                <a:solidFill>
                  <a:srgbClr val="800000"/>
                </a:solidFill>
                <a:latin typeface="Times New Roman" panose="02020603050405020304" pitchFamily="18" charset="0"/>
                <a:ea typeface="宋体" panose="02010600030101010101" pitchFamily="2" charset="-122"/>
              </a:rPr>
              <a:t>1</a:t>
            </a:r>
            <a:r>
              <a:rPr kumimoji="1" lang="zh-CN" altLang="en-US" sz="2000" b="1">
                <a:solidFill>
                  <a:srgbClr val="800000"/>
                </a:solidFill>
                <a:latin typeface="Times New Roman" panose="02020603050405020304" pitchFamily="18" charset="0"/>
                <a:ea typeface="宋体" panose="02010600030101010101" pitchFamily="2" charset="-122"/>
              </a:rPr>
              <a:t>两端电压约为</a:t>
            </a:r>
            <a:r>
              <a:rPr kumimoji="1" lang="en-US" altLang="zh-CN" sz="2000" b="1">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b="1">
                <a:solidFill>
                  <a:srgbClr val="800000"/>
                </a:solidFill>
                <a:latin typeface="Times New Roman" panose="02020603050405020304" pitchFamily="18" charset="0"/>
                <a:ea typeface="宋体" panose="02010600030101010101" pitchFamily="2" charset="-122"/>
              </a:rPr>
              <a:t>2.3V</a:t>
            </a:r>
            <a:r>
              <a:rPr kumimoji="1" lang="zh-CN" altLang="en-US" sz="2000" b="1">
                <a:solidFill>
                  <a:srgbClr val="800000"/>
                </a:solidFill>
                <a:latin typeface="Times New Roman" panose="02020603050405020304" pitchFamily="18" charset="0"/>
                <a:ea typeface="宋体" panose="02010600030101010101" pitchFamily="2" charset="-122"/>
              </a:rPr>
              <a:t>，</a:t>
            </a:r>
            <a:endParaRPr kumimoji="1" lang="zh-CN" altLang="en-US" sz="2000" b="1">
              <a:solidFill>
                <a:srgbClr val="800000"/>
              </a:solidFill>
              <a:latin typeface="Times New Roman" panose="02020603050405020304" pitchFamily="18" charset="0"/>
              <a:ea typeface="宋体" panose="02010600030101010101" pitchFamily="2" charset="-122"/>
            </a:endParaRPr>
          </a:p>
        </p:txBody>
      </p:sp>
      <p:sp>
        <p:nvSpPr>
          <p:cNvPr id="59" name="Text Box 55"/>
          <p:cNvSpPr txBox="1">
            <a:spLocks noChangeArrowheads="1"/>
          </p:cNvSpPr>
          <p:nvPr/>
        </p:nvSpPr>
        <p:spPr bwMode="auto">
          <a:xfrm>
            <a:off x="2782951" y="2095910"/>
            <a:ext cx="792163" cy="396875"/>
          </a:xfrm>
          <a:prstGeom prst="rect">
            <a:avLst/>
          </a:prstGeom>
          <a:noFill/>
          <a:ln w="9525">
            <a:noFill/>
            <a:miter lim="800000"/>
          </a:ln>
        </p:spPr>
        <p:txBody>
          <a:bodyPr>
            <a:spAutoFit/>
          </a:bodyPr>
          <a:lstStyle/>
          <a:p>
            <a:pPr>
              <a:spcBef>
                <a:spcPct val="40000"/>
              </a:spcBef>
            </a:pPr>
            <a:r>
              <a:rPr kumimoji="1" lang="zh-CN" altLang="en-US" sz="2000" b="1">
                <a:solidFill>
                  <a:srgbClr val="800000"/>
                </a:solidFill>
                <a:latin typeface="Times New Roman" panose="02020603050405020304" pitchFamily="18" charset="0"/>
                <a:ea typeface="宋体" panose="02010600030101010101" pitchFamily="2" charset="-122"/>
              </a:rPr>
              <a:t>截止</a:t>
            </a:r>
            <a:endParaRPr kumimoji="1" lang="zh-CN" altLang="en-US" sz="2000" b="1">
              <a:solidFill>
                <a:srgbClr val="800000"/>
              </a:solidFill>
              <a:latin typeface="Times New Roman" panose="02020603050405020304" pitchFamily="18" charset="0"/>
              <a:ea typeface="宋体" panose="02010600030101010101" pitchFamily="2" charset="-122"/>
            </a:endParaRPr>
          </a:p>
        </p:txBody>
      </p:sp>
      <p:sp>
        <p:nvSpPr>
          <p:cNvPr id="60" name="Text Box 56"/>
          <p:cNvSpPr txBox="1">
            <a:spLocks noChangeArrowheads="1"/>
          </p:cNvSpPr>
          <p:nvPr/>
        </p:nvSpPr>
        <p:spPr bwMode="auto">
          <a:xfrm>
            <a:off x="4943538" y="2095910"/>
            <a:ext cx="647700" cy="396875"/>
          </a:xfrm>
          <a:prstGeom prst="rect">
            <a:avLst/>
          </a:prstGeom>
          <a:noFill/>
          <a:ln w="9525">
            <a:noFill/>
            <a:miter lim="800000"/>
          </a:ln>
        </p:spPr>
        <p:txBody>
          <a:bodyPr>
            <a:spAutoFit/>
          </a:bodyPr>
          <a:lstStyle/>
          <a:p>
            <a:pPr>
              <a:spcBef>
                <a:spcPct val="40000"/>
              </a:spcBef>
            </a:pPr>
            <a:r>
              <a:rPr kumimoji="1" lang="en-US" altLang="zh-CN" sz="2000" b="1">
                <a:solidFill>
                  <a:srgbClr val="800000"/>
                </a:solidFill>
                <a:latin typeface="Times New Roman" panose="02020603050405020304" pitchFamily="18" charset="0"/>
                <a:ea typeface="宋体" panose="02010600030101010101" pitchFamily="2" charset="-122"/>
                <a:cs typeface="Times New Roman" panose="02020603050405020304" pitchFamily="18" charset="0"/>
              </a:rPr>
              <a:t>–2.3</a:t>
            </a:r>
            <a:endParaRPr kumimoji="1" lang="en-US" altLang="zh-CN" sz="2000" b="1">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任意多边形 13"/>
          <p:cNvSpPr/>
          <p:nvPr/>
        </p:nvSpPr>
        <p:spPr>
          <a:xfrm flipV="1">
            <a:off x="1703451" y="3464335"/>
            <a:ext cx="396875" cy="1171575"/>
          </a:xfrm>
          <a:custGeom>
            <a:avLst/>
            <a:gdLst>
              <a:gd name="connsiteX0" fmla="*/ 794178 w 794178"/>
              <a:gd name="connsiteY0" fmla="*/ 1361241 h 1361241"/>
              <a:gd name="connsiteX1" fmla="*/ 100496 w 794178"/>
              <a:gd name="connsiteY1" fmla="*/ 1219352 h 1361241"/>
              <a:gd name="connsiteX2" fmla="*/ 5903 w 794178"/>
              <a:gd name="connsiteY2" fmla="*/ 588731 h 1361241"/>
              <a:gd name="connsiteX3" fmla="*/ 116261 w 794178"/>
              <a:gd name="connsiteY3" fmla="*/ 84235 h 1361241"/>
              <a:gd name="connsiteX4" fmla="*/ 731116 w 794178"/>
              <a:gd name="connsiteY4" fmla="*/ 5407 h 136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178" h="1361241">
                <a:moveTo>
                  <a:pt x="794178" y="1361241"/>
                </a:moveTo>
                <a:cubicBezTo>
                  <a:pt x="513026" y="1354672"/>
                  <a:pt x="231875" y="1348104"/>
                  <a:pt x="100496" y="1219352"/>
                </a:cubicBezTo>
                <a:cubicBezTo>
                  <a:pt x="-30883" y="1090600"/>
                  <a:pt x="3276" y="777917"/>
                  <a:pt x="5903" y="588731"/>
                </a:cubicBezTo>
                <a:cubicBezTo>
                  <a:pt x="8530" y="399545"/>
                  <a:pt x="-4608" y="181456"/>
                  <a:pt x="116261" y="84235"/>
                </a:cubicBezTo>
                <a:cubicBezTo>
                  <a:pt x="237130" y="-12986"/>
                  <a:pt x="484123" y="-3790"/>
                  <a:pt x="731116" y="5407"/>
                </a:cubicBezTo>
              </a:path>
            </a:pathLst>
          </a:custGeom>
          <a:ln w="25400">
            <a:solidFill>
              <a:schemeClr val="accent6">
                <a:lumMod val="75000"/>
              </a:schemeClr>
            </a:solidFill>
            <a:headEnd type="arrow"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zh-CN" altLang="en-US"/>
          </a:p>
        </p:txBody>
      </p:sp>
      <p:cxnSp>
        <p:nvCxnSpPr>
          <p:cNvPr id="16" name="直接箭头连接符 15"/>
          <p:cNvCxnSpPr/>
          <p:nvPr/>
        </p:nvCxnSpPr>
        <p:spPr>
          <a:xfrm>
            <a:off x="2135250" y="3681822"/>
            <a:ext cx="0" cy="792163"/>
          </a:xfrm>
          <a:prstGeom prst="straightConnector1">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par>
                                <p:cTn id="12" presetID="23" presetClass="entr" presetSubtype="32"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strVal val="4*#ppt_w"/>
                                          </p:val>
                                        </p:tav>
                                        <p:tav tm="100000">
                                          <p:val>
                                            <p:strVal val="#ppt_w"/>
                                          </p:val>
                                        </p:tav>
                                      </p:tavLst>
                                    </p:anim>
                                    <p:anim calcmode="lin" valueType="num">
                                      <p:cBhvr>
                                        <p:cTn id="15" dur="500" fill="hold"/>
                                        <p:tgtEl>
                                          <p:spTgt spid="40"/>
                                        </p:tgtEl>
                                        <p:attrNameLst>
                                          <p:attrName>ppt_h</p:attrName>
                                        </p:attrNameLst>
                                      </p:cBhvr>
                                      <p:tavLst>
                                        <p:tav tm="0">
                                          <p:val>
                                            <p:strVal val="4*#ppt_h"/>
                                          </p:val>
                                        </p:tav>
                                        <p:tav tm="100000">
                                          <p:val>
                                            <p:strVal val="#ppt_h"/>
                                          </p:val>
                                        </p:tav>
                                      </p:tavLst>
                                    </p:anim>
                                  </p:childTnLst>
                                </p:cTn>
                              </p:par>
                            </p:childTnLst>
                          </p:cTn>
                        </p:par>
                        <p:par>
                          <p:cTn id="16" fill="hold">
                            <p:stCondLst>
                              <p:cond delay="500"/>
                            </p:stCondLst>
                            <p:childTnLst>
                              <p:par>
                                <p:cTn id="17" presetID="1" presetClass="entr" presetSubtype="0" fill="hold" nodeType="afterEffect">
                                  <p:stCondLst>
                                    <p:cond delay="500"/>
                                  </p:stCondLst>
                                  <p:iterate type="lt">
                                    <p:tmAbs val="80"/>
                                  </p:iterate>
                                  <p:childTnLst>
                                    <p:set>
                                      <p:cBhvr>
                                        <p:cTn id="1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9">
                                            <p:txEl>
                                              <p:pRg st="0" end="0"/>
                                            </p:txEl>
                                          </p:spTgt>
                                        </p:tgtEl>
                                        <p:attrNameLst>
                                          <p:attrName>style.visibility</p:attrName>
                                        </p:attrNameLst>
                                      </p:cBhvr>
                                      <p:to>
                                        <p:strVal val="visible"/>
                                      </p:to>
                                    </p:set>
                                    <p:animEffect transition="in" filter="wipe(left)">
                                      <p:cBhvr>
                                        <p:cTn id="23" dur="500"/>
                                        <p:tgtEl>
                                          <p:spTgt spid="4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80"/>
                                  </p:iterate>
                                  <p:childTnLst>
                                    <p:set>
                                      <p:cBhvr>
                                        <p:cTn id="27"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80"/>
                                  </p:iterate>
                                  <p:childTnLst>
                                    <p:set>
                                      <p:cBhvr>
                                        <p:cTn id="31"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80"/>
                                  </p:iterate>
                                  <p:childTnLst>
                                    <p:set>
                                      <p:cBhvr>
                                        <p:cTn id="35"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lt">
                                    <p:tmAbs val="80"/>
                                  </p:iterate>
                                  <p:childTnLst>
                                    <p:set>
                                      <p:cBhvr>
                                        <p:cTn id="39"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80"/>
                                  </p:iterate>
                                  <p:childTnLst>
                                    <p:set>
                                      <p:cBhvr>
                                        <p:cTn id="43"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childTnLst>
                          </p:cTn>
                        </p:par>
                        <p:par>
                          <p:cTn id="49" fill="hold">
                            <p:stCondLst>
                              <p:cond delay="500"/>
                            </p:stCondLst>
                            <p:childTnLst>
                              <p:par>
                                <p:cTn id="50" presetID="22" presetClass="entr" presetSubtype="1" fill="hold" nodeType="afterEffect">
                                  <p:stCondLst>
                                    <p:cond delay="50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1">
                                            <p:txEl>
                                              <p:pRg st="0" end="0"/>
                                            </p:txEl>
                                          </p:spTgt>
                                        </p:tgtEl>
                                        <p:attrNameLst>
                                          <p:attrName>style.visibility</p:attrName>
                                        </p:attrNameLst>
                                      </p:cBhvr>
                                      <p:to>
                                        <p:strVal val="visible"/>
                                      </p:to>
                                    </p:set>
                                    <p:animEffect transition="in" filter="wipe(left)">
                                      <p:cBhvr>
                                        <p:cTn id="57" dur="500"/>
                                        <p:tgtEl>
                                          <p:spTgt spid="51">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left)">
                                      <p:cBhvr>
                                        <p:cTn id="62" dur="500"/>
                                        <p:tgtEl>
                                          <p:spTgt spid="5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3">
                                            <p:txEl>
                                              <p:pRg st="0" end="0"/>
                                            </p:txEl>
                                          </p:spTgt>
                                        </p:tgtEl>
                                        <p:attrNameLst>
                                          <p:attrName>style.visibility</p:attrName>
                                        </p:attrNameLst>
                                      </p:cBhvr>
                                      <p:to>
                                        <p:strVal val="visible"/>
                                      </p:to>
                                    </p:set>
                                    <p:animEffect transition="in" filter="wipe(left)">
                                      <p:cBhvr>
                                        <p:cTn id="71" dur="500"/>
                                        <p:tgtEl>
                                          <p:spTgt spid="53">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5">
                                            <p:txEl>
                                              <p:pRg st="0" end="0"/>
                                            </p:txEl>
                                          </p:spTgt>
                                        </p:tgtEl>
                                        <p:attrNameLst>
                                          <p:attrName>style.visibility</p:attrName>
                                        </p:attrNameLst>
                                      </p:cBhvr>
                                      <p:to>
                                        <p:strVal val="visible"/>
                                      </p:to>
                                    </p:set>
                                    <p:animEffect transition="in" filter="wipe(left)">
                                      <p:cBhvr>
                                        <p:cTn id="76" dur="500"/>
                                        <p:tgtEl>
                                          <p:spTgt spid="55">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4">
                                            <p:txEl>
                                              <p:pRg st="0" end="0"/>
                                            </p:txEl>
                                          </p:spTgt>
                                        </p:tgtEl>
                                        <p:attrNameLst>
                                          <p:attrName>style.visibility</p:attrName>
                                        </p:attrNameLst>
                                      </p:cBhvr>
                                      <p:to>
                                        <p:strVal val="visible"/>
                                      </p:to>
                                    </p:set>
                                    <p:animEffect transition="in" filter="wipe(left)">
                                      <p:cBhvr>
                                        <p:cTn id="81" dur="500"/>
                                        <p:tgtEl>
                                          <p:spTgt spid="54">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6">
                                            <p:txEl>
                                              <p:pRg st="0" end="0"/>
                                            </p:txEl>
                                          </p:spTgt>
                                        </p:tgtEl>
                                        <p:attrNameLst>
                                          <p:attrName>style.visibility</p:attrName>
                                        </p:attrNameLst>
                                      </p:cBhvr>
                                      <p:to>
                                        <p:strVal val="visible"/>
                                      </p:to>
                                    </p:set>
                                    <p:animEffect transition="in" filter="wipe(left)">
                                      <p:cBhvr>
                                        <p:cTn id="86" dur="500"/>
                                        <p:tgtEl>
                                          <p:spTgt spid="56">
                                            <p:txEl>
                                              <p:pRg st="0" end="0"/>
                                            </p:txEl>
                                          </p:spTgt>
                                        </p:tgtEl>
                                      </p:cBhvr>
                                    </p:animEffect>
                                  </p:childTnLst>
                                </p:cTn>
                              </p:par>
                            </p:childTnLst>
                          </p:cTn>
                        </p:par>
                        <p:par>
                          <p:cTn id="87" fill="hold">
                            <p:stCondLst>
                              <p:cond delay="500"/>
                            </p:stCondLst>
                            <p:childTnLst>
                              <p:par>
                                <p:cTn id="88" presetID="23" presetClass="entr" presetSubtype="32" fill="hold" nodeType="afterEffect">
                                  <p:stCondLst>
                                    <p:cond delay="500"/>
                                  </p:stCondLst>
                                  <p:childTnLst>
                                    <p:set>
                                      <p:cBhvr>
                                        <p:cTn id="89" dur="1" fill="hold">
                                          <p:stCondLst>
                                            <p:cond delay="0"/>
                                          </p:stCondLst>
                                        </p:cTn>
                                        <p:tgtEl>
                                          <p:spTgt spid="42"/>
                                        </p:tgtEl>
                                        <p:attrNameLst>
                                          <p:attrName>style.visibility</p:attrName>
                                        </p:attrNameLst>
                                      </p:cBhvr>
                                      <p:to>
                                        <p:strVal val="visible"/>
                                      </p:to>
                                    </p:set>
                                    <p:anim calcmode="lin" valueType="num">
                                      <p:cBhvr>
                                        <p:cTn id="90" dur="500" fill="hold"/>
                                        <p:tgtEl>
                                          <p:spTgt spid="42"/>
                                        </p:tgtEl>
                                        <p:attrNameLst>
                                          <p:attrName>ppt_w</p:attrName>
                                        </p:attrNameLst>
                                      </p:cBhvr>
                                      <p:tavLst>
                                        <p:tav tm="0">
                                          <p:val>
                                            <p:strVal val="4*#ppt_w"/>
                                          </p:val>
                                        </p:tav>
                                        <p:tav tm="100000">
                                          <p:val>
                                            <p:strVal val="#ppt_w"/>
                                          </p:val>
                                        </p:tav>
                                      </p:tavLst>
                                    </p:anim>
                                    <p:anim calcmode="lin" valueType="num">
                                      <p:cBhvr>
                                        <p:cTn id="91" dur="500" fill="hold"/>
                                        <p:tgtEl>
                                          <p:spTgt spid="42"/>
                                        </p:tgtEl>
                                        <p:attrNameLst>
                                          <p:attrName>ppt_h</p:attrName>
                                        </p:attrNameLst>
                                      </p:cBhvr>
                                      <p:tavLst>
                                        <p:tav tm="0">
                                          <p:val>
                                            <p:strVal val="4*#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8">
                                            <p:txEl>
                                              <p:pRg st="0" end="0"/>
                                            </p:txEl>
                                          </p:spTgt>
                                        </p:tgtEl>
                                        <p:attrNameLst>
                                          <p:attrName>style.visibility</p:attrName>
                                        </p:attrNameLst>
                                      </p:cBhvr>
                                      <p:to>
                                        <p:strVal val="visible"/>
                                      </p:to>
                                    </p:set>
                                    <p:animEffect transition="in" filter="wipe(left)">
                                      <p:cBhvr>
                                        <p:cTn id="96" dur="500"/>
                                        <p:tgtEl>
                                          <p:spTgt spid="58">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7">
                                            <p:txEl>
                                              <p:pRg st="0" end="0"/>
                                            </p:txEl>
                                          </p:spTgt>
                                        </p:tgtEl>
                                        <p:attrNameLst>
                                          <p:attrName>style.visibility</p:attrName>
                                        </p:attrNameLst>
                                      </p:cBhvr>
                                      <p:to>
                                        <p:strVal val="visible"/>
                                      </p:to>
                                    </p:set>
                                    <p:animEffect transition="in" filter="wipe(left)">
                                      <p:cBhvr>
                                        <p:cTn id="101" dur="500"/>
                                        <p:tgtEl>
                                          <p:spTgt spid="5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9">
                                            <p:txEl>
                                              <p:pRg st="0" end="0"/>
                                            </p:txEl>
                                          </p:spTgt>
                                        </p:tgtEl>
                                        <p:attrNameLst>
                                          <p:attrName>style.visibility</p:attrName>
                                        </p:attrNameLst>
                                      </p:cBhvr>
                                      <p:to>
                                        <p:strVal val="visible"/>
                                      </p:to>
                                    </p:set>
                                    <p:animEffect transition="in" filter="wipe(left)">
                                      <p:cBhvr>
                                        <p:cTn id="106" dur="500"/>
                                        <p:tgtEl>
                                          <p:spTgt spid="59">
                                            <p:txEl>
                                              <p:pRg st="0" end="0"/>
                                            </p:txEl>
                                          </p:spTgt>
                                        </p:tgtEl>
                                      </p:cBhvr>
                                    </p:animEffect>
                                  </p:childTnLst>
                                </p:cTn>
                              </p:par>
                            </p:childTnLst>
                          </p:cTn>
                        </p:par>
                        <p:par>
                          <p:cTn id="107" fill="hold">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60">
                                            <p:txEl>
                                              <p:pRg st="0" end="0"/>
                                            </p:txEl>
                                          </p:spTgt>
                                        </p:tgtEl>
                                        <p:attrNameLst>
                                          <p:attrName>style.visibility</p:attrName>
                                        </p:attrNameLst>
                                      </p:cBhvr>
                                      <p:to>
                                        <p:strVal val="visible"/>
                                      </p:to>
                                    </p:set>
                                    <p:animEffect transition="in" filter="wipe(left)">
                                      <p:cBhvr>
                                        <p:cTn id="110" dur="500"/>
                                        <p:tgtEl>
                                          <p:spTgt spid="60">
                                            <p:txEl>
                                              <p:pRg st="0" end="0"/>
                                            </p:txEl>
                                          </p:spTgt>
                                        </p:tgtEl>
                                      </p:cBhvr>
                                    </p:animEffect>
                                  </p:childTnLst>
                                </p:cTn>
                              </p:par>
                            </p:childTnLst>
                          </p:cTn>
                        </p:par>
                        <p:par>
                          <p:cTn id="111" fill="hold">
                            <p:stCondLst>
                              <p:cond delay="1000"/>
                            </p:stCondLst>
                            <p:childTnLst>
                              <p:par>
                                <p:cTn id="112" presetID="9" presetClass="exit" presetSubtype="0" fill="hold" grpId="1" nodeType="afterEffect">
                                  <p:stCondLst>
                                    <p:cond delay="0"/>
                                  </p:stCondLst>
                                  <p:childTnLst>
                                    <p:animEffect transition="out" filter="dissolve">
                                      <p:cBhvr>
                                        <p:cTn id="113" dur="500"/>
                                        <p:tgtEl>
                                          <p:spTgt spid="41"/>
                                        </p:tgtEl>
                                      </p:cBhvr>
                                    </p:animEffect>
                                    <p:set>
                                      <p:cBhvr>
                                        <p:cTn id="114" dur="1" fill="hold">
                                          <p:stCondLst>
                                            <p:cond delay="499"/>
                                          </p:stCondLst>
                                        </p:cTn>
                                        <p:tgtEl>
                                          <p:spTgt spid="41"/>
                                        </p:tgtEl>
                                        <p:attrNameLst>
                                          <p:attrName>style.visibility</p:attrName>
                                        </p:attrNameLst>
                                      </p:cBhvr>
                                      <p:to>
                                        <p:strVal val="hidden"/>
                                      </p:to>
                                    </p:set>
                                  </p:childTnLst>
                                </p:cTn>
                              </p:par>
                              <p:par>
                                <p:cTn id="115" presetID="9" presetClass="exit" presetSubtype="0" fill="hold" nodeType="withEffect">
                                  <p:stCondLst>
                                    <p:cond delay="0"/>
                                  </p:stCondLst>
                                  <p:childTnLst>
                                    <p:animEffect transition="out" filter="dissolve">
                                      <p:cBhvr>
                                        <p:cTn id="116" dur="500"/>
                                        <p:tgtEl>
                                          <p:spTgt spid="42"/>
                                        </p:tgtEl>
                                      </p:cBhvr>
                                    </p:animEffect>
                                    <p:set>
                                      <p:cBhvr>
                                        <p:cTn id="1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9" grpId="0" autoUpdateAnimBg="0" build="p"/>
      <p:bldP spid="50" grpId="0" autoUpdateAnimBg="0" build="p"/>
      <p:bldP spid="51" grpId="0" autoUpdateAnimBg="0" build="p"/>
      <p:bldP spid="52" grpId="0" autoUpdateAnimBg="0" build="p"/>
      <p:bldP spid="53" grpId="0" autoUpdateAnimBg="0" build="p"/>
      <p:bldP spid="54" grpId="0" autoUpdateAnimBg="0" build="p"/>
      <p:bldP spid="55" grpId="0" autoUpdateAnimBg="0" build="p"/>
      <p:bldP spid="56" grpId="0" autoUpdateAnimBg="0" build="p"/>
      <p:bldP spid="57" grpId="0" autoUpdateAnimBg="0" build="p"/>
      <p:bldP spid="58" grpId="0" autoUpdateAnimBg="0" build="p"/>
      <p:bldP spid="59" grpId="0" autoUpdateAnimBg="0" build="p"/>
      <p:bldP spid="60" grpId="0" autoUpdateAnimBg="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15144" y="1194784"/>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a:latin typeface="+mn-ea"/>
                <a:ea typeface="+mn-ea"/>
              </a:rPr>
              <a:t>补充知识：电子线路的简洁画法</a:t>
            </a:r>
            <a:endParaRPr lang="zh-CN" altLang="en-US" kern="0" dirty="0">
              <a:latin typeface="+mn-ea"/>
              <a:ea typeface="+mn-ea"/>
            </a:endParaRPr>
          </a:p>
        </p:txBody>
      </p:sp>
      <p:sp>
        <p:nvSpPr>
          <p:cNvPr id="685058"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pic>
        <p:nvPicPr>
          <p:cNvPr id="33" name="Picture 4" descr="图片3"/>
          <p:cNvPicPr>
            <a:picLocks noChangeAspect="1" noChangeArrowheads="1"/>
          </p:cNvPicPr>
          <p:nvPr/>
        </p:nvPicPr>
        <p:blipFill>
          <a:blip r:embed="rId1"/>
          <a:srcRect/>
          <a:stretch>
            <a:fillRect/>
          </a:stretch>
        </p:blipFill>
        <p:spPr bwMode="auto">
          <a:xfrm>
            <a:off x="6070601" y="3068639"/>
            <a:ext cx="549275" cy="377825"/>
          </a:xfrm>
          <a:prstGeom prst="rect">
            <a:avLst/>
          </a:prstGeom>
          <a:noFill/>
          <a:ln w="9525">
            <a:noFill/>
            <a:miter lim="800000"/>
            <a:headEnd/>
            <a:tailEnd/>
          </a:ln>
        </p:spPr>
      </p:pic>
      <p:pic>
        <p:nvPicPr>
          <p:cNvPr id="34" name="Picture 5" descr="图片2"/>
          <p:cNvPicPr>
            <a:picLocks noChangeAspect="1" noChangeArrowheads="1"/>
          </p:cNvPicPr>
          <p:nvPr/>
        </p:nvPicPr>
        <p:blipFill>
          <a:blip r:embed="rId2"/>
          <a:srcRect/>
          <a:stretch>
            <a:fillRect/>
          </a:stretch>
        </p:blipFill>
        <p:spPr bwMode="auto">
          <a:xfrm>
            <a:off x="7208838" y="2555876"/>
            <a:ext cx="2919412" cy="1736725"/>
          </a:xfrm>
          <a:prstGeom prst="rect">
            <a:avLst/>
          </a:prstGeom>
          <a:noFill/>
          <a:ln w="9525">
            <a:noFill/>
            <a:miter lim="800000"/>
            <a:headEnd/>
            <a:tailEnd/>
          </a:ln>
        </p:spPr>
      </p:pic>
      <p:grpSp>
        <p:nvGrpSpPr>
          <p:cNvPr id="2" name="组合 1"/>
          <p:cNvGrpSpPr/>
          <p:nvPr/>
        </p:nvGrpSpPr>
        <p:grpSpPr bwMode="auto">
          <a:xfrm>
            <a:off x="2312988" y="1916114"/>
            <a:ext cx="3022600" cy="2592387"/>
            <a:chOff x="788988" y="1916733"/>
            <a:chExt cx="3022600" cy="2592387"/>
          </a:xfrm>
        </p:grpSpPr>
        <p:pic>
          <p:nvPicPr>
            <p:cNvPr id="685063" name="Picture 3" descr="图片1"/>
            <p:cNvPicPr>
              <a:picLocks noChangeAspect="1" noChangeArrowheads="1"/>
            </p:cNvPicPr>
            <p:nvPr/>
          </p:nvPicPr>
          <p:blipFill>
            <a:blip r:embed="rId3"/>
            <a:srcRect/>
            <a:stretch>
              <a:fillRect/>
            </a:stretch>
          </p:blipFill>
          <p:spPr bwMode="auto">
            <a:xfrm>
              <a:off x="788988" y="1916733"/>
              <a:ext cx="3022600" cy="2376487"/>
            </a:xfrm>
            <a:prstGeom prst="rect">
              <a:avLst/>
            </a:prstGeom>
            <a:noFill/>
            <a:ln w="9525">
              <a:noFill/>
              <a:miter lim="800000"/>
              <a:headEnd/>
              <a:tailEnd/>
            </a:ln>
          </p:spPr>
        </p:pic>
        <p:pic>
          <p:nvPicPr>
            <p:cNvPr id="685064" name="Picture 6" descr="图片4"/>
            <p:cNvPicPr>
              <a:picLocks noChangeAspect="1" noChangeArrowheads="1"/>
            </p:cNvPicPr>
            <p:nvPr/>
          </p:nvPicPr>
          <p:blipFill>
            <a:blip r:embed="rId4"/>
            <a:srcRect/>
            <a:stretch>
              <a:fillRect/>
            </a:stretch>
          </p:blipFill>
          <p:spPr bwMode="auto">
            <a:xfrm>
              <a:off x="2389188" y="4185270"/>
              <a:ext cx="323850" cy="32385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257300" y="625359"/>
            <a:ext cx="3090863" cy="46166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r>
              <a:rPr kumimoji="1" lang="zh-CN" altLang="en-US" sz="2400" b="1" dirty="0" smtClean="0">
                <a:solidFill>
                  <a:srgbClr val="3333FF"/>
                </a:solidFill>
                <a:latin typeface="Times New Roman" panose="02020603050405020304" pitchFamily="18" charset="0"/>
              </a:rPr>
              <a:t>数字电路中 </a:t>
            </a:r>
            <a:r>
              <a:rPr kumimoji="1" lang="zh-CN" altLang="en-US" sz="2400" b="1" dirty="0" smtClean="0">
                <a:latin typeface="Times New Roman" panose="02020603050405020304" pitchFamily="18" charset="0"/>
              </a:rPr>
              <a:t>或</a:t>
            </a:r>
            <a:r>
              <a:rPr kumimoji="1" lang="zh-CN" altLang="en-US" sz="2400" b="1" dirty="0">
                <a:latin typeface="Times New Roman" panose="02020603050405020304" pitchFamily="18" charset="0"/>
              </a:rPr>
              <a:t>门电路</a:t>
            </a:r>
            <a:endParaRPr kumimoji="1" lang="zh-CN" altLang="en-US" sz="2400" b="1" dirty="0">
              <a:latin typeface="Times New Roman" panose="02020603050405020304" pitchFamily="18" charset="0"/>
            </a:endParaRPr>
          </a:p>
        </p:txBody>
      </p:sp>
      <p:sp>
        <p:nvSpPr>
          <p:cNvPr id="120835" name="Text Box 3"/>
          <p:cNvSpPr txBox="1">
            <a:spLocks noChangeArrowheads="1"/>
          </p:cNvSpPr>
          <p:nvPr/>
        </p:nvSpPr>
        <p:spPr bwMode="auto">
          <a:xfrm>
            <a:off x="2058988" y="1179513"/>
            <a:ext cx="7702550" cy="105259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indent="476250">
              <a:defRPr>
                <a:solidFill>
                  <a:schemeClr val="tx1"/>
                </a:solidFill>
                <a:latin typeface="Arial" panose="020B0604020202020204" pitchFamily="34" charset="0"/>
                <a:ea typeface="宋体" panose="02010600030101010101" pitchFamily="2" charset="-122"/>
              </a:defRPr>
            </a:lvl1pPr>
            <a:lvl2pPr marL="666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kumimoji="1" lang="zh-CN" altLang="en-US" sz="2400" b="1">
                <a:latin typeface="Times New Roman" panose="02020603050405020304" pitchFamily="18" charset="0"/>
              </a:rPr>
              <a:t>假定二极管导通电压忽略不计，我们用列表的方法来分析输入信号</a:t>
            </a:r>
            <a:r>
              <a:rPr kumimoji="1" lang="en-US" altLang="zh-CN" sz="2400" b="1" i="1">
                <a:latin typeface="Times New Roman" panose="02020603050405020304" pitchFamily="18" charset="0"/>
                <a:ea typeface="楷体_GB2312" pitchFamily="49" charset="-122"/>
              </a:rPr>
              <a:t>V</a:t>
            </a:r>
            <a:r>
              <a:rPr kumimoji="1" lang="en-US" altLang="zh-CN" sz="2400" b="1" i="1" baseline="-25000">
                <a:latin typeface="Times New Roman" panose="02020603050405020304" pitchFamily="18" charset="0"/>
                <a:ea typeface="楷体_GB2312" pitchFamily="49" charset="-122"/>
              </a:rPr>
              <a:t>A</a:t>
            </a:r>
            <a:r>
              <a:rPr kumimoji="1" lang="zh-CN" altLang="en-US" sz="2400" b="1">
                <a:latin typeface="Times New Roman" panose="02020603050405020304" pitchFamily="18" charset="0"/>
                <a:ea typeface="楷体_GB2312" pitchFamily="49" charset="-122"/>
              </a:rPr>
              <a:t>，</a:t>
            </a:r>
            <a:r>
              <a:rPr kumimoji="1" lang="en-US" altLang="zh-CN" sz="2400" b="1" i="1">
                <a:latin typeface="Times New Roman" panose="02020603050405020304" pitchFamily="18" charset="0"/>
                <a:ea typeface="楷体_GB2312" pitchFamily="49" charset="-122"/>
              </a:rPr>
              <a:t>V</a:t>
            </a:r>
            <a:r>
              <a:rPr kumimoji="1" lang="en-US" altLang="zh-CN" sz="2400" b="1" i="1" baseline="-25000">
                <a:latin typeface="Times New Roman" panose="02020603050405020304" pitchFamily="18" charset="0"/>
                <a:ea typeface="楷体_GB2312" pitchFamily="49" charset="-122"/>
              </a:rPr>
              <a:t>B</a:t>
            </a:r>
            <a:r>
              <a:rPr kumimoji="1" lang="zh-CN" altLang="en-US" sz="2400" b="1">
                <a:latin typeface="Times New Roman" panose="02020603050405020304" pitchFamily="18" charset="0"/>
              </a:rPr>
              <a:t>和输出信号</a:t>
            </a:r>
            <a:r>
              <a:rPr kumimoji="1" lang="en-US" altLang="zh-CN" sz="2400" b="1" i="1">
                <a:latin typeface="Times New Roman" panose="02020603050405020304" pitchFamily="18" charset="0"/>
                <a:ea typeface="楷体_GB2312" pitchFamily="49" charset="-122"/>
              </a:rPr>
              <a:t>V</a:t>
            </a:r>
            <a:r>
              <a:rPr kumimoji="1" lang="en-US" altLang="zh-CN" sz="2400" b="1" i="1" baseline="-25000">
                <a:latin typeface="Times New Roman" panose="02020603050405020304" pitchFamily="18" charset="0"/>
                <a:ea typeface="楷体_GB2312" pitchFamily="49" charset="-122"/>
              </a:rPr>
              <a:t>F</a:t>
            </a:r>
            <a:r>
              <a:rPr kumimoji="1" lang="zh-CN" altLang="en-US" sz="2400" b="1">
                <a:latin typeface="Times New Roman" panose="02020603050405020304" pitchFamily="18" charset="0"/>
              </a:rPr>
              <a:t>的关系：</a:t>
            </a:r>
            <a:endParaRPr kumimoji="1" lang="zh-CN" altLang="en-US" sz="2400" b="1">
              <a:latin typeface="Times New Roman" panose="02020603050405020304" pitchFamily="18" charset="0"/>
            </a:endParaRPr>
          </a:p>
        </p:txBody>
      </p:sp>
      <p:sp>
        <p:nvSpPr>
          <p:cNvPr id="120836" name="Text Box 4"/>
          <p:cNvSpPr txBox="1">
            <a:spLocks noChangeArrowheads="1"/>
          </p:cNvSpPr>
          <p:nvPr/>
        </p:nvSpPr>
        <p:spPr bwMode="auto">
          <a:xfrm>
            <a:off x="5729289" y="2673350"/>
            <a:ext cx="522287"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400" b="1" i="1">
                <a:latin typeface="Times New Roman" panose="02020603050405020304" pitchFamily="18" charset="0"/>
              </a:rPr>
              <a:t>V</a:t>
            </a:r>
            <a:r>
              <a:rPr kumimoji="1" lang="en-US" altLang="zh-CN" sz="2400" b="1" i="1" baseline="-25000">
                <a:latin typeface="Times New Roman" panose="02020603050405020304" pitchFamily="18" charset="0"/>
              </a:rPr>
              <a:t>A</a:t>
            </a:r>
            <a:endParaRPr kumimoji="1" lang="en-US" altLang="zh-CN" sz="2400" b="1">
              <a:latin typeface="Times New Roman" panose="02020603050405020304" pitchFamily="18" charset="0"/>
            </a:endParaRPr>
          </a:p>
        </p:txBody>
      </p:sp>
      <p:sp>
        <p:nvSpPr>
          <p:cNvPr id="120837" name="Text Box 5"/>
          <p:cNvSpPr txBox="1">
            <a:spLocks noChangeArrowheads="1"/>
          </p:cNvSpPr>
          <p:nvPr/>
        </p:nvSpPr>
        <p:spPr bwMode="auto">
          <a:xfrm>
            <a:off x="6583364" y="2673350"/>
            <a:ext cx="522287"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400" b="1" i="1">
                <a:latin typeface="Times New Roman" panose="02020603050405020304" pitchFamily="18" charset="0"/>
              </a:rPr>
              <a:t>V</a:t>
            </a:r>
            <a:r>
              <a:rPr kumimoji="1" lang="en-US" altLang="zh-CN" sz="2400" b="1" i="1" baseline="-25000">
                <a:latin typeface="Times New Roman" panose="02020603050405020304" pitchFamily="18" charset="0"/>
              </a:rPr>
              <a:t>B</a:t>
            </a:r>
            <a:endParaRPr kumimoji="1" lang="en-US" altLang="zh-CN" sz="2400" b="1">
              <a:latin typeface="Times New Roman" panose="02020603050405020304" pitchFamily="18" charset="0"/>
            </a:endParaRPr>
          </a:p>
        </p:txBody>
      </p:sp>
      <p:sp>
        <p:nvSpPr>
          <p:cNvPr id="120838" name="Text Box 6"/>
          <p:cNvSpPr txBox="1">
            <a:spLocks noChangeArrowheads="1"/>
          </p:cNvSpPr>
          <p:nvPr/>
        </p:nvSpPr>
        <p:spPr bwMode="auto">
          <a:xfrm>
            <a:off x="9250364" y="2673350"/>
            <a:ext cx="522287"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400" b="1" i="1">
                <a:latin typeface="Times New Roman" panose="02020603050405020304" pitchFamily="18" charset="0"/>
              </a:rPr>
              <a:t>V</a:t>
            </a:r>
            <a:r>
              <a:rPr kumimoji="1" lang="en-US" altLang="zh-CN" sz="2400" b="1" i="1" baseline="-25000">
                <a:latin typeface="Times New Roman" panose="02020603050405020304" pitchFamily="18" charset="0"/>
              </a:rPr>
              <a:t>F</a:t>
            </a:r>
            <a:endParaRPr kumimoji="1" lang="en-US" altLang="zh-CN" sz="2400" b="1">
              <a:latin typeface="Times New Roman" panose="02020603050405020304" pitchFamily="18" charset="0"/>
            </a:endParaRPr>
          </a:p>
        </p:txBody>
      </p:sp>
      <p:sp>
        <p:nvSpPr>
          <p:cNvPr id="120839" name="Text Box 7"/>
          <p:cNvSpPr txBox="1">
            <a:spLocks noChangeArrowheads="1"/>
          </p:cNvSpPr>
          <p:nvPr/>
        </p:nvSpPr>
        <p:spPr bwMode="auto">
          <a:xfrm>
            <a:off x="8335963" y="2673350"/>
            <a:ext cx="506412"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400" b="1" i="1">
                <a:latin typeface="Times New Roman" panose="02020603050405020304" pitchFamily="18" charset="0"/>
              </a:rPr>
              <a:t>D</a:t>
            </a:r>
            <a:r>
              <a:rPr kumimoji="1" lang="en-US" altLang="zh-CN" sz="2400" b="1" baseline="-25000">
                <a:latin typeface="Times New Roman" panose="02020603050405020304" pitchFamily="18" charset="0"/>
              </a:rPr>
              <a:t>2</a:t>
            </a:r>
            <a:endParaRPr kumimoji="1" lang="en-US" altLang="zh-CN" sz="2400" b="1">
              <a:latin typeface="Times New Roman" panose="02020603050405020304" pitchFamily="18" charset="0"/>
            </a:endParaRPr>
          </a:p>
        </p:txBody>
      </p:sp>
      <p:sp>
        <p:nvSpPr>
          <p:cNvPr id="120840" name="Text Box 8"/>
          <p:cNvSpPr txBox="1">
            <a:spLocks noChangeArrowheads="1"/>
          </p:cNvSpPr>
          <p:nvPr/>
        </p:nvSpPr>
        <p:spPr bwMode="auto">
          <a:xfrm>
            <a:off x="7497763" y="2673350"/>
            <a:ext cx="506412"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400" b="1" i="1">
                <a:latin typeface="Times New Roman" panose="02020603050405020304" pitchFamily="18" charset="0"/>
              </a:rPr>
              <a:t>D</a:t>
            </a:r>
            <a:r>
              <a:rPr kumimoji="1" lang="en-US" altLang="zh-CN" sz="2400" b="1" baseline="-25000">
                <a:latin typeface="Times New Roman" panose="02020603050405020304" pitchFamily="18" charset="0"/>
              </a:rPr>
              <a:t>1</a:t>
            </a:r>
            <a:endParaRPr kumimoji="1" lang="en-US" altLang="zh-CN" sz="2400" b="1">
              <a:latin typeface="Times New Roman" panose="02020603050405020304" pitchFamily="18" charset="0"/>
            </a:endParaRPr>
          </a:p>
        </p:txBody>
      </p:sp>
      <p:sp>
        <p:nvSpPr>
          <p:cNvPr id="120841" name="Text Box 9"/>
          <p:cNvSpPr txBox="1">
            <a:spLocks noChangeArrowheads="1"/>
          </p:cNvSpPr>
          <p:nvPr/>
        </p:nvSpPr>
        <p:spPr bwMode="auto">
          <a:xfrm>
            <a:off x="5653088" y="37480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5V</a:t>
            </a:r>
            <a:endParaRPr kumimoji="1" lang="en-US" altLang="zh-CN" sz="2400" b="1">
              <a:latin typeface="Times New Roman" panose="02020603050405020304" pitchFamily="18" charset="0"/>
            </a:endParaRPr>
          </a:p>
        </p:txBody>
      </p:sp>
      <p:sp>
        <p:nvSpPr>
          <p:cNvPr id="120842" name="Text Box 10"/>
          <p:cNvSpPr txBox="1">
            <a:spLocks noChangeArrowheads="1"/>
          </p:cNvSpPr>
          <p:nvPr/>
        </p:nvSpPr>
        <p:spPr bwMode="auto">
          <a:xfrm>
            <a:off x="6583363" y="46624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5V</a:t>
            </a:r>
            <a:endParaRPr kumimoji="1" lang="en-US" altLang="zh-CN" sz="2400" b="1">
              <a:latin typeface="Times New Roman" panose="02020603050405020304" pitchFamily="18" charset="0"/>
            </a:endParaRPr>
          </a:p>
        </p:txBody>
      </p:sp>
      <p:sp>
        <p:nvSpPr>
          <p:cNvPr id="120843" name="Text Box 11"/>
          <p:cNvSpPr txBox="1">
            <a:spLocks noChangeArrowheads="1"/>
          </p:cNvSpPr>
          <p:nvPr/>
        </p:nvSpPr>
        <p:spPr bwMode="auto">
          <a:xfrm>
            <a:off x="6583363" y="42052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5V</a:t>
            </a:r>
            <a:endParaRPr kumimoji="1" lang="en-US" altLang="zh-CN" sz="2400" b="1">
              <a:latin typeface="Times New Roman" panose="02020603050405020304" pitchFamily="18" charset="0"/>
            </a:endParaRPr>
          </a:p>
        </p:txBody>
      </p:sp>
      <p:sp>
        <p:nvSpPr>
          <p:cNvPr id="120844" name="Text Box 12"/>
          <p:cNvSpPr txBox="1">
            <a:spLocks noChangeArrowheads="1"/>
          </p:cNvSpPr>
          <p:nvPr/>
        </p:nvSpPr>
        <p:spPr bwMode="auto">
          <a:xfrm>
            <a:off x="5668963" y="46624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5V</a:t>
            </a:r>
            <a:endParaRPr kumimoji="1" lang="en-US" altLang="zh-CN" sz="2400" b="1">
              <a:latin typeface="Times New Roman" panose="02020603050405020304" pitchFamily="18" charset="0"/>
            </a:endParaRPr>
          </a:p>
        </p:txBody>
      </p:sp>
      <p:sp>
        <p:nvSpPr>
          <p:cNvPr id="120845" name="Text Box 13"/>
          <p:cNvSpPr txBox="1">
            <a:spLocks noChangeArrowheads="1"/>
          </p:cNvSpPr>
          <p:nvPr/>
        </p:nvSpPr>
        <p:spPr bwMode="auto">
          <a:xfrm>
            <a:off x="5653088" y="33543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0V</a:t>
            </a:r>
            <a:endParaRPr kumimoji="1" lang="en-US" altLang="zh-CN" sz="2400" b="1">
              <a:latin typeface="Times New Roman" panose="02020603050405020304" pitchFamily="18" charset="0"/>
            </a:endParaRPr>
          </a:p>
        </p:txBody>
      </p:sp>
      <p:sp>
        <p:nvSpPr>
          <p:cNvPr id="120846" name="Text Box 14"/>
          <p:cNvSpPr txBox="1">
            <a:spLocks noChangeArrowheads="1"/>
          </p:cNvSpPr>
          <p:nvPr/>
        </p:nvSpPr>
        <p:spPr bwMode="auto">
          <a:xfrm>
            <a:off x="5668963" y="42052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0V</a:t>
            </a:r>
            <a:endParaRPr kumimoji="1" lang="en-US" altLang="zh-CN" sz="2400" b="1">
              <a:latin typeface="Times New Roman" panose="02020603050405020304" pitchFamily="18" charset="0"/>
            </a:endParaRPr>
          </a:p>
        </p:txBody>
      </p:sp>
      <p:sp>
        <p:nvSpPr>
          <p:cNvPr id="120847" name="Text Box 15"/>
          <p:cNvSpPr txBox="1">
            <a:spLocks noChangeArrowheads="1"/>
          </p:cNvSpPr>
          <p:nvPr/>
        </p:nvSpPr>
        <p:spPr bwMode="auto">
          <a:xfrm>
            <a:off x="6559550" y="37480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0V</a:t>
            </a:r>
            <a:endParaRPr kumimoji="1" lang="en-US" altLang="zh-CN" sz="2400" b="1">
              <a:latin typeface="Times New Roman" panose="02020603050405020304" pitchFamily="18" charset="0"/>
            </a:endParaRPr>
          </a:p>
        </p:txBody>
      </p:sp>
      <p:sp>
        <p:nvSpPr>
          <p:cNvPr id="120848" name="Text Box 16"/>
          <p:cNvSpPr txBox="1">
            <a:spLocks noChangeArrowheads="1"/>
          </p:cNvSpPr>
          <p:nvPr/>
        </p:nvSpPr>
        <p:spPr bwMode="auto">
          <a:xfrm>
            <a:off x="6562725" y="33543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0V</a:t>
            </a:r>
            <a:endParaRPr kumimoji="1" lang="en-US" altLang="zh-CN" sz="2400" b="1">
              <a:latin typeface="Times New Roman" panose="02020603050405020304" pitchFamily="18" charset="0"/>
            </a:endParaRPr>
          </a:p>
        </p:txBody>
      </p:sp>
      <p:sp>
        <p:nvSpPr>
          <p:cNvPr id="120849" name="Text Box 17"/>
          <p:cNvSpPr txBox="1">
            <a:spLocks noChangeArrowheads="1"/>
          </p:cNvSpPr>
          <p:nvPr/>
        </p:nvSpPr>
        <p:spPr bwMode="auto">
          <a:xfrm>
            <a:off x="7401346" y="3357563"/>
            <a:ext cx="700834" cy="40011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zh-CN" altLang="en-US" sz="2000" b="1">
                <a:latin typeface="Times New Roman" panose="02020603050405020304" pitchFamily="18" charset="0"/>
              </a:rPr>
              <a:t>导通</a:t>
            </a:r>
            <a:endParaRPr kumimoji="1" lang="zh-CN" altLang="en-US" sz="2400" b="1">
              <a:latin typeface="Times New Roman" panose="02020603050405020304" pitchFamily="18" charset="0"/>
            </a:endParaRPr>
          </a:p>
        </p:txBody>
      </p:sp>
      <p:sp>
        <p:nvSpPr>
          <p:cNvPr id="120850" name="Text Box 18"/>
          <p:cNvSpPr txBox="1">
            <a:spLocks noChangeArrowheads="1"/>
          </p:cNvSpPr>
          <p:nvPr/>
        </p:nvSpPr>
        <p:spPr bwMode="auto">
          <a:xfrm>
            <a:off x="7401346" y="4665663"/>
            <a:ext cx="700834" cy="40011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zh-CN" altLang="en-US" sz="2000" b="1">
                <a:latin typeface="Times New Roman" panose="02020603050405020304" pitchFamily="18" charset="0"/>
              </a:rPr>
              <a:t>导通</a:t>
            </a:r>
            <a:endParaRPr kumimoji="1" lang="zh-CN" altLang="en-US" sz="2400" b="1">
              <a:latin typeface="Times New Roman" panose="02020603050405020304" pitchFamily="18" charset="0"/>
            </a:endParaRPr>
          </a:p>
        </p:txBody>
      </p:sp>
      <p:sp>
        <p:nvSpPr>
          <p:cNvPr id="120851" name="Text Box 19"/>
          <p:cNvSpPr txBox="1">
            <a:spLocks noChangeArrowheads="1"/>
          </p:cNvSpPr>
          <p:nvPr/>
        </p:nvSpPr>
        <p:spPr bwMode="auto">
          <a:xfrm>
            <a:off x="8226846" y="4684713"/>
            <a:ext cx="700834" cy="40011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zh-CN" altLang="en-US" sz="2000" b="1">
                <a:effectLst>
                  <a:outerShdw blurRad="38100" dist="38100" dir="2700000" algn="tl">
                    <a:srgbClr val="C0C0C0"/>
                  </a:outerShdw>
                </a:effectLst>
                <a:latin typeface="Times New Roman" panose="02020603050405020304" pitchFamily="18" charset="0"/>
              </a:rPr>
              <a:t>导通</a:t>
            </a:r>
            <a:endParaRPr kumimoji="1" lang="zh-CN" altLang="en-US" sz="2400" b="1">
              <a:effectLst>
                <a:outerShdw blurRad="38100" dist="38100" dir="2700000" algn="tl">
                  <a:srgbClr val="C0C0C0"/>
                </a:outerShdw>
              </a:effectLst>
              <a:latin typeface="Times New Roman" panose="02020603050405020304" pitchFamily="18" charset="0"/>
            </a:endParaRPr>
          </a:p>
        </p:txBody>
      </p:sp>
      <p:sp>
        <p:nvSpPr>
          <p:cNvPr id="120852" name="Text Box 20"/>
          <p:cNvSpPr txBox="1">
            <a:spLocks noChangeArrowheads="1"/>
          </p:cNvSpPr>
          <p:nvPr/>
        </p:nvSpPr>
        <p:spPr bwMode="auto">
          <a:xfrm>
            <a:off x="8226846" y="4227513"/>
            <a:ext cx="700834" cy="40011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zh-CN" altLang="en-US" sz="2000" b="1">
                <a:latin typeface="Times New Roman" panose="02020603050405020304" pitchFamily="18" charset="0"/>
              </a:rPr>
              <a:t>导通</a:t>
            </a:r>
            <a:endParaRPr kumimoji="1" lang="zh-CN" altLang="en-US" sz="2400" b="1">
              <a:latin typeface="Times New Roman" panose="02020603050405020304" pitchFamily="18" charset="0"/>
            </a:endParaRPr>
          </a:p>
        </p:txBody>
      </p:sp>
      <p:sp>
        <p:nvSpPr>
          <p:cNvPr id="120853" name="Text Box 21"/>
          <p:cNvSpPr txBox="1">
            <a:spLocks noChangeArrowheads="1"/>
          </p:cNvSpPr>
          <p:nvPr/>
        </p:nvSpPr>
        <p:spPr bwMode="auto">
          <a:xfrm>
            <a:off x="8226846" y="3389313"/>
            <a:ext cx="700834" cy="40011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zh-CN" altLang="en-US" sz="2000" b="1">
                <a:latin typeface="Times New Roman" panose="02020603050405020304" pitchFamily="18" charset="0"/>
              </a:rPr>
              <a:t>导通</a:t>
            </a:r>
            <a:endParaRPr kumimoji="1" lang="zh-CN" altLang="en-US" sz="2400" b="1">
              <a:latin typeface="Times New Roman" panose="02020603050405020304" pitchFamily="18" charset="0"/>
            </a:endParaRPr>
          </a:p>
        </p:txBody>
      </p:sp>
      <p:sp>
        <p:nvSpPr>
          <p:cNvPr id="120854" name="Text Box 22"/>
          <p:cNvSpPr txBox="1">
            <a:spLocks noChangeArrowheads="1"/>
          </p:cNvSpPr>
          <p:nvPr/>
        </p:nvSpPr>
        <p:spPr bwMode="auto">
          <a:xfrm>
            <a:off x="7401346" y="3751263"/>
            <a:ext cx="700834" cy="40011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zh-CN" altLang="en-US" sz="2000" b="1">
                <a:latin typeface="Times New Roman" panose="02020603050405020304" pitchFamily="18" charset="0"/>
              </a:rPr>
              <a:t>导通</a:t>
            </a:r>
            <a:endParaRPr kumimoji="1" lang="zh-CN" altLang="en-US" sz="2000" b="1">
              <a:latin typeface="Times New Roman" panose="02020603050405020304" pitchFamily="18" charset="0"/>
            </a:endParaRPr>
          </a:p>
        </p:txBody>
      </p:sp>
      <p:sp>
        <p:nvSpPr>
          <p:cNvPr id="120855" name="Text Box 23"/>
          <p:cNvSpPr txBox="1">
            <a:spLocks noChangeArrowheads="1"/>
          </p:cNvSpPr>
          <p:nvPr/>
        </p:nvSpPr>
        <p:spPr bwMode="auto">
          <a:xfrm>
            <a:off x="8231188" y="3770314"/>
            <a:ext cx="7620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algn="ctr"/>
            <a:r>
              <a:rPr kumimoji="1" lang="zh-CN" altLang="en-US" sz="2000" b="1">
                <a:latin typeface="Times New Roman" panose="02020603050405020304" pitchFamily="18" charset="0"/>
              </a:rPr>
              <a:t>截止</a:t>
            </a:r>
            <a:endParaRPr kumimoji="1" lang="zh-CN" altLang="en-US" sz="2400" b="1">
              <a:latin typeface="Times New Roman" panose="02020603050405020304" pitchFamily="18" charset="0"/>
            </a:endParaRPr>
          </a:p>
        </p:txBody>
      </p:sp>
      <p:sp>
        <p:nvSpPr>
          <p:cNvPr id="120856" name="Text Box 24"/>
          <p:cNvSpPr txBox="1">
            <a:spLocks noChangeArrowheads="1"/>
          </p:cNvSpPr>
          <p:nvPr/>
        </p:nvSpPr>
        <p:spPr bwMode="auto">
          <a:xfrm>
            <a:off x="7417221" y="4208463"/>
            <a:ext cx="700834" cy="40011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zh-CN" altLang="en-US" sz="2000" b="1">
                <a:latin typeface="Times New Roman" panose="02020603050405020304" pitchFamily="18" charset="0"/>
              </a:rPr>
              <a:t>截止</a:t>
            </a:r>
            <a:endParaRPr kumimoji="1" lang="zh-CN" altLang="en-US" sz="2400" b="1">
              <a:latin typeface="Times New Roman" panose="02020603050405020304" pitchFamily="18" charset="0"/>
            </a:endParaRPr>
          </a:p>
        </p:txBody>
      </p:sp>
      <p:sp>
        <p:nvSpPr>
          <p:cNvPr id="120857" name="Text Box 25"/>
          <p:cNvSpPr txBox="1">
            <a:spLocks noChangeArrowheads="1"/>
          </p:cNvSpPr>
          <p:nvPr/>
        </p:nvSpPr>
        <p:spPr bwMode="auto">
          <a:xfrm>
            <a:off x="9150350" y="37480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5V</a:t>
            </a:r>
            <a:endParaRPr kumimoji="1" lang="en-US" altLang="zh-CN" sz="2000" b="1">
              <a:latin typeface="Times New Roman" panose="02020603050405020304" pitchFamily="18" charset="0"/>
            </a:endParaRPr>
          </a:p>
        </p:txBody>
      </p:sp>
      <p:sp>
        <p:nvSpPr>
          <p:cNvPr id="120858" name="Text Box 26"/>
          <p:cNvSpPr txBox="1">
            <a:spLocks noChangeArrowheads="1"/>
          </p:cNvSpPr>
          <p:nvPr/>
        </p:nvSpPr>
        <p:spPr bwMode="auto">
          <a:xfrm>
            <a:off x="9150350" y="33543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effectLst>
                  <a:outerShdw blurRad="38100" dist="38100" dir="2700000" algn="tl">
                    <a:srgbClr val="C0C0C0"/>
                  </a:outerShdw>
                </a:effectLst>
                <a:latin typeface="Times New Roman" panose="02020603050405020304" pitchFamily="18" charset="0"/>
              </a:rPr>
              <a:t>0V</a:t>
            </a:r>
            <a:endParaRPr kumimoji="1" lang="en-US" altLang="zh-CN" sz="2400" b="1">
              <a:effectLst>
                <a:outerShdw blurRad="38100" dist="38100" dir="2700000" algn="tl">
                  <a:srgbClr val="C0C0C0"/>
                </a:outerShdw>
              </a:effectLst>
              <a:latin typeface="Times New Roman" panose="02020603050405020304" pitchFamily="18" charset="0"/>
            </a:endParaRPr>
          </a:p>
        </p:txBody>
      </p:sp>
      <p:sp>
        <p:nvSpPr>
          <p:cNvPr id="120859" name="Text Box 27"/>
          <p:cNvSpPr txBox="1">
            <a:spLocks noChangeArrowheads="1"/>
          </p:cNvSpPr>
          <p:nvPr/>
        </p:nvSpPr>
        <p:spPr bwMode="auto">
          <a:xfrm>
            <a:off x="9150350" y="46624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5V</a:t>
            </a:r>
            <a:endParaRPr kumimoji="1" lang="en-US" altLang="zh-CN" sz="2400" b="1">
              <a:latin typeface="Times New Roman" panose="02020603050405020304" pitchFamily="18" charset="0"/>
            </a:endParaRPr>
          </a:p>
        </p:txBody>
      </p:sp>
      <p:sp>
        <p:nvSpPr>
          <p:cNvPr id="120860" name="Text Box 28"/>
          <p:cNvSpPr txBox="1">
            <a:spLocks noChangeArrowheads="1"/>
          </p:cNvSpPr>
          <p:nvPr/>
        </p:nvSpPr>
        <p:spPr bwMode="auto">
          <a:xfrm>
            <a:off x="9150350" y="4205289"/>
            <a:ext cx="495300"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pPr algn="ctr"/>
            <a:r>
              <a:rPr kumimoji="1" lang="en-US" altLang="zh-CN" sz="2000" b="1">
                <a:latin typeface="Times New Roman" panose="02020603050405020304" pitchFamily="18" charset="0"/>
              </a:rPr>
              <a:t>5V</a:t>
            </a:r>
            <a:endParaRPr kumimoji="1" lang="en-US" altLang="zh-CN" sz="2400" b="1">
              <a:latin typeface="Times New Roman" panose="02020603050405020304" pitchFamily="18" charset="0"/>
            </a:endParaRPr>
          </a:p>
        </p:txBody>
      </p:sp>
      <p:sp>
        <p:nvSpPr>
          <p:cNvPr id="120861" name="Text Box 29"/>
          <p:cNvSpPr txBox="1">
            <a:spLocks noChangeArrowheads="1"/>
          </p:cNvSpPr>
          <p:nvPr/>
        </p:nvSpPr>
        <p:spPr bwMode="auto">
          <a:xfrm>
            <a:off x="2211388" y="5411788"/>
            <a:ext cx="7772400" cy="105259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666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如果定义 </a:t>
            </a:r>
            <a:r>
              <a:rPr kumimoji="1" lang="en-US" altLang="zh-CN" sz="2400" b="1">
                <a:latin typeface="Times New Roman" panose="02020603050405020304" pitchFamily="18" charset="0"/>
                <a:ea typeface="楷体_GB2312" pitchFamily="49" charset="-122"/>
              </a:rPr>
              <a:t>5V</a:t>
            </a:r>
            <a:r>
              <a:rPr kumimoji="1" lang="zh-CN" altLang="en-US" sz="2400" b="1">
                <a:latin typeface="Times New Roman" panose="02020603050405020304" pitchFamily="18" charset="0"/>
                <a:ea typeface="楷体_GB2312" pitchFamily="49" charset="-122"/>
              </a:rPr>
              <a:t>电平为逻辑 </a:t>
            </a: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0V</a:t>
            </a:r>
            <a:r>
              <a:rPr kumimoji="1" lang="zh-CN" altLang="en-US" sz="2400" b="1">
                <a:latin typeface="Times New Roman" panose="02020603050405020304" pitchFamily="18" charset="0"/>
                <a:ea typeface="楷体_GB2312" pitchFamily="49" charset="-122"/>
              </a:rPr>
              <a:t>电平为逻辑 </a:t>
            </a:r>
            <a:r>
              <a:rPr kumimoji="1" lang="en-US" altLang="zh-CN" sz="2400" b="1">
                <a:latin typeface="Times New Roman" panose="02020603050405020304" pitchFamily="18" charset="0"/>
                <a:ea typeface="楷体_GB2312" pitchFamily="49" charset="-122"/>
              </a:rPr>
              <a:t>0</a:t>
            </a:r>
            <a:r>
              <a:rPr kumimoji="1" lang="zh-CN" altLang="en-US" sz="2400" b="1">
                <a:latin typeface="宋体" panose="02010600030101010101" pitchFamily="2" charset="-122"/>
                <a:ea typeface="楷体_GB2312" pitchFamily="49" charset="-122"/>
              </a:rPr>
              <a:t>，则，该电路实现逻辑“或”的功能 </a:t>
            </a:r>
            <a:r>
              <a:rPr kumimoji="1" lang="en-US" altLang="zh-CN" sz="2400" b="1">
                <a:latin typeface="宋体" panose="02010600030101010101" pitchFamily="2" charset="-122"/>
                <a:ea typeface="楷体_GB2312" pitchFamily="49" charset="-122"/>
              </a:rPr>
              <a:t>, </a:t>
            </a:r>
            <a:r>
              <a:rPr kumimoji="1" lang="zh-CN" altLang="en-US" sz="2400" b="1">
                <a:latin typeface="宋体" panose="02010600030101010101" pitchFamily="2" charset="-122"/>
                <a:ea typeface="楷体_GB2312" pitchFamily="49" charset="-122"/>
              </a:rPr>
              <a:t>即：</a:t>
            </a:r>
            <a:r>
              <a:rPr kumimoji="1" lang="en-US" altLang="zh-CN" sz="2400" b="1" i="1">
                <a:latin typeface="Times New Roman" panose="02020603050405020304" pitchFamily="18" charset="0"/>
                <a:ea typeface="楷体_GB2312" pitchFamily="49" charset="-122"/>
              </a:rPr>
              <a:t>F = A+B </a:t>
            </a:r>
            <a:r>
              <a:rPr kumimoji="1" lang="zh-CN" altLang="en-US" sz="2400" b="1">
                <a:latin typeface="Times New Roman" panose="02020603050405020304" pitchFamily="18" charset="0"/>
                <a:ea typeface="楷体_GB2312" pitchFamily="49" charset="-122"/>
              </a:rPr>
              <a:t>。</a:t>
            </a:r>
            <a:endParaRPr kumimoji="1" lang="zh-CN" altLang="en-US" sz="2400" b="1">
              <a:latin typeface="Times New Roman" panose="02020603050405020304" pitchFamily="18" charset="0"/>
              <a:ea typeface="楷体_GB2312" pitchFamily="49" charset="-122"/>
            </a:endParaRPr>
          </a:p>
        </p:txBody>
      </p:sp>
      <p:sp>
        <p:nvSpPr>
          <p:cNvPr id="120862" name="Line 30"/>
          <p:cNvSpPr>
            <a:spLocks noChangeShapeType="1"/>
          </p:cNvSpPr>
          <p:nvPr/>
        </p:nvSpPr>
        <p:spPr bwMode="auto">
          <a:xfrm>
            <a:off x="5564188" y="3236913"/>
            <a:ext cx="4343400" cy="0"/>
          </a:xfrm>
          <a:prstGeom prst="line">
            <a:avLst/>
          </a:prstGeom>
          <a:noFill/>
          <a:ln w="127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3" name="Line 31"/>
          <p:cNvSpPr>
            <a:spLocks noChangeShapeType="1"/>
          </p:cNvSpPr>
          <p:nvPr/>
        </p:nvSpPr>
        <p:spPr bwMode="auto">
          <a:xfrm>
            <a:off x="6326188" y="2779713"/>
            <a:ext cx="0" cy="2286000"/>
          </a:xfrm>
          <a:prstGeom prst="line">
            <a:avLst/>
          </a:prstGeom>
          <a:noFill/>
          <a:ln w="127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4" name="Line 32"/>
          <p:cNvSpPr>
            <a:spLocks noChangeShapeType="1"/>
          </p:cNvSpPr>
          <p:nvPr/>
        </p:nvSpPr>
        <p:spPr bwMode="auto">
          <a:xfrm>
            <a:off x="7240588" y="2779713"/>
            <a:ext cx="0" cy="2286000"/>
          </a:xfrm>
          <a:prstGeom prst="line">
            <a:avLst/>
          </a:prstGeom>
          <a:noFill/>
          <a:ln w="127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3"/>
          <p:cNvSpPr>
            <a:spLocks noChangeShapeType="1"/>
          </p:cNvSpPr>
          <p:nvPr/>
        </p:nvSpPr>
        <p:spPr bwMode="auto">
          <a:xfrm>
            <a:off x="8154988" y="2779713"/>
            <a:ext cx="0" cy="2286000"/>
          </a:xfrm>
          <a:prstGeom prst="line">
            <a:avLst/>
          </a:prstGeom>
          <a:noFill/>
          <a:ln w="127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6" name="Line 34"/>
          <p:cNvSpPr>
            <a:spLocks noChangeShapeType="1"/>
          </p:cNvSpPr>
          <p:nvPr/>
        </p:nvSpPr>
        <p:spPr bwMode="auto">
          <a:xfrm>
            <a:off x="8993188" y="2779713"/>
            <a:ext cx="0" cy="2286000"/>
          </a:xfrm>
          <a:prstGeom prst="line">
            <a:avLst/>
          </a:prstGeom>
          <a:noFill/>
          <a:ln w="127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0867" name="Group 35"/>
          <p:cNvGrpSpPr/>
          <p:nvPr/>
        </p:nvGrpSpPr>
        <p:grpSpPr bwMode="auto">
          <a:xfrm>
            <a:off x="2046288" y="2371725"/>
            <a:ext cx="3168650" cy="2840038"/>
            <a:chOff x="424" y="1375"/>
            <a:chExt cx="1996" cy="1789"/>
          </a:xfrm>
        </p:grpSpPr>
        <p:sp>
          <p:nvSpPr>
            <p:cNvPr id="120868" name="Line 36"/>
            <p:cNvSpPr>
              <a:spLocks noChangeShapeType="1"/>
            </p:cNvSpPr>
            <p:nvPr/>
          </p:nvSpPr>
          <p:spPr bwMode="auto">
            <a:xfrm>
              <a:off x="790" y="1724"/>
              <a:ext cx="28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69" name="Oval 37"/>
            <p:cNvSpPr>
              <a:spLocks noChangeArrowheads="1"/>
            </p:cNvSpPr>
            <p:nvPr/>
          </p:nvSpPr>
          <p:spPr bwMode="auto">
            <a:xfrm>
              <a:off x="1806" y="2117"/>
              <a:ext cx="48" cy="48"/>
            </a:xfrm>
            <a:prstGeom prst="ellipse">
              <a:avLst/>
            </a:prstGeom>
            <a:solidFill>
              <a:srgbClr val="FFFFFF"/>
            </a:solidFill>
            <a:ln w="25400">
              <a:solidFill>
                <a:schemeClr val="tx1"/>
              </a:solidFill>
              <a:rou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0" name="Line 38"/>
            <p:cNvSpPr>
              <a:spLocks noChangeAspect="1" noChangeShapeType="1"/>
            </p:cNvSpPr>
            <p:nvPr/>
          </p:nvSpPr>
          <p:spPr bwMode="auto">
            <a:xfrm rot="5400000" flipH="1">
              <a:off x="1244" y="1724"/>
              <a:ext cx="1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1" name="Line 39"/>
            <p:cNvSpPr>
              <a:spLocks noChangeAspect="1" noChangeShapeType="1"/>
            </p:cNvSpPr>
            <p:nvPr/>
          </p:nvSpPr>
          <p:spPr bwMode="auto">
            <a:xfrm rot="5400000" flipH="1">
              <a:off x="1240" y="1527"/>
              <a:ext cx="0" cy="3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2" name="Line 40"/>
            <p:cNvSpPr>
              <a:spLocks noChangeAspect="1" noChangeShapeType="1"/>
            </p:cNvSpPr>
            <p:nvPr/>
          </p:nvSpPr>
          <p:spPr bwMode="auto">
            <a:xfrm rot="5400000" flipH="1">
              <a:off x="1259" y="2135"/>
              <a:ext cx="1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3" name="Line 41"/>
            <p:cNvSpPr>
              <a:spLocks noChangeAspect="1" noChangeShapeType="1"/>
            </p:cNvSpPr>
            <p:nvPr/>
          </p:nvSpPr>
          <p:spPr bwMode="auto">
            <a:xfrm rot="5400000" flipH="1">
              <a:off x="1255" y="1938"/>
              <a:ext cx="0" cy="3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4" name="Line 42"/>
            <p:cNvSpPr>
              <a:spLocks noChangeShapeType="1"/>
            </p:cNvSpPr>
            <p:nvPr/>
          </p:nvSpPr>
          <p:spPr bwMode="auto">
            <a:xfrm>
              <a:off x="796" y="2135"/>
              <a:ext cx="288"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5" name="Line 43"/>
            <p:cNvSpPr>
              <a:spLocks noChangeShapeType="1"/>
            </p:cNvSpPr>
            <p:nvPr/>
          </p:nvSpPr>
          <p:spPr bwMode="auto">
            <a:xfrm>
              <a:off x="1442" y="2135"/>
              <a:ext cx="864"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6" name="Line 44"/>
            <p:cNvSpPr>
              <a:spLocks noChangeShapeType="1"/>
            </p:cNvSpPr>
            <p:nvPr/>
          </p:nvSpPr>
          <p:spPr bwMode="auto">
            <a:xfrm>
              <a:off x="1826" y="2625"/>
              <a:ext cx="0" cy="24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7" name="Freeform 45"/>
            <p:cNvSpPr/>
            <p:nvPr/>
          </p:nvSpPr>
          <p:spPr bwMode="auto">
            <a:xfrm>
              <a:off x="1442" y="1723"/>
              <a:ext cx="384" cy="672"/>
            </a:xfrm>
            <a:custGeom>
              <a:avLst/>
              <a:gdLst>
                <a:gd name="T0" fmla="*/ 0 w 384"/>
                <a:gd name="T1" fmla="*/ 0 h 672"/>
                <a:gd name="T2" fmla="*/ 384 w 384"/>
                <a:gd name="T3" fmla="*/ 0 h 672"/>
                <a:gd name="T4" fmla="*/ 384 w 384"/>
                <a:gd name="T5" fmla="*/ 672 h 672"/>
              </a:gdLst>
              <a:ahLst/>
              <a:cxnLst>
                <a:cxn ang="0">
                  <a:pos x="T0" y="T1"/>
                </a:cxn>
                <a:cxn ang="0">
                  <a:pos x="T2" y="T3"/>
                </a:cxn>
                <a:cxn ang="0">
                  <a:pos x="T4" y="T5"/>
                </a:cxn>
              </a:cxnLst>
              <a:rect l="0" t="0" r="r" b="b"/>
              <a:pathLst>
                <a:path w="384" h="672">
                  <a:moveTo>
                    <a:pt x="0" y="0"/>
                  </a:moveTo>
                  <a:lnTo>
                    <a:pt x="384" y="0"/>
                  </a:lnTo>
                  <a:lnTo>
                    <a:pt x="384" y="672"/>
                  </a:lnTo>
                </a:path>
              </a:pathLst>
            </a:cu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8" name="Oval 46"/>
            <p:cNvSpPr>
              <a:spLocks noChangeArrowheads="1"/>
            </p:cNvSpPr>
            <p:nvPr/>
          </p:nvSpPr>
          <p:spPr bwMode="auto">
            <a:xfrm>
              <a:off x="734" y="1702"/>
              <a:ext cx="48" cy="4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79" name="Oval 47"/>
            <p:cNvSpPr>
              <a:spLocks noChangeArrowheads="1"/>
            </p:cNvSpPr>
            <p:nvPr/>
          </p:nvSpPr>
          <p:spPr bwMode="auto">
            <a:xfrm>
              <a:off x="750" y="2107"/>
              <a:ext cx="48" cy="4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80" name="Oval 48"/>
            <p:cNvSpPr>
              <a:spLocks noChangeArrowheads="1"/>
            </p:cNvSpPr>
            <p:nvPr/>
          </p:nvSpPr>
          <p:spPr bwMode="auto">
            <a:xfrm>
              <a:off x="2306" y="2119"/>
              <a:ext cx="48" cy="4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81" name="Oval 49"/>
            <p:cNvSpPr>
              <a:spLocks noChangeArrowheads="1"/>
            </p:cNvSpPr>
            <p:nvPr/>
          </p:nvSpPr>
          <p:spPr bwMode="auto">
            <a:xfrm>
              <a:off x="1806" y="2863"/>
              <a:ext cx="48" cy="4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82" name="Text Box 50"/>
            <p:cNvSpPr txBox="1">
              <a:spLocks noChangeArrowheads="1"/>
            </p:cNvSpPr>
            <p:nvPr/>
          </p:nvSpPr>
          <p:spPr bwMode="auto">
            <a:xfrm>
              <a:off x="1156" y="1375"/>
              <a:ext cx="287"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a:latin typeface="Times New Roman" panose="02020603050405020304" pitchFamily="18" charset="0"/>
                </a:rPr>
                <a:t>D</a:t>
              </a:r>
              <a:r>
                <a:rPr kumimoji="1" lang="en-US" altLang="zh-CN" sz="2000" b="1" baseline="-25000">
                  <a:latin typeface="Times New Roman" panose="02020603050405020304" pitchFamily="18" charset="0"/>
                </a:rPr>
                <a:t>1</a:t>
              </a:r>
              <a:endParaRPr kumimoji="1" lang="en-US" altLang="zh-CN" sz="2000" b="1">
                <a:latin typeface="Times New Roman" panose="02020603050405020304" pitchFamily="18" charset="0"/>
              </a:endParaRPr>
            </a:p>
          </p:txBody>
        </p:sp>
        <p:sp>
          <p:nvSpPr>
            <p:cNvPr id="120883" name="Text Box 51"/>
            <p:cNvSpPr txBox="1">
              <a:spLocks noChangeArrowheads="1"/>
            </p:cNvSpPr>
            <p:nvPr/>
          </p:nvSpPr>
          <p:spPr bwMode="auto">
            <a:xfrm>
              <a:off x="1144" y="2250"/>
              <a:ext cx="287"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a:latin typeface="Times New Roman" panose="02020603050405020304" pitchFamily="18" charset="0"/>
                </a:rPr>
                <a:t>D</a:t>
              </a:r>
              <a:r>
                <a:rPr kumimoji="1" lang="en-US" altLang="zh-CN" sz="2000" b="1" baseline="-25000">
                  <a:latin typeface="Times New Roman" panose="02020603050405020304" pitchFamily="18" charset="0"/>
                </a:rPr>
                <a:t>2</a:t>
              </a:r>
              <a:endParaRPr kumimoji="1" lang="en-US" altLang="zh-CN" sz="2000" b="1">
                <a:latin typeface="Times New Roman" panose="02020603050405020304" pitchFamily="18" charset="0"/>
              </a:endParaRPr>
            </a:p>
          </p:txBody>
        </p:sp>
        <p:sp>
          <p:nvSpPr>
            <p:cNvPr id="120884" name="Text Box 52"/>
            <p:cNvSpPr txBox="1">
              <a:spLocks noChangeArrowheads="1"/>
            </p:cNvSpPr>
            <p:nvPr/>
          </p:nvSpPr>
          <p:spPr bwMode="auto">
            <a:xfrm>
              <a:off x="1528" y="2394"/>
              <a:ext cx="223" cy="2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R</a:t>
              </a:r>
              <a:endParaRPr kumimoji="1" lang="en-US" altLang="zh-CN" sz="2000" b="1" i="1">
                <a:latin typeface="Times New Roman" panose="02020603050405020304" pitchFamily="18" charset="0"/>
              </a:endParaRPr>
            </a:p>
          </p:txBody>
        </p:sp>
        <p:sp>
          <p:nvSpPr>
            <p:cNvPr id="120885" name="Text Box 53"/>
            <p:cNvSpPr txBox="1">
              <a:spLocks noChangeArrowheads="1"/>
            </p:cNvSpPr>
            <p:nvPr/>
          </p:nvSpPr>
          <p:spPr bwMode="auto">
            <a:xfrm>
              <a:off x="1624" y="2914"/>
              <a:ext cx="473" cy="2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a:latin typeface="宋体" panose="02010600030101010101" pitchFamily="2" charset="-122"/>
                </a:rPr>
                <a:t>-</a:t>
              </a:r>
              <a:r>
                <a:rPr kumimoji="1" lang="en-US" altLang="zh-CN" sz="2000" b="1">
                  <a:latin typeface="Times New Roman" panose="02020603050405020304" pitchFamily="18" charset="0"/>
                </a:rPr>
                <a:t>12V</a:t>
              </a:r>
              <a:endParaRPr kumimoji="1" lang="en-US" altLang="zh-CN" sz="2000" b="1">
                <a:latin typeface="Times New Roman" panose="02020603050405020304" pitchFamily="18" charset="0"/>
              </a:endParaRPr>
            </a:p>
          </p:txBody>
        </p:sp>
        <p:sp>
          <p:nvSpPr>
            <p:cNvPr id="120886" name="Text Box 54"/>
            <p:cNvSpPr txBox="1">
              <a:spLocks noChangeArrowheads="1"/>
            </p:cNvSpPr>
            <p:nvPr/>
          </p:nvSpPr>
          <p:spPr bwMode="auto">
            <a:xfrm>
              <a:off x="424" y="1530"/>
              <a:ext cx="302"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A</a:t>
              </a:r>
              <a:endParaRPr kumimoji="1" lang="en-US" altLang="zh-CN" sz="2000" b="1">
                <a:latin typeface="Times New Roman" panose="02020603050405020304" pitchFamily="18" charset="0"/>
              </a:endParaRPr>
            </a:p>
          </p:txBody>
        </p:sp>
        <p:sp>
          <p:nvSpPr>
            <p:cNvPr id="120887" name="Text Box 55"/>
            <p:cNvSpPr txBox="1">
              <a:spLocks noChangeArrowheads="1"/>
            </p:cNvSpPr>
            <p:nvPr/>
          </p:nvSpPr>
          <p:spPr bwMode="auto">
            <a:xfrm>
              <a:off x="445" y="1984"/>
              <a:ext cx="296"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B</a:t>
              </a:r>
              <a:endParaRPr kumimoji="1" lang="en-US" altLang="zh-CN" sz="2000" b="1">
                <a:latin typeface="Times New Roman" panose="02020603050405020304" pitchFamily="18" charset="0"/>
              </a:endParaRPr>
            </a:p>
          </p:txBody>
        </p:sp>
        <p:sp>
          <p:nvSpPr>
            <p:cNvPr id="120888" name="Text Box 56"/>
            <p:cNvSpPr txBox="1">
              <a:spLocks noChangeArrowheads="1"/>
            </p:cNvSpPr>
            <p:nvPr/>
          </p:nvSpPr>
          <p:spPr bwMode="auto">
            <a:xfrm>
              <a:off x="2114" y="1840"/>
              <a:ext cx="290"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F</a:t>
              </a:r>
              <a:endParaRPr kumimoji="1" lang="en-US" altLang="zh-CN" sz="2000" b="1">
                <a:latin typeface="Times New Roman" panose="02020603050405020304" pitchFamily="18" charset="0"/>
              </a:endParaRPr>
            </a:p>
          </p:txBody>
        </p:sp>
        <p:sp>
          <p:nvSpPr>
            <p:cNvPr id="120889" name="Rectangle 57"/>
            <p:cNvSpPr>
              <a:spLocks noChangeArrowheads="1"/>
            </p:cNvSpPr>
            <p:nvPr/>
          </p:nvSpPr>
          <p:spPr bwMode="auto">
            <a:xfrm rot="-5400000">
              <a:off x="1706" y="2463"/>
              <a:ext cx="240" cy="96"/>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90" name="AutoShape 58"/>
            <p:cNvSpPr>
              <a:spLocks noChangeAspect="1" noChangeArrowheads="1"/>
            </p:cNvSpPr>
            <p:nvPr/>
          </p:nvSpPr>
          <p:spPr bwMode="auto">
            <a:xfrm rot="5400000" flipH="1">
              <a:off x="1171" y="1652"/>
              <a:ext cx="172" cy="143"/>
            </a:xfrm>
            <a:prstGeom prst="triangle">
              <a:avLst>
                <a:gd name="adj" fmla="val 50000"/>
              </a:avLst>
            </a:prstGeom>
            <a:solidFill>
              <a:schemeClr val="tx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91" name="AutoShape 59"/>
            <p:cNvSpPr>
              <a:spLocks noChangeAspect="1" noChangeArrowheads="1"/>
            </p:cNvSpPr>
            <p:nvPr/>
          </p:nvSpPr>
          <p:spPr bwMode="auto">
            <a:xfrm rot="5400000" flipH="1">
              <a:off x="1186" y="2063"/>
              <a:ext cx="172" cy="143"/>
            </a:xfrm>
            <a:prstGeom prst="triangle">
              <a:avLst>
                <a:gd name="adj" fmla="val 50000"/>
              </a:avLst>
            </a:prstGeom>
            <a:solidFill>
              <a:schemeClr val="tx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92" name="Line 60"/>
            <p:cNvSpPr>
              <a:spLocks noChangeShapeType="1"/>
            </p:cNvSpPr>
            <p:nvPr/>
          </p:nvSpPr>
          <p:spPr bwMode="auto">
            <a:xfrm flipH="1">
              <a:off x="778" y="2610"/>
              <a:ext cx="0" cy="16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93" name="Oval 61"/>
            <p:cNvSpPr>
              <a:spLocks noChangeArrowheads="1"/>
            </p:cNvSpPr>
            <p:nvPr/>
          </p:nvSpPr>
          <p:spPr bwMode="auto">
            <a:xfrm>
              <a:off x="762" y="2556"/>
              <a:ext cx="48" cy="4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94" name="Line 62"/>
            <p:cNvSpPr>
              <a:spLocks noChangeShapeType="1"/>
            </p:cNvSpPr>
            <p:nvPr/>
          </p:nvSpPr>
          <p:spPr bwMode="auto">
            <a:xfrm>
              <a:off x="684" y="2783"/>
              <a:ext cx="19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0895" name="Group 63"/>
            <p:cNvGrpSpPr/>
            <p:nvPr/>
          </p:nvGrpSpPr>
          <p:grpSpPr bwMode="auto">
            <a:xfrm>
              <a:off x="2228" y="2529"/>
              <a:ext cx="192" cy="237"/>
              <a:chOff x="942" y="2845"/>
              <a:chExt cx="192" cy="237"/>
            </a:xfrm>
          </p:grpSpPr>
          <p:sp>
            <p:nvSpPr>
              <p:cNvPr id="120896" name="Line 64"/>
              <p:cNvSpPr>
                <a:spLocks noChangeShapeType="1"/>
              </p:cNvSpPr>
              <p:nvPr/>
            </p:nvSpPr>
            <p:spPr bwMode="auto">
              <a:xfrm flipH="1">
                <a:off x="1046" y="2899"/>
                <a:ext cx="0" cy="16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97" name="Oval 65"/>
              <p:cNvSpPr>
                <a:spLocks noChangeArrowheads="1"/>
              </p:cNvSpPr>
              <p:nvPr/>
            </p:nvSpPr>
            <p:spPr bwMode="auto">
              <a:xfrm>
                <a:off x="1020" y="2845"/>
                <a:ext cx="48" cy="48"/>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0898" name="Line 66"/>
              <p:cNvSpPr>
                <a:spLocks noChangeShapeType="1"/>
              </p:cNvSpPr>
              <p:nvPr/>
            </p:nvSpPr>
            <p:spPr bwMode="auto">
              <a:xfrm>
                <a:off x="942" y="3082"/>
                <a:ext cx="19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p:cTn id="7" dur="500" fill="hold"/>
                                        <p:tgtEl>
                                          <p:spTgt spid="120834"/>
                                        </p:tgtEl>
                                        <p:attrNameLst>
                                          <p:attrName>ppt_x</p:attrName>
                                        </p:attrNameLst>
                                      </p:cBhvr>
                                      <p:tavLst>
                                        <p:tav tm="0">
                                          <p:val>
                                            <p:strVal val="#ppt_x-#ppt_w/2"/>
                                          </p:val>
                                        </p:tav>
                                        <p:tav tm="100000">
                                          <p:val>
                                            <p:strVal val="#ppt_x"/>
                                          </p:val>
                                        </p:tav>
                                      </p:tavLst>
                                    </p:anim>
                                    <p:anim calcmode="lin" valueType="num">
                                      <p:cBhvr>
                                        <p:cTn id="8" dur="500" fill="hold"/>
                                        <p:tgtEl>
                                          <p:spTgt spid="120834"/>
                                        </p:tgtEl>
                                        <p:attrNameLst>
                                          <p:attrName>ppt_y</p:attrName>
                                        </p:attrNameLst>
                                      </p:cBhvr>
                                      <p:tavLst>
                                        <p:tav tm="0">
                                          <p:val>
                                            <p:strVal val="#ppt_y"/>
                                          </p:val>
                                        </p:tav>
                                        <p:tav tm="100000">
                                          <p:val>
                                            <p:strVal val="#ppt_y"/>
                                          </p:val>
                                        </p:tav>
                                      </p:tavLst>
                                    </p:anim>
                                    <p:anim calcmode="lin" valueType="num">
                                      <p:cBhvr>
                                        <p:cTn id="9" dur="500" fill="hold"/>
                                        <p:tgtEl>
                                          <p:spTgt spid="120834"/>
                                        </p:tgtEl>
                                        <p:attrNameLst>
                                          <p:attrName>ppt_w</p:attrName>
                                        </p:attrNameLst>
                                      </p:cBhvr>
                                      <p:tavLst>
                                        <p:tav tm="0">
                                          <p:val>
                                            <p:fltVal val="0"/>
                                          </p:val>
                                        </p:tav>
                                        <p:tav tm="100000">
                                          <p:val>
                                            <p:strVal val="#ppt_w"/>
                                          </p:val>
                                        </p:tav>
                                      </p:tavLst>
                                    </p:anim>
                                    <p:anim calcmode="lin" valueType="num">
                                      <p:cBhvr>
                                        <p:cTn id="10" dur="500" fill="hold"/>
                                        <p:tgtEl>
                                          <p:spTgt spid="12083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20835"/>
                                        </p:tgtEl>
                                        <p:attrNameLst>
                                          <p:attrName>style.visibility</p:attrName>
                                        </p:attrNameLst>
                                      </p:cBhvr>
                                      <p:to>
                                        <p:strVal val="visible"/>
                                      </p:to>
                                    </p:set>
                                    <p:animEffect transition="in" filter="wipe(left)">
                                      <p:cBhvr>
                                        <p:cTn id="15" dur="500"/>
                                        <p:tgtEl>
                                          <p:spTgt spid="120835"/>
                                        </p:tgtEl>
                                      </p:cBhvr>
                                    </p:animEffect>
                                  </p:childTnLst>
                                </p:cTn>
                              </p:par>
                            </p:childTnLst>
                          </p:cTn>
                        </p:par>
                        <p:par>
                          <p:cTn id="16" fill="hold">
                            <p:stCondLst>
                              <p:cond delay="500"/>
                            </p:stCondLst>
                            <p:childTnLst>
                              <p:par>
                                <p:cTn id="17" presetID="3" presetClass="entr" presetSubtype="10" fill="hold" nodeType="afterEffect">
                                  <p:stCondLst>
                                    <p:cond delay="1000"/>
                                  </p:stCondLst>
                                  <p:childTnLst>
                                    <p:set>
                                      <p:cBhvr>
                                        <p:cTn id="18" dur="1" fill="hold">
                                          <p:stCondLst>
                                            <p:cond delay="0"/>
                                          </p:stCondLst>
                                        </p:cTn>
                                        <p:tgtEl>
                                          <p:spTgt spid="120867"/>
                                        </p:tgtEl>
                                        <p:attrNameLst>
                                          <p:attrName>style.visibility</p:attrName>
                                        </p:attrNameLst>
                                      </p:cBhvr>
                                      <p:to>
                                        <p:strVal val="visible"/>
                                      </p:to>
                                    </p:set>
                                    <p:animEffect transition="in" filter="blinds(horizontal)">
                                      <p:cBhvr>
                                        <p:cTn id="19" dur="500"/>
                                        <p:tgtEl>
                                          <p:spTgt spid="120867"/>
                                        </p:tgtEl>
                                      </p:cBhvr>
                                    </p:animEffect>
                                  </p:childTnLst>
                                </p:cTn>
                              </p:par>
                            </p:childTnLst>
                          </p:cTn>
                        </p:par>
                        <p:par>
                          <p:cTn id="20" fill="hold">
                            <p:stCondLst>
                              <p:cond delay="2000"/>
                            </p:stCondLst>
                            <p:childTnLst>
                              <p:par>
                                <p:cTn id="21" presetID="1" presetClass="entr" presetSubtype="0" fill="hold" grpId="0" nodeType="afterEffect">
                                  <p:stCondLst>
                                    <p:cond delay="1000"/>
                                  </p:stCondLst>
                                  <p:childTnLst>
                                    <p:set>
                                      <p:cBhvr>
                                        <p:cTn id="22" dur="1" fill="hold">
                                          <p:stCondLst>
                                            <p:cond delay="499"/>
                                          </p:stCondLst>
                                        </p:cTn>
                                        <p:tgtEl>
                                          <p:spTgt spid="120836"/>
                                        </p:tgtEl>
                                        <p:attrNameLst>
                                          <p:attrName>style.visibility</p:attrName>
                                        </p:attrNameLst>
                                      </p:cBhvr>
                                      <p:to>
                                        <p:strVal val="visible"/>
                                      </p:to>
                                    </p:set>
                                  </p:childTnLst>
                                </p:cTn>
                              </p:par>
                            </p:childTnLst>
                          </p:cTn>
                        </p:par>
                        <p:par>
                          <p:cTn id="23" fill="hold">
                            <p:stCondLst>
                              <p:cond delay="3500"/>
                            </p:stCondLst>
                            <p:childTnLst>
                              <p:par>
                                <p:cTn id="24" presetID="1" presetClass="entr" presetSubtype="0" fill="hold" grpId="0" nodeType="afterEffect">
                                  <p:stCondLst>
                                    <p:cond delay="0"/>
                                  </p:stCondLst>
                                  <p:childTnLst>
                                    <p:set>
                                      <p:cBhvr>
                                        <p:cTn id="25" dur="1" fill="hold">
                                          <p:stCondLst>
                                            <p:cond delay="499"/>
                                          </p:stCondLst>
                                        </p:cTn>
                                        <p:tgtEl>
                                          <p:spTgt spid="120837"/>
                                        </p:tgtEl>
                                        <p:attrNameLst>
                                          <p:attrName>style.visibility</p:attrName>
                                        </p:attrNameLst>
                                      </p:cBhvr>
                                      <p:to>
                                        <p:strVal val="visible"/>
                                      </p:to>
                                    </p:set>
                                  </p:childTnLst>
                                </p:cTn>
                              </p:par>
                            </p:childTnLst>
                          </p:cTn>
                        </p:par>
                        <p:par>
                          <p:cTn id="26" fill="hold">
                            <p:stCondLst>
                              <p:cond delay="4000"/>
                            </p:stCondLst>
                            <p:childTnLst>
                              <p:par>
                                <p:cTn id="27" presetID="1" presetClass="entr" presetSubtype="0" fill="hold" grpId="0" nodeType="afterEffect">
                                  <p:stCondLst>
                                    <p:cond delay="0"/>
                                  </p:stCondLst>
                                  <p:childTnLst>
                                    <p:set>
                                      <p:cBhvr>
                                        <p:cTn id="28" dur="1" fill="hold">
                                          <p:stCondLst>
                                            <p:cond delay="499"/>
                                          </p:stCondLst>
                                        </p:cTn>
                                        <p:tgtEl>
                                          <p:spTgt spid="120840"/>
                                        </p:tgtEl>
                                        <p:attrNameLst>
                                          <p:attrName>style.visibility</p:attrName>
                                        </p:attrNameLst>
                                      </p:cBhvr>
                                      <p:to>
                                        <p:strVal val="visible"/>
                                      </p:to>
                                    </p:set>
                                  </p:childTnLst>
                                </p:cTn>
                              </p:par>
                            </p:childTnLst>
                          </p:cTn>
                        </p:par>
                        <p:par>
                          <p:cTn id="29" fill="hold">
                            <p:stCondLst>
                              <p:cond delay="4500"/>
                            </p:stCondLst>
                            <p:childTnLst>
                              <p:par>
                                <p:cTn id="30" presetID="1" presetClass="entr" presetSubtype="0" fill="hold" grpId="0" nodeType="afterEffect">
                                  <p:stCondLst>
                                    <p:cond delay="0"/>
                                  </p:stCondLst>
                                  <p:childTnLst>
                                    <p:set>
                                      <p:cBhvr>
                                        <p:cTn id="31" dur="1" fill="hold">
                                          <p:stCondLst>
                                            <p:cond delay="499"/>
                                          </p:stCondLst>
                                        </p:cTn>
                                        <p:tgtEl>
                                          <p:spTgt spid="120839"/>
                                        </p:tgtEl>
                                        <p:attrNameLst>
                                          <p:attrName>style.visibility</p:attrName>
                                        </p:attrNameLst>
                                      </p:cBhvr>
                                      <p:to>
                                        <p:strVal val="visible"/>
                                      </p:to>
                                    </p:set>
                                  </p:childTnLst>
                                </p:cTn>
                              </p:par>
                            </p:childTnLst>
                          </p:cTn>
                        </p:par>
                        <p:par>
                          <p:cTn id="32" fill="hold">
                            <p:stCondLst>
                              <p:cond delay="5000"/>
                            </p:stCondLst>
                            <p:childTnLst>
                              <p:par>
                                <p:cTn id="33" presetID="1" presetClass="entr" presetSubtype="0" fill="hold" grpId="0" nodeType="afterEffect">
                                  <p:stCondLst>
                                    <p:cond delay="0"/>
                                  </p:stCondLst>
                                  <p:childTnLst>
                                    <p:set>
                                      <p:cBhvr>
                                        <p:cTn id="34" dur="1" fill="hold">
                                          <p:stCondLst>
                                            <p:cond delay="499"/>
                                          </p:stCondLst>
                                        </p:cTn>
                                        <p:tgtEl>
                                          <p:spTgt spid="120838"/>
                                        </p:tgtEl>
                                        <p:attrNameLst>
                                          <p:attrName>style.visibility</p:attrName>
                                        </p:attrNameLst>
                                      </p:cBhvr>
                                      <p:to>
                                        <p:strVal val="visible"/>
                                      </p:to>
                                    </p:set>
                                  </p:childTnLst>
                                </p:cTn>
                              </p:par>
                            </p:childTnLst>
                          </p:cTn>
                        </p:par>
                        <p:par>
                          <p:cTn id="35" fill="hold">
                            <p:stCondLst>
                              <p:cond delay="5500"/>
                            </p:stCondLst>
                            <p:childTnLst>
                              <p:par>
                                <p:cTn id="36" presetID="12" presetClass="entr" presetSubtype="8" fill="hold" nodeType="afterEffect">
                                  <p:stCondLst>
                                    <p:cond delay="0"/>
                                  </p:stCondLst>
                                  <p:childTnLst>
                                    <p:set>
                                      <p:cBhvr>
                                        <p:cTn id="37" dur="1" fill="hold">
                                          <p:stCondLst>
                                            <p:cond delay="0"/>
                                          </p:stCondLst>
                                        </p:cTn>
                                        <p:tgtEl>
                                          <p:spTgt spid="120862"/>
                                        </p:tgtEl>
                                        <p:attrNameLst>
                                          <p:attrName>style.visibility</p:attrName>
                                        </p:attrNameLst>
                                      </p:cBhvr>
                                      <p:to>
                                        <p:strVal val="visible"/>
                                      </p:to>
                                    </p:set>
                                    <p:animEffect transition="in" filter="slide(fromLeft)">
                                      <p:cBhvr>
                                        <p:cTn id="38" dur="500"/>
                                        <p:tgtEl>
                                          <p:spTgt spid="120862"/>
                                        </p:tgtEl>
                                      </p:cBhvr>
                                    </p:animEffect>
                                  </p:childTnLst>
                                </p:cTn>
                              </p:par>
                            </p:childTnLst>
                          </p:cTn>
                        </p:par>
                        <p:par>
                          <p:cTn id="39" fill="hold">
                            <p:stCondLst>
                              <p:cond delay="6000"/>
                            </p:stCondLst>
                            <p:childTnLst>
                              <p:par>
                                <p:cTn id="40" presetID="12" presetClass="entr" presetSubtype="1" fill="hold" nodeType="afterEffect">
                                  <p:stCondLst>
                                    <p:cond delay="0"/>
                                  </p:stCondLst>
                                  <p:childTnLst>
                                    <p:set>
                                      <p:cBhvr>
                                        <p:cTn id="41" dur="1" fill="hold">
                                          <p:stCondLst>
                                            <p:cond delay="0"/>
                                          </p:stCondLst>
                                        </p:cTn>
                                        <p:tgtEl>
                                          <p:spTgt spid="120863"/>
                                        </p:tgtEl>
                                        <p:attrNameLst>
                                          <p:attrName>style.visibility</p:attrName>
                                        </p:attrNameLst>
                                      </p:cBhvr>
                                      <p:to>
                                        <p:strVal val="visible"/>
                                      </p:to>
                                    </p:set>
                                    <p:animEffect transition="in" filter="slide(fromTop)">
                                      <p:cBhvr>
                                        <p:cTn id="42" dur="500"/>
                                        <p:tgtEl>
                                          <p:spTgt spid="120863"/>
                                        </p:tgtEl>
                                      </p:cBhvr>
                                    </p:animEffect>
                                  </p:childTnLst>
                                </p:cTn>
                              </p:par>
                            </p:childTnLst>
                          </p:cTn>
                        </p:par>
                        <p:par>
                          <p:cTn id="43" fill="hold">
                            <p:stCondLst>
                              <p:cond delay="6500"/>
                            </p:stCondLst>
                            <p:childTnLst>
                              <p:par>
                                <p:cTn id="44" presetID="12" presetClass="entr" presetSubtype="1" fill="hold" nodeType="afterEffect">
                                  <p:stCondLst>
                                    <p:cond delay="0"/>
                                  </p:stCondLst>
                                  <p:childTnLst>
                                    <p:set>
                                      <p:cBhvr>
                                        <p:cTn id="45" dur="1" fill="hold">
                                          <p:stCondLst>
                                            <p:cond delay="0"/>
                                          </p:stCondLst>
                                        </p:cTn>
                                        <p:tgtEl>
                                          <p:spTgt spid="120864"/>
                                        </p:tgtEl>
                                        <p:attrNameLst>
                                          <p:attrName>style.visibility</p:attrName>
                                        </p:attrNameLst>
                                      </p:cBhvr>
                                      <p:to>
                                        <p:strVal val="visible"/>
                                      </p:to>
                                    </p:set>
                                    <p:animEffect transition="in" filter="slide(fromTop)">
                                      <p:cBhvr>
                                        <p:cTn id="46" dur="500"/>
                                        <p:tgtEl>
                                          <p:spTgt spid="120864"/>
                                        </p:tgtEl>
                                      </p:cBhvr>
                                    </p:animEffect>
                                  </p:childTnLst>
                                </p:cTn>
                              </p:par>
                            </p:childTnLst>
                          </p:cTn>
                        </p:par>
                        <p:par>
                          <p:cTn id="47" fill="hold">
                            <p:stCondLst>
                              <p:cond delay="7000"/>
                            </p:stCondLst>
                            <p:childTnLst>
                              <p:par>
                                <p:cTn id="48" presetID="12" presetClass="entr" presetSubtype="1" fill="hold" nodeType="afterEffect">
                                  <p:stCondLst>
                                    <p:cond delay="0"/>
                                  </p:stCondLst>
                                  <p:childTnLst>
                                    <p:set>
                                      <p:cBhvr>
                                        <p:cTn id="49" dur="1" fill="hold">
                                          <p:stCondLst>
                                            <p:cond delay="0"/>
                                          </p:stCondLst>
                                        </p:cTn>
                                        <p:tgtEl>
                                          <p:spTgt spid="120865"/>
                                        </p:tgtEl>
                                        <p:attrNameLst>
                                          <p:attrName>style.visibility</p:attrName>
                                        </p:attrNameLst>
                                      </p:cBhvr>
                                      <p:to>
                                        <p:strVal val="visible"/>
                                      </p:to>
                                    </p:set>
                                    <p:animEffect transition="in" filter="slide(fromTop)">
                                      <p:cBhvr>
                                        <p:cTn id="50" dur="500"/>
                                        <p:tgtEl>
                                          <p:spTgt spid="120865"/>
                                        </p:tgtEl>
                                      </p:cBhvr>
                                    </p:animEffect>
                                  </p:childTnLst>
                                </p:cTn>
                              </p:par>
                            </p:childTnLst>
                          </p:cTn>
                        </p:par>
                        <p:par>
                          <p:cTn id="51" fill="hold">
                            <p:stCondLst>
                              <p:cond delay="7500"/>
                            </p:stCondLst>
                            <p:childTnLst>
                              <p:par>
                                <p:cTn id="52" presetID="12" presetClass="entr" presetSubtype="1" fill="hold" nodeType="afterEffect">
                                  <p:stCondLst>
                                    <p:cond delay="0"/>
                                  </p:stCondLst>
                                  <p:childTnLst>
                                    <p:set>
                                      <p:cBhvr>
                                        <p:cTn id="53" dur="1" fill="hold">
                                          <p:stCondLst>
                                            <p:cond delay="0"/>
                                          </p:stCondLst>
                                        </p:cTn>
                                        <p:tgtEl>
                                          <p:spTgt spid="120866"/>
                                        </p:tgtEl>
                                        <p:attrNameLst>
                                          <p:attrName>style.visibility</p:attrName>
                                        </p:attrNameLst>
                                      </p:cBhvr>
                                      <p:to>
                                        <p:strVal val="visible"/>
                                      </p:to>
                                    </p:set>
                                    <p:animEffect transition="in" filter="slide(fromTop)">
                                      <p:cBhvr>
                                        <p:cTn id="54" dur="500"/>
                                        <p:tgtEl>
                                          <p:spTgt spid="12086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20845"/>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12084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120849"/>
                                        </p:tgtEl>
                                        <p:attrNameLst>
                                          <p:attrName>style.visibility</p:attrName>
                                        </p:attrNameLst>
                                      </p:cBhvr>
                                      <p:to>
                                        <p:strVal val="visible"/>
                                      </p:to>
                                    </p:se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499"/>
                                          </p:stCondLst>
                                        </p:cTn>
                                        <p:tgtEl>
                                          <p:spTgt spid="120853"/>
                                        </p:tgtEl>
                                        <p:attrNameLst>
                                          <p:attrName>style.visibility</p:attrName>
                                        </p:attrNameLst>
                                      </p:cBhvr>
                                      <p:to>
                                        <p:strVal val="visible"/>
                                      </p:to>
                                    </p:se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499"/>
                                          </p:stCondLst>
                                        </p:cTn>
                                        <p:tgtEl>
                                          <p:spTgt spid="12085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120841"/>
                                        </p:tgtEl>
                                        <p:attrNameLst>
                                          <p:attrName>style.visibility</p:attrName>
                                        </p:attrNameLst>
                                      </p:cBhvr>
                                      <p:to>
                                        <p:strVal val="visible"/>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499"/>
                                          </p:stCondLst>
                                        </p:cTn>
                                        <p:tgtEl>
                                          <p:spTgt spid="1208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20854"/>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499"/>
                                          </p:stCondLst>
                                        </p:cTn>
                                        <p:tgtEl>
                                          <p:spTgt spid="120855"/>
                                        </p:tgtEl>
                                        <p:attrNameLst>
                                          <p:attrName>style.visibility</p:attrName>
                                        </p:attrNameLst>
                                      </p:cBhvr>
                                      <p:to>
                                        <p:strVal val="visible"/>
                                      </p:to>
                                    </p:set>
                                  </p:childTnLst>
                                </p:cTn>
                              </p:par>
                            </p:childTnLst>
                          </p:cTn>
                        </p:par>
                        <p:par>
                          <p:cTn id="86" fill="hold">
                            <p:stCondLst>
                              <p:cond delay="1000"/>
                            </p:stCondLst>
                            <p:childTnLst>
                              <p:par>
                                <p:cTn id="87" presetID="1" presetClass="entr" presetSubtype="0" fill="hold" grpId="0" nodeType="afterEffect">
                                  <p:stCondLst>
                                    <p:cond delay="0"/>
                                  </p:stCondLst>
                                  <p:childTnLst>
                                    <p:set>
                                      <p:cBhvr>
                                        <p:cTn id="88" dur="1" fill="hold">
                                          <p:stCondLst>
                                            <p:cond delay="499"/>
                                          </p:stCondLst>
                                        </p:cTn>
                                        <p:tgtEl>
                                          <p:spTgt spid="12085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120846"/>
                                        </p:tgtEl>
                                        <p:attrNameLst>
                                          <p:attrName>style.visibility</p:attrName>
                                        </p:attrNameLst>
                                      </p:cBhvr>
                                      <p:to>
                                        <p:strVal val="visible"/>
                                      </p:to>
                                    </p:set>
                                  </p:childTnLst>
                                </p:cTn>
                              </p:par>
                            </p:childTnLst>
                          </p:cTn>
                        </p:par>
                        <p:par>
                          <p:cTn id="93" fill="hold">
                            <p:stCondLst>
                              <p:cond delay="500"/>
                            </p:stCondLst>
                            <p:childTnLst>
                              <p:par>
                                <p:cTn id="94" presetID="1" presetClass="entr" presetSubtype="0" fill="hold" grpId="0" nodeType="afterEffect">
                                  <p:stCondLst>
                                    <p:cond delay="0"/>
                                  </p:stCondLst>
                                  <p:childTnLst>
                                    <p:set>
                                      <p:cBhvr>
                                        <p:cTn id="95" dur="1" fill="hold">
                                          <p:stCondLst>
                                            <p:cond delay="499"/>
                                          </p:stCondLst>
                                        </p:cTn>
                                        <p:tgtEl>
                                          <p:spTgt spid="12084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499"/>
                                          </p:stCondLst>
                                        </p:cTn>
                                        <p:tgtEl>
                                          <p:spTgt spid="120856"/>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499"/>
                                          </p:stCondLst>
                                        </p:cTn>
                                        <p:tgtEl>
                                          <p:spTgt spid="120852"/>
                                        </p:tgtEl>
                                        <p:attrNameLst>
                                          <p:attrName>style.visibility</p:attrName>
                                        </p:attrNameLst>
                                      </p:cBhvr>
                                      <p:to>
                                        <p:strVal val="visible"/>
                                      </p:to>
                                    </p:set>
                                  </p:childTnLst>
                                </p:cTn>
                              </p:par>
                            </p:childTnLst>
                          </p:cTn>
                        </p:par>
                        <p:par>
                          <p:cTn id="103" fill="hold">
                            <p:stCondLst>
                              <p:cond delay="1000"/>
                            </p:stCondLst>
                            <p:childTnLst>
                              <p:par>
                                <p:cTn id="104" presetID="1" presetClass="entr" presetSubtype="0" fill="hold" grpId="0" nodeType="afterEffect">
                                  <p:stCondLst>
                                    <p:cond delay="0"/>
                                  </p:stCondLst>
                                  <p:childTnLst>
                                    <p:set>
                                      <p:cBhvr>
                                        <p:cTn id="105" dur="1" fill="hold">
                                          <p:stCondLst>
                                            <p:cond delay="499"/>
                                          </p:stCondLst>
                                        </p:cTn>
                                        <p:tgtEl>
                                          <p:spTgt spid="12086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499"/>
                                          </p:stCondLst>
                                        </p:cTn>
                                        <p:tgtEl>
                                          <p:spTgt spid="120844"/>
                                        </p:tgtEl>
                                        <p:attrNameLst>
                                          <p:attrName>style.visibility</p:attrName>
                                        </p:attrNameLst>
                                      </p:cBhvr>
                                      <p:to>
                                        <p:strVal val="visible"/>
                                      </p:to>
                                    </p:set>
                                  </p:childTnLst>
                                </p:cTn>
                              </p:par>
                            </p:childTnLst>
                          </p:cTn>
                        </p:par>
                        <p:par>
                          <p:cTn id="110" fill="hold">
                            <p:stCondLst>
                              <p:cond delay="500"/>
                            </p:stCondLst>
                            <p:childTnLst>
                              <p:par>
                                <p:cTn id="111" presetID="1" presetClass="entr" presetSubtype="0" fill="hold" grpId="0" nodeType="afterEffect">
                                  <p:stCondLst>
                                    <p:cond delay="0"/>
                                  </p:stCondLst>
                                  <p:childTnLst>
                                    <p:set>
                                      <p:cBhvr>
                                        <p:cTn id="112" dur="1" fill="hold">
                                          <p:stCondLst>
                                            <p:cond delay="499"/>
                                          </p:stCondLst>
                                        </p:cTn>
                                        <p:tgtEl>
                                          <p:spTgt spid="12084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499"/>
                                          </p:stCondLst>
                                        </p:cTn>
                                        <p:tgtEl>
                                          <p:spTgt spid="120850"/>
                                        </p:tgtEl>
                                        <p:attrNameLst>
                                          <p:attrName>style.visibility</p:attrName>
                                        </p:attrNameLst>
                                      </p:cBhvr>
                                      <p:to>
                                        <p:strVal val="visible"/>
                                      </p:to>
                                    </p:set>
                                  </p:childTnLst>
                                </p:cTn>
                              </p:par>
                            </p:childTnLst>
                          </p:cTn>
                        </p:par>
                        <p:par>
                          <p:cTn id="117" fill="hold">
                            <p:stCondLst>
                              <p:cond delay="500"/>
                            </p:stCondLst>
                            <p:childTnLst>
                              <p:par>
                                <p:cTn id="118" presetID="1" presetClass="entr" presetSubtype="0" fill="hold" grpId="0" nodeType="afterEffect">
                                  <p:stCondLst>
                                    <p:cond delay="0"/>
                                  </p:stCondLst>
                                  <p:childTnLst>
                                    <p:set>
                                      <p:cBhvr>
                                        <p:cTn id="119" dur="1" fill="hold">
                                          <p:stCondLst>
                                            <p:cond delay="499"/>
                                          </p:stCondLst>
                                        </p:cTn>
                                        <p:tgtEl>
                                          <p:spTgt spid="120851"/>
                                        </p:tgtEl>
                                        <p:attrNameLst>
                                          <p:attrName>style.visibility</p:attrName>
                                        </p:attrNameLst>
                                      </p:cBhvr>
                                      <p:to>
                                        <p:strVal val="visible"/>
                                      </p:to>
                                    </p:set>
                                  </p:childTnLst>
                                </p:cTn>
                              </p:par>
                            </p:childTnLst>
                          </p:cTn>
                        </p:par>
                        <p:par>
                          <p:cTn id="120" fill="hold">
                            <p:stCondLst>
                              <p:cond delay="1000"/>
                            </p:stCondLst>
                            <p:childTnLst>
                              <p:par>
                                <p:cTn id="121" presetID="1" presetClass="entr" presetSubtype="0" fill="hold" grpId="0" nodeType="afterEffect">
                                  <p:stCondLst>
                                    <p:cond delay="0"/>
                                  </p:stCondLst>
                                  <p:childTnLst>
                                    <p:set>
                                      <p:cBhvr>
                                        <p:cTn id="122" dur="1" fill="hold">
                                          <p:stCondLst>
                                            <p:cond delay="499"/>
                                          </p:stCondLst>
                                        </p:cTn>
                                        <p:tgtEl>
                                          <p:spTgt spid="120859"/>
                                        </p:tgtEl>
                                        <p:attrNameLst>
                                          <p:attrName>style.visibility</p:attrName>
                                        </p:attrNameLst>
                                      </p:cBhvr>
                                      <p:to>
                                        <p:strVal val="visible"/>
                                      </p:to>
                                    </p:set>
                                  </p:childTnLst>
                                </p:cTn>
                              </p:par>
                            </p:childTnLst>
                          </p:cTn>
                        </p:par>
                        <p:par>
                          <p:cTn id="123" fill="hold">
                            <p:stCondLst>
                              <p:cond delay="1500"/>
                            </p:stCondLst>
                            <p:childTnLst>
                              <p:par>
                                <p:cTn id="124" presetID="2" presetClass="entr" presetSubtype="4" fill="hold" grpId="0" nodeType="afterEffect">
                                  <p:stCondLst>
                                    <p:cond delay="1000"/>
                                  </p:stCondLst>
                                  <p:iterate type="wd">
                                    <p:tmPct val="100000"/>
                                  </p:iterate>
                                  <p:childTnLst>
                                    <p:set>
                                      <p:cBhvr>
                                        <p:cTn id="125" dur="1" fill="hold">
                                          <p:stCondLst>
                                            <p:cond delay="0"/>
                                          </p:stCondLst>
                                        </p:cTn>
                                        <p:tgtEl>
                                          <p:spTgt spid="120861">
                                            <p:txEl>
                                              <p:pRg st="0" end="0"/>
                                            </p:txEl>
                                          </p:spTgt>
                                        </p:tgtEl>
                                        <p:attrNameLst>
                                          <p:attrName>style.visibility</p:attrName>
                                        </p:attrNameLst>
                                      </p:cBhvr>
                                      <p:to>
                                        <p:strVal val="visible"/>
                                      </p:to>
                                    </p:set>
                                    <p:anim calcmode="lin" valueType="num">
                                      <p:cBhvr additive="base">
                                        <p:cTn id="126" dur="300" fill="hold"/>
                                        <p:tgtEl>
                                          <p:spTgt spid="120861">
                                            <p:txEl>
                                              <p:pRg st="0" end="0"/>
                                            </p:txEl>
                                          </p:spTgt>
                                        </p:tgtEl>
                                        <p:attrNameLst>
                                          <p:attrName>ppt_x</p:attrName>
                                        </p:attrNameLst>
                                      </p:cBhvr>
                                      <p:tavLst>
                                        <p:tav tm="0">
                                          <p:val>
                                            <p:strVal val="#ppt_x"/>
                                          </p:val>
                                        </p:tav>
                                        <p:tav tm="100000">
                                          <p:val>
                                            <p:strVal val="#ppt_x"/>
                                          </p:val>
                                        </p:tav>
                                      </p:tavLst>
                                    </p:anim>
                                    <p:anim calcmode="lin" valueType="num">
                                      <p:cBhvr additive="base">
                                        <p:cTn id="127" dur="300" fill="hold"/>
                                        <p:tgtEl>
                                          <p:spTgt spid="12086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P spid="120835" grpId="0" autoUpdateAnimBg="0"/>
      <p:bldP spid="120836" grpId="0" autoUpdateAnimBg="0"/>
      <p:bldP spid="120837" grpId="0" autoUpdateAnimBg="0"/>
      <p:bldP spid="120838" grpId="0" autoUpdateAnimBg="0"/>
      <p:bldP spid="120839" grpId="0" autoUpdateAnimBg="0"/>
      <p:bldP spid="120840" grpId="0" autoUpdateAnimBg="0"/>
      <p:bldP spid="120841" grpId="0" autoUpdateAnimBg="0"/>
      <p:bldP spid="120842" grpId="0" autoUpdateAnimBg="0"/>
      <p:bldP spid="120843" grpId="0" autoUpdateAnimBg="0"/>
      <p:bldP spid="120844" grpId="0" autoUpdateAnimBg="0"/>
      <p:bldP spid="120845" grpId="0" autoUpdateAnimBg="0"/>
      <p:bldP spid="120846" grpId="0" autoUpdateAnimBg="0"/>
      <p:bldP spid="120847" grpId="0" autoUpdateAnimBg="0"/>
      <p:bldP spid="120848" grpId="0" autoUpdateAnimBg="0"/>
      <p:bldP spid="120849" grpId="0" autoUpdateAnimBg="0"/>
      <p:bldP spid="120850" grpId="0" autoUpdateAnimBg="0"/>
      <p:bldP spid="120851" grpId="0" autoUpdateAnimBg="0"/>
      <p:bldP spid="120852" grpId="0" autoUpdateAnimBg="0"/>
      <p:bldP spid="120853" grpId="0" autoUpdateAnimBg="0"/>
      <p:bldP spid="120854" grpId="0" autoUpdateAnimBg="0"/>
      <p:bldP spid="120855" grpId="0" autoUpdateAnimBg="0"/>
      <p:bldP spid="120856" grpId="0" autoUpdateAnimBg="0"/>
      <p:bldP spid="120857" grpId="0" autoUpdateAnimBg="0"/>
      <p:bldP spid="120858" grpId="0" autoUpdateAnimBg="0"/>
      <p:bldP spid="120859" grpId="0" autoUpdateAnimBg="0"/>
      <p:bldP spid="120860" grpId="0" autoUpdateAnimBg="0"/>
      <p:bldP spid="120861" grpId="0" advAuto="1000" autoUpdateAnimBg="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p:cNvPicPr>
            <a:picLocks noChangeAspect="1" noChangeArrowheads="1"/>
          </p:cNvPicPr>
          <p:nvPr/>
        </p:nvPicPr>
        <p:blipFill>
          <a:blip r:embed="rId1"/>
          <a:srcRect/>
          <a:stretch>
            <a:fillRect/>
          </a:stretch>
        </p:blipFill>
        <p:spPr bwMode="auto">
          <a:xfrm>
            <a:off x="4756151" y="1857375"/>
            <a:ext cx="2105025" cy="1809750"/>
          </a:xfrm>
          <a:prstGeom prst="rect">
            <a:avLst/>
          </a:prstGeom>
          <a:noFill/>
          <a:ln w="9525">
            <a:noFill/>
            <a:miter lim="800000"/>
            <a:headEnd/>
            <a:tailEnd/>
          </a:ln>
        </p:spPr>
      </p:pic>
      <p:pic>
        <p:nvPicPr>
          <p:cNvPr id="38914" name="Picture 2"/>
          <p:cNvPicPr>
            <a:picLocks noChangeAspect="1" noChangeArrowheads="1"/>
          </p:cNvPicPr>
          <p:nvPr/>
        </p:nvPicPr>
        <p:blipFill>
          <a:blip r:embed="rId1"/>
          <a:srcRect/>
          <a:stretch>
            <a:fillRect/>
          </a:stretch>
        </p:blipFill>
        <p:spPr bwMode="auto">
          <a:xfrm>
            <a:off x="2170114" y="1857375"/>
            <a:ext cx="2105025" cy="1809750"/>
          </a:xfrm>
          <a:prstGeom prst="rect">
            <a:avLst/>
          </a:prstGeom>
          <a:noFill/>
          <a:ln w="9525">
            <a:noFill/>
            <a:miter lim="800000"/>
            <a:headEnd/>
            <a:tailEnd/>
          </a:ln>
        </p:spPr>
      </p:pic>
      <p:pic>
        <p:nvPicPr>
          <p:cNvPr id="49167" name="Picture 15"/>
          <p:cNvPicPr>
            <a:picLocks noChangeAspect="1" noChangeArrowheads="1"/>
          </p:cNvPicPr>
          <p:nvPr/>
        </p:nvPicPr>
        <p:blipFill>
          <a:blip r:embed="rId2"/>
          <a:srcRect/>
          <a:stretch>
            <a:fillRect/>
          </a:stretch>
        </p:blipFill>
        <p:spPr bwMode="auto">
          <a:xfrm>
            <a:off x="7400926" y="1857375"/>
            <a:ext cx="2790825" cy="1809750"/>
          </a:xfrm>
          <a:prstGeom prst="rect">
            <a:avLst/>
          </a:prstGeom>
          <a:noFill/>
          <a:ln w="9525">
            <a:noFill/>
            <a:miter lim="800000"/>
            <a:headEnd/>
            <a:tailEnd/>
          </a:ln>
        </p:spPr>
      </p:pic>
      <p:pic>
        <p:nvPicPr>
          <p:cNvPr id="49169" name="Picture 17"/>
          <p:cNvPicPr>
            <a:picLocks noChangeAspect="1" noChangeArrowheads="1"/>
          </p:cNvPicPr>
          <p:nvPr/>
        </p:nvPicPr>
        <p:blipFill>
          <a:blip r:embed="rId3"/>
          <a:srcRect/>
          <a:stretch>
            <a:fillRect/>
          </a:stretch>
        </p:blipFill>
        <p:spPr bwMode="auto">
          <a:xfrm>
            <a:off x="7400926" y="1857375"/>
            <a:ext cx="2790825" cy="1809750"/>
          </a:xfrm>
          <a:prstGeom prst="rect">
            <a:avLst/>
          </a:prstGeom>
          <a:noFill/>
          <a:ln w="9525">
            <a:noFill/>
            <a:miter lim="800000"/>
            <a:headEnd/>
            <a:tailEnd/>
          </a:ln>
        </p:spPr>
      </p:pic>
      <p:pic>
        <p:nvPicPr>
          <p:cNvPr id="49165" name="Picture 13"/>
          <p:cNvPicPr>
            <a:picLocks noChangeAspect="1" noChangeArrowheads="1"/>
          </p:cNvPicPr>
          <p:nvPr/>
        </p:nvPicPr>
        <p:blipFill>
          <a:blip r:embed="rId4"/>
          <a:srcRect/>
          <a:stretch>
            <a:fillRect/>
          </a:stretch>
        </p:blipFill>
        <p:spPr bwMode="auto">
          <a:xfrm>
            <a:off x="4756151" y="1857375"/>
            <a:ext cx="2105025" cy="1809750"/>
          </a:xfrm>
          <a:prstGeom prst="rect">
            <a:avLst/>
          </a:prstGeom>
          <a:noFill/>
          <a:ln w="9525">
            <a:noFill/>
            <a:miter lim="800000"/>
            <a:headEnd/>
            <a:tailEnd/>
          </a:ln>
        </p:spPr>
      </p:pic>
      <p:grpSp>
        <p:nvGrpSpPr>
          <p:cNvPr id="55" name="组合 54"/>
          <p:cNvGrpSpPr/>
          <p:nvPr/>
        </p:nvGrpSpPr>
        <p:grpSpPr bwMode="auto">
          <a:xfrm>
            <a:off x="3657600" y="4206875"/>
            <a:ext cx="547688" cy="541338"/>
            <a:chOff x="2944994" y="3844791"/>
            <a:chExt cx="546699" cy="540964"/>
          </a:xfrm>
        </p:grpSpPr>
        <p:grpSp>
          <p:nvGrpSpPr>
            <p:cNvPr id="638036" name="组合 46"/>
            <p:cNvGrpSpPr/>
            <p:nvPr/>
          </p:nvGrpSpPr>
          <p:grpSpPr bwMode="auto">
            <a:xfrm rot="1320000">
              <a:off x="2951693" y="3845755"/>
              <a:ext cx="540000" cy="540000"/>
              <a:chOff x="2671842" y="3698065"/>
              <a:chExt cx="540000" cy="540000"/>
            </a:xfrm>
          </p:grpSpPr>
          <p:cxnSp>
            <p:nvCxnSpPr>
              <p:cNvPr id="146" name="直接连接符 145"/>
              <p:cNvCxnSpPr/>
              <p:nvPr/>
            </p:nvCxnSpPr>
            <p:spPr>
              <a:xfrm rot="2700000">
                <a:off x="2940493" y="3704817"/>
                <a:ext cx="0" cy="54194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rot="8100000">
                <a:off x="2938400" y="3698268"/>
                <a:ext cx="0" cy="53620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38037" name="组合 53"/>
            <p:cNvGrpSpPr/>
            <p:nvPr/>
          </p:nvGrpSpPr>
          <p:grpSpPr bwMode="auto">
            <a:xfrm>
              <a:off x="2944994" y="3844791"/>
              <a:ext cx="540000" cy="540000"/>
              <a:chOff x="2944994" y="3844791"/>
              <a:chExt cx="540000" cy="540000"/>
            </a:xfrm>
          </p:grpSpPr>
          <p:cxnSp>
            <p:nvCxnSpPr>
              <p:cNvPr id="159" name="直接连接符 158"/>
              <p:cNvCxnSpPr/>
              <p:nvPr/>
            </p:nvCxnSpPr>
            <p:spPr>
              <a:xfrm rot="1320000">
                <a:off x="3219136" y="3844791"/>
                <a:ext cx="0" cy="539377"/>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rot="5340000">
                <a:off x="3212797" y="3898973"/>
                <a:ext cx="0" cy="43735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2700000">
                <a:off x="3215174" y="3899768"/>
                <a:ext cx="0" cy="43894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8100000">
                <a:off x="3214382" y="3893970"/>
                <a:ext cx="0" cy="43784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6720000">
                <a:off x="3215174" y="3847472"/>
                <a:ext cx="0" cy="54036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rot="1320000">
                <a:off x="3041657" y="3936802"/>
                <a:ext cx="359711" cy="356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en-US" altLang="zh-CN" kern="0" dirty="0">
                <a:latin typeface="+mn-ea"/>
                <a:ea typeface="+mn-ea"/>
              </a:rPr>
              <a:t>1.1</a:t>
            </a:r>
            <a:r>
              <a:rPr lang="zh-CN" altLang="en-US" kern="0" dirty="0">
                <a:latin typeface="+mn-ea"/>
                <a:ea typeface="+mn-ea"/>
              </a:rPr>
              <a:t> 二极管的基本特性</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初识半导体二极管</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5" name="文本框 1"/>
          <p:cNvSpPr txBox="1">
            <a:spLocks noChangeArrowheads="1"/>
          </p:cNvSpPr>
          <p:nvPr/>
        </p:nvSpPr>
        <p:spPr bwMode="auto">
          <a:xfrm>
            <a:off x="1992313" y="5110163"/>
            <a:ext cx="8153400" cy="368300"/>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在大多数情况下，可以将半导体二极管看成非线性电阻。</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637962"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grpSp>
        <p:nvGrpSpPr>
          <p:cNvPr id="52" name="组合 51"/>
          <p:cNvGrpSpPr/>
          <p:nvPr/>
        </p:nvGrpSpPr>
        <p:grpSpPr bwMode="auto">
          <a:xfrm>
            <a:off x="2378076" y="3956050"/>
            <a:ext cx="1687513" cy="928688"/>
            <a:chOff x="1135946" y="4147093"/>
            <a:chExt cx="1687559" cy="929157"/>
          </a:xfrm>
        </p:grpSpPr>
        <p:cxnSp>
          <p:nvCxnSpPr>
            <p:cNvPr id="83" name="直接连接符 82"/>
            <p:cNvCxnSpPr/>
            <p:nvPr/>
          </p:nvCxnSpPr>
          <p:spPr>
            <a:xfrm>
              <a:off x="1337564" y="4255098"/>
              <a:ext cx="0" cy="8211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384" name="等腰三角形 16383"/>
            <p:cNvSpPr/>
            <p:nvPr/>
          </p:nvSpPr>
          <p:spPr>
            <a:xfrm rot="5400000">
              <a:off x="1905853" y="4147145"/>
              <a:ext cx="216009" cy="215906"/>
            </a:xfrm>
            <a:prstGeom prst="triangl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cxnSp>
          <p:nvCxnSpPr>
            <p:cNvPr id="16386" name="直接连接符 16385"/>
            <p:cNvCxnSpPr/>
            <p:nvPr/>
          </p:nvCxnSpPr>
          <p:spPr>
            <a:xfrm rot="5400000">
              <a:off x="2013806" y="4255098"/>
              <a:ext cx="21600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91" name="直接连接符 16390"/>
            <p:cNvCxnSpPr/>
            <p:nvPr/>
          </p:nvCxnSpPr>
          <p:spPr>
            <a:xfrm>
              <a:off x="1337564" y="4255098"/>
              <a:ext cx="13509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688563" y="4255098"/>
              <a:ext cx="0" cy="8211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337564" y="5076250"/>
              <a:ext cx="13509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400" name="矩形 16399"/>
            <p:cNvSpPr/>
            <p:nvPr/>
          </p:nvSpPr>
          <p:spPr>
            <a:xfrm>
              <a:off x="1242312" y="4628349"/>
              <a:ext cx="190505" cy="90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38029" name="Line 1188"/>
            <p:cNvSpPr>
              <a:spLocks noChangeAspect="1" noChangeShapeType="1"/>
            </p:cNvSpPr>
            <p:nvPr/>
          </p:nvSpPr>
          <p:spPr bwMode="auto">
            <a:xfrm>
              <a:off x="1135946" y="4620433"/>
              <a:ext cx="404813" cy="0"/>
            </a:xfrm>
            <a:prstGeom prst="line">
              <a:avLst/>
            </a:prstGeom>
            <a:noFill/>
            <a:ln w="15875">
              <a:solidFill>
                <a:schemeClr val="tx1"/>
              </a:solidFill>
              <a:round/>
            </a:ln>
          </p:spPr>
          <p:txBody>
            <a:bodyPr/>
            <a:lstStyle/>
            <a:p>
              <a:endParaRPr lang="zh-CN" altLang="en-US"/>
            </a:p>
          </p:txBody>
        </p:sp>
        <p:sp>
          <p:nvSpPr>
            <p:cNvPr id="638030" name="Line 1189"/>
            <p:cNvSpPr>
              <a:spLocks noChangeAspect="1" noChangeShapeType="1"/>
            </p:cNvSpPr>
            <p:nvPr/>
          </p:nvSpPr>
          <p:spPr bwMode="auto">
            <a:xfrm flipV="1">
              <a:off x="1243102" y="4710921"/>
              <a:ext cx="190500" cy="0"/>
            </a:xfrm>
            <a:prstGeom prst="line">
              <a:avLst/>
            </a:prstGeom>
            <a:noFill/>
            <a:ln w="31750">
              <a:solidFill>
                <a:schemeClr val="tx1"/>
              </a:solidFill>
              <a:round/>
            </a:ln>
          </p:spPr>
          <p:txBody>
            <a:bodyPr/>
            <a:lstStyle/>
            <a:p>
              <a:endParaRPr lang="zh-CN" altLang="en-US"/>
            </a:p>
          </p:txBody>
        </p:sp>
        <p:grpSp>
          <p:nvGrpSpPr>
            <p:cNvPr id="638031" name="组合 49"/>
            <p:cNvGrpSpPr/>
            <p:nvPr/>
          </p:nvGrpSpPr>
          <p:grpSpPr bwMode="auto">
            <a:xfrm>
              <a:off x="2553505" y="4530678"/>
              <a:ext cx="270000" cy="273637"/>
              <a:chOff x="2553505" y="4530678"/>
              <a:chExt cx="270000" cy="273637"/>
            </a:xfrm>
          </p:grpSpPr>
          <p:sp>
            <p:nvSpPr>
              <p:cNvPr id="16404" name="椭圆 16403"/>
              <p:cNvSpPr/>
              <p:nvPr/>
            </p:nvSpPr>
            <p:spPr>
              <a:xfrm>
                <a:off x="2553623" y="4531462"/>
                <a:ext cx="269882" cy="2700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638033" name="组合 45"/>
              <p:cNvGrpSpPr/>
              <p:nvPr/>
            </p:nvGrpSpPr>
            <p:grpSpPr bwMode="auto">
              <a:xfrm>
                <a:off x="2553505" y="4534315"/>
                <a:ext cx="270000" cy="270000"/>
                <a:chOff x="2553505" y="4534315"/>
                <a:chExt cx="270000" cy="270000"/>
              </a:xfrm>
            </p:grpSpPr>
            <p:cxnSp>
              <p:nvCxnSpPr>
                <p:cNvPr id="95" name="直接连接符 94"/>
                <p:cNvCxnSpPr/>
                <p:nvPr/>
              </p:nvCxnSpPr>
              <p:spPr>
                <a:xfrm rot="2700000">
                  <a:off x="2688565" y="4537880"/>
                  <a:ext cx="0" cy="26988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8100000">
                  <a:off x="2688564" y="4534639"/>
                  <a:ext cx="0" cy="27001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57" name="组合 56"/>
          <p:cNvGrpSpPr/>
          <p:nvPr/>
        </p:nvGrpSpPr>
        <p:grpSpPr bwMode="auto">
          <a:xfrm>
            <a:off x="4964113" y="3956050"/>
            <a:ext cx="1687512" cy="928688"/>
            <a:chOff x="4009566" y="4149080"/>
            <a:chExt cx="1687559" cy="929157"/>
          </a:xfrm>
        </p:grpSpPr>
        <p:cxnSp>
          <p:nvCxnSpPr>
            <p:cNvPr id="123" name="直接连接符 122"/>
            <p:cNvCxnSpPr/>
            <p:nvPr/>
          </p:nvCxnSpPr>
          <p:spPr>
            <a:xfrm>
              <a:off x="4211184" y="4257085"/>
              <a:ext cx="0" cy="8211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8008" name="组合 123"/>
            <p:cNvGrpSpPr>
              <a:grpSpLocks noChangeAspect="1"/>
            </p:cNvGrpSpPr>
            <p:nvPr/>
          </p:nvGrpSpPr>
          <p:grpSpPr bwMode="auto">
            <a:xfrm rot="10800000">
              <a:off x="4779038" y="4149080"/>
              <a:ext cx="216024" cy="216024"/>
              <a:chOff x="1878415" y="4120090"/>
              <a:chExt cx="270030" cy="270030"/>
            </a:xfrm>
          </p:grpSpPr>
          <p:sp>
            <p:nvSpPr>
              <p:cNvPr id="125" name="等腰三角形 124"/>
              <p:cNvSpPr/>
              <p:nvPr/>
            </p:nvSpPr>
            <p:spPr>
              <a:xfrm rot="5400000">
                <a:off x="1877891" y="4120173"/>
                <a:ext cx="270011" cy="269882"/>
              </a:xfrm>
              <a:prstGeom prst="triangl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cxnSp>
            <p:nvCxnSpPr>
              <p:cNvPr id="126" name="直接连接符 125"/>
              <p:cNvCxnSpPr/>
              <p:nvPr/>
            </p:nvCxnSpPr>
            <p:spPr>
              <a:xfrm rot="5400000">
                <a:off x="2018785" y="4255114"/>
                <a:ext cx="27001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直接连接符 126"/>
            <p:cNvCxnSpPr/>
            <p:nvPr/>
          </p:nvCxnSpPr>
          <p:spPr>
            <a:xfrm>
              <a:off x="4211184" y="4257085"/>
              <a:ext cx="13510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5562184" y="4257085"/>
              <a:ext cx="0" cy="8211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211184" y="5078237"/>
              <a:ext cx="13510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8012" name="组合 129"/>
            <p:cNvGrpSpPr/>
            <p:nvPr/>
          </p:nvGrpSpPr>
          <p:grpSpPr bwMode="auto">
            <a:xfrm>
              <a:off x="4009566" y="4622420"/>
              <a:ext cx="404813" cy="97777"/>
              <a:chOff x="1135946" y="4620433"/>
              <a:chExt cx="404813" cy="97777"/>
            </a:xfrm>
          </p:grpSpPr>
          <p:sp>
            <p:nvSpPr>
              <p:cNvPr id="131" name="矩形 130"/>
              <p:cNvSpPr/>
              <p:nvPr/>
            </p:nvSpPr>
            <p:spPr>
              <a:xfrm>
                <a:off x="1242311" y="4628349"/>
                <a:ext cx="192093" cy="9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38018" name="Line 1188"/>
              <p:cNvSpPr>
                <a:spLocks noChangeAspect="1" noChangeShapeType="1"/>
              </p:cNvSpPr>
              <p:nvPr/>
            </p:nvSpPr>
            <p:spPr bwMode="auto">
              <a:xfrm>
                <a:off x="1135946" y="4620433"/>
                <a:ext cx="404813" cy="0"/>
              </a:xfrm>
              <a:prstGeom prst="line">
                <a:avLst/>
              </a:prstGeom>
              <a:noFill/>
              <a:ln w="15875">
                <a:solidFill>
                  <a:schemeClr val="tx1"/>
                </a:solidFill>
                <a:round/>
              </a:ln>
            </p:spPr>
            <p:txBody>
              <a:bodyPr/>
              <a:lstStyle/>
              <a:p>
                <a:endParaRPr lang="zh-CN" altLang="en-US"/>
              </a:p>
            </p:txBody>
          </p:sp>
          <p:sp>
            <p:nvSpPr>
              <p:cNvPr id="638019" name="Line 1189"/>
              <p:cNvSpPr>
                <a:spLocks noChangeAspect="1" noChangeShapeType="1"/>
              </p:cNvSpPr>
              <p:nvPr/>
            </p:nvSpPr>
            <p:spPr bwMode="auto">
              <a:xfrm flipV="1">
                <a:off x="1243102" y="4710921"/>
                <a:ext cx="190500" cy="0"/>
              </a:xfrm>
              <a:prstGeom prst="line">
                <a:avLst/>
              </a:prstGeom>
              <a:noFill/>
              <a:ln w="31750">
                <a:solidFill>
                  <a:schemeClr val="tx1"/>
                </a:solidFill>
                <a:round/>
              </a:ln>
            </p:spPr>
            <p:txBody>
              <a:bodyPr/>
              <a:lstStyle/>
              <a:p>
                <a:endParaRPr lang="zh-CN" altLang="en-US"/>
              </a:p>
            </p:txBody>
          </p:sp>
        </p:grpSp>
        <p:grpSp>
          <p:nvGrpSpPr>
            <p:cNvPr id="638013" name="组合 133"/>
            <p:cNvGrpSpPr/>
            <p:nvPr/>
          </p:nvGrpSpPr>
          <p:grpSpPr bwMode="auto">
            <a:xfrm>
              <a:off x="5427125" y="4532665"/>
              <a:ext cx="270000" cy="273637"/>
              <a:chOff x="2553505" y="4530678"/>
              <a:chExt cx="270000" cy="273637"/>
            </a:xfrm>
          </p:grpSpPr>
          <p:sp>
            <p:nvSpPr>
              <p:cNvPr id="135" name="椭圆 134"/>
              <p:cNvSpPr/>
              <p:nvPr/>
            </p:nvSpPr>
            <p:spPr>
              <a:xfrm>
                <a:off x="2553622" y="4531462"/>
                <a:ext cx="269883" cy="2700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cxnSp>
            <p:nvCxnSpPr>
              <p:cNvPr id="136" name="直接连接符 135"/>
              <p:cNvCxnSpPr/>
              <p:nvPr/>
            </p:nvCxnSpPr>
            <p:spPr>
              <a:xfrm rot="2700000">
                <a:off x="2688564" y="4537880"/>
                <a:ext cx="0" cy="2698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8100000">
                <a:off x="2688564" y="4534639"/>
                <a:ext cx="0" cy="27001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bwMode="auto">
          <a:xfrm>
            <a:off x="7605713" y="3956051"/>
            <a:ext cx="2519362" cy="930275"/>
            <a:chOff x="6081693" y="3909600"/>
            <a:chExt cx="2519045" cy="929905"/>
          </a:xfrm>
        </p:grpSpPr>
        <p:grpSp>
          <p:nvGrpSpPr>
            <p:cNvPr id="637973" name="组合 174"/>
            <p:cNvGrpSpPr/>
            <p:nvPr/>
          </p:nvGrpSpPr>
          <p:grpSpPr bwMode="auto">
            <a:xfrm rot="1320000">
              <a:off x="8060738" y="4157810"/>
              <a:ext cx="540000" cy="540000"/>
              <a:chOff x="2671842" y="3698065"/>
              <a:chExt cx="540000" cy="540000"/>
            </a:xfrm>
          </p:grpSpPr>
          <p:cxnSp>
            <p:nvCxnSpPr>
              <p:cNvPr id="183" name="直接连接符 182"/>
              <p:cNvCxnSpPr/>
              <p:nvPr/>
            </p:nvCxnSpPr>
            <p:spPr>
              <a:xfrm rot="2700000">
                <a:off x="2938289" y="3704627"/>
                <a:ext cx="0" cy="53809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rot="8100000">
                <a:off x="2941953" y="3697354"/>
                <a:ext cx="0" cy="54112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37974" name="组合 175"/>
            <p:cNvGrpSpPr/>
            <p:nvPr/>
          </p:nvGrpSpPr>
          <p:grpSpPr bwMode="auto">
            <a:xfrm>
              <a:off x="8054039" y="4156846"/>
              <a:ext cx="540000" cy="540000"/>
              <a:chOff x="2944994" y="3844791"/>
              <a:chExt cx="540000" cy="540000"/>
            </a:xfrm>
          </p:grpSpPr>
          <p:cxnSp>
            <p:nvCxnSpPr>
              <p:cNvPr id="177" name="直接连接符 176"/>
              <p:cNvCxnSpPr/>
              <p:nvPr/>
            </p:nvCxnSpPr>
            <p:spPr>
              <a:xfrm rot="1320000">
                <a:off x="3220265" y="3845097"/>
                <a:ext cx="0" cy="53953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rot="5340000">
                <a:off x="3213122" y="3899785"/>
                <a:ext cx="0" cy="436507"/>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rot="2700000">
                <a:off x="3215503" y="3900578"/>
                <a:ext cx="0" cy="43809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rot="8100000">
                <a:off x="3215503" y="3894290"/>
                <a:ext cx="0" cy="437976"/>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rot="6720000">
                <a:off x="3215503" y="3848197"/>
                <a:ext cx="0" cy="539682"/>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rot="1320000">
                <a:off x="3042488" y="3937135"/>
                <a:ext cx="360317" cy="3570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cxnSp>
          <p:nvCxnSpPr>
            <p:cNvPr id="186" name="直接连接符 185"/>
            <p:cNvCxnSpPr/>
            <p:nvPr/>
          </p:nvCxnSpPr>
          <p:spPr>
            <a:xfrm>
              <a:off x="6819787" y="4104785"/>
              <a:ext cx="0" cy="734720"/>
            </a:xfrm>
            <a:prstGeom prst="line">
              <a:avLst/>
            </a:prstGeom>
            <a:ln w="158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61" idx="6"/>
            </p:cNvCxnSpPr>
            <p:nvPr/>
          </p:nvCxnSpPr>
          <p:spPr>
            <a:xfrm>
              <a:off x="7386454" y="4017507"/>
              <a:ext cx="9365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8322961" y="4017507"/>
              <a:ext cx="0" cy="8219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6284867" y="4839505"/>
              <a:ext cx="20380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7979" name="组合 32792"/>
            <p:cNvGrpSpPr/>
            <p:nvPr/>
          </p:nvGrpSpPr>
          <p:grpSpPr bwMode="auto">
            <a:xfrm>
              <a:off x="6617969" y="4389256"/>
              <a:ext cx="404813" cy="91461"/>
              <a:chOff x="6098386" y="4388400"/>
              <a:chExt cx="404813" cy="91461"/>
            </a:xfrm>
          </p:grpSpPr>
          <p:sp>
            <p:nvSpPr>
              <p:cNvPr id="192" name="矩形 191"/>
              <p:cNvSpPr/>
              <p:nvPr/>
            </p:nvSpPr>
            <p:spPr>
              <a:xfrm rot="10800000">
                <a:off x="6204967" y="4387978"/>
                <a:ext cx="192064" cy="90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37997" name="Line 1188"/>
              <p:cNvSpPr>
                <a:spLocks noChangeAspect="1" noChangeShapeType="1"/>
              </p:cNvSpPr>
              <p:nvPr/>
            </p:nvSpPr>
            <p:spPr bwMode="auto">
              <a:xfrm rot="10800000">
                <a:off x="6098386" y="4479861"/>
                <a:ext cx="404813" cy="0"/>
              </a:xfrm>
              <a:prstGeom prst="line">
                <a:avLst/>
              </a:prstGeom>
              <a:noFill/>
              <a:ln w="15875">
                <a:solidFill>
                  <a:schemeClr val="tx1"/>
                </a:solidFill>
                <a:round/>
              </a:ln>
            </p:spPr>
            <p:txBody>
              <a:bodyPr/>
              <a:lstStyle/>
              <a:p>
                <a:endParaRPr lang="zh-CN" altLang="en-US"/>
              </a:p>
            </p:txBody>
          </p:sp>
          <p:sp>
            <p:nvSpPr>
              <p:cNvPr id="637998" name="Line 1189"/>
              <p:cNvSpPr>
                <a:spLocks noChangeAspect="1" noChangeShapeType="1"/>
              </p:cNvSpPr>
              <p:nvPr/>
            </p:nvSpPr>
            <p:spPr bwMode="auto">
              <a:xfrm rot="10800000" flipV="1">
                <a:off x="6205543" y="4389373"/>
                <a:ext cx="190500" cy="0"/>
              </a:xfrm>
              <a:prstGeom prst="line">
                <a:avLst/>
              </a:prstGeom>
              <a:noFill/>
              <a:ln w="31750">
                <a:solidFill>
                  <a:schemeClr val="tx1"/>
                </a:solidFill>
                <a:round/>
              </a:ln>
            </p:spPr>
            <p:txBody>
              <a:bodyPr/>
              <a:lstStyle/>
              <a:p>
                <a:endParaRPr lang="zh-CN" altLang="en-US"/>
              </a:p>
            </p:txBody>
          </p:sp>
        </p:grpSp>
        <p:grpSp>
          <p:nvGrpSpPr>
            <p:cNvPr id="637980" name="组合 194"/>
            <p:cNvGrpSpPr/>
            <p:nvPr/>
          </p:nvGrpSpPr>
          <p:grpSpPr bwMode="auto">
            <a:xfrm>
              <a:off x="8192390" y="4293185"/>
              <a:ext cx="270000" cy="273637"/>
              <a:chOff x="2553505" y="4530678"/>
              <a:chExt cx="270000" cy="273637"/>
            </a:xfrm>
          </p:grpSpPr>
          <p:sp>
            <p:nvSpPr>
              <p:cNvPr id="196" name="椭圆 195"/>
              <p:cNvSpPr/>
              <p:nvPr/>
            </p:nvSpPr>
            <p:spPr>
              <a:xfrm>
                <a:off x="2553917" y="4531115"/>
                <a:ext cx="269841" cy="26976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637993" name="组合 196"/>
              <p:cNvGrpSpPr/>
              <p:nvPr/>
            </p:nvGrpSpPr>
            <p:grpSpPr bwMode="auto">
              <a:xfrm>
                <a:off x="2553505" y="4534315"/>
                <a:ext cx="270000" cy="270000"/>
                <a:chOff x="2553505" y="4534315"/>
                <a:chExt cx="270000" cy="270000"/>
              </a:xfrm>
            </p:grpSpPr>
            <p:cxnSp>
              <p:nvCxnSpPr>
                <p:cNvPr id="198" name="直接连接符 197"/>
                <p:cNvCxnSpPr/>
                <p:nvPr/>
              </p:nvCxnSpPr>
              <p:spPr>
                <a:xfrm rot="2700000">
                  <a:off x="2688838" y="4537426"/>
                  <a:ext cx="0" cy="26984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rot="8100000">
                  <a:off x="2688837" y="4534289"/>
                  <a:ext cx="0" cy="26976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8" name="矩形 57"/>
            <p:cNvSpPr/>
            <p:nvPr/>
          </p:nvSpPr>
          <p:spPr>
            <a:xfrm>
              <a:off x="7702326" y="3969901"/>
              <a:ext cx="314285" cy="90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1" name="椭圆 60"/>
            <p:cNvSpPr/>
            <p:nvPr/>
          </p:nvSpPr>
          <p:spPr>
            <a:xfrm>
              <a:off x="7340422" y="3995291"/>
              <a:ext cx="46032" cy="44432"/>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4" name="椭圆 203"/>
            <p:cNvSpPr/>
            <p:nvPr/>
          </p:nvSpPr>
          <p:spPr>
            <a:xfrm>
              <a:off x="7116613" y="3909600"/>
              <a:ext cx="46031" cy="460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5" name="椭圆 204"/>
            <p:cNvSpPr/>
            <p:nvPr/>
          </p:nvSpPr>
          <p:spPr>
            <a:xfrm>
              <a:off x="7116613" y="4080982"/>
              <a:ext cx="46031" cy="46020"/>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cxnSp>
          <p:nvCxnSpPr>
            <p:cNvPr id="206" name="直接连接符 205"/>
            <p:cNvCxnSpPr>
              <a:endCxn id="61" idx="2"/>
            </p:cNvCxnSpPr>
            <p:nvPr/>
          </p:nvCxnSpPr>
          <p:spPr>
            <a:xfrm flipV="1">
              <a:off x="7113438" y="4017507"/>
              <a:ext cx="226983" cy="539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endCxn id="205" idx="2"/>
            </p:cNvCxnSpPr>
            <p:nvPr/>
          </p:nvCxnSpPr>
          <p:spPr>
            <a:xfrm>
              <a:off x="6819787" y="4104785"/>
              <a:ext cx="296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6284867" y="3931816"/>
              <a:ext cx="0" cy="90768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4" name="矩形 213"/>
            <p:cNvSpPr/>
            <p:nvPr/>
          </p:nvSpPr>
          <p:spPr>
            <a:xfrm>
              <a:off x="6189629" y="4390422"/>
              <a:ext cx="190476" cy="90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37989" name="Line 1188"/>
            <p:cNvSpPr>
              <a:spLocks noChangeAspect="1" noChangeShapeType="1"/>
            </p:cNvSpPr>
            <p:nvPr/>
          </p:nvSpPr>
          <p:spPr bwMode="auto">
            <a:xfrm>
              <a:off x="6081693" y="4383687"/>
              <a:ext cx="404813" cy="0"/>
            </a:xfrm>
            <a:prstGeom prst="line">
              <a:avLst/>
            </a:prstGeom>
            <a:noFill/>
            <a:ln w="15875">
              <a:solidFill>
                <a:schemeClr val="tx1"/>
              </a:solidFill>
              <a:round/>
            </a:ln>
          </p:spPr>
          <p:txBody>
            <a:bodyPr/>
            <a:lstStyle/>
            <a:p>
              <a:endParaRPr lang="zh-CN" altLang="en-US"/>
            </a:p>
          </p:txBody>
        </p:sp>
        <p:sp>
          <p:nvSpPr>
            <p:cNvPr id="637990" name="Line 1189"/>
            <p:cNvSpPr>
              <a:spLocks noChangeAspect="1" noChangeShapeType="1"/>
            </p:cNvSpPr>
            <p:nvPr/>
          </p:nvSpPr>
          <p:spPr bwMode="auto">
            <a:xfrm flipV="1">
              <a:off x="6188849" y="4474175"/>
              <a:ext cx="190500" cy="0"/>
            </a:xfrm>
            <a:prstGeom prst="line">
              <a:avLst/>
            </a:prstGeom>
            <a:noFill/>
            <a:ln w="31750">
              <a:solidFill>
                <a:schemeClr val="tx1"/>
              </a:solidFill>
              <a:round/>
            </a:ln>
          </p:spPr>
          <p:txBody>
            <a:bodyPr/>
            <a:lstStyle/>
            <a:p>
              <a:endParaRPr lang="zh-CN" altLang="en-US"/>
            </a:p>
          </p:txBody>
        </p:sp>
        <p:cxnSp>
          <p:nvCxnSpPr>
            <p:cNvPr id="221" name="直接连接符 220"/>
            <p:cNvCxnSpPr/>
            <p:nvPr/>
          </p:nvCxnSpPr>
          <p:spPr>
            <a:xfrm flipH="1">
              <a:off x="6284867" y="3931816"/>
              <a:ext cx="82857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6" name="文本框 1"/>
          <p:cNvSpPr txBox="1">
            <a:spLocks noChangeArrowheads="1"/>
          </p:cNvSpPr>
          <p:nvPr/>
        </p:nvSpPr>
        <p:spPr bwMode="auto">
          <a:xfrm>
            <a:off x="2451100" y="5505451"/>
            <a:ext cx="6775450" cy="523875"/>
          </a:xfrm>
          <a:prstGeom prst="rect">
            <a:avLst/>
          </a:prstGeom>
          <a:solidFill>
            <a:srgbClr val="FFFFB9"/>
          </a:solidFill>
          <a:ln w="9525">
            <a:solidFill>
              <a:srgbClr val="FF0000"/>
            </a:solidFill>
            <a:miter lim="800000"/>
          </a:ln>
        </p:spPr>
        <p:txBody>
          <a:bodyPr/>
          <a:lstStyle/>
          <a:p>
            <a:r>
              <a:rPr lang="zh-CN" altLang="en-US" sz="2800" b="1">
                <a:latin typeface="Times New Roman" panose="02020603050405020304" pitchFamily="18" charset="0"/>
                <a:ea typeface="楷体_GB2312" pitchFamily="49" charset="-122"/>
                <a:cs typeface="Times New Roman" panose="02020603050405020304" pitchFamily="18" charset="0"/>
              </a:rPr>
              <a:t>半导体二极管最主要的特性是：</a:t>
            </a:r>
            <a:r>
              <a:rPr lang="zh-CN" altLang="en-US" sz="2800" b="1">
                <a:solidFill>
                  <a:srgbClr val="FF0000"/>
                </a:solidFill>
                <a:latin typeface="Times New Roman" panose="02020603050405020304" pitchFamily="18" charset="0"/>
                <a:ea typeface="楷体_GB2312" pitchFamily="49" charset="-122"/>
                <a:cs typeface="Times New Roman" panose="02020603050405020304" pitchFamily="18" charset="0"/>
              </a:rPr>
              <a:t>单向导电</a:t>
            </a:r>
            <a:endParaRPr lang="zh-CN" altLang="en-US" sz="2800" b="1">
              <a:latin typeface="Times New Roman" panose="02020603050405020304" pitchFamily="18" charset="0"/>
              <a:ea typeface="楷体_GB2312" pitchFamily="49" charset="-122"/>
              <a:cs typeface="Times New Roman" panose="02020603050405020304" pitchFamily="18" charset="0"/>
            </a:endParaRPr>
          </a:p>
        </p:txBody>
      </p:sp>
      <p:sp>
        <p:nvSpPr>
          <p:cNvPr id="225" name="手杖形箭头 224"/>
          <p:cNvSpPr/>
          <p:nvPr/>
        </p:nvSpPr>
        <p:spPr>
          <a:xfrm>
            <a:off x="2900364" y="4321176"/>
            <a:ext cx="674687" cy="314325"/>
          </a:xfrm>
          <a:prstGeom prst="uturnArrow">
            <a:avLst/>
          </a:prstGeom>
          <a:solidFill>
            <a:srgbClr val="FF0000">
              <a:alpha val="3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tx1"/>
              </a:solidFill>
            </a:endParaRPr>
          </a:p>
        </p:txBody>
      </p:sp>
      <p:pic>
        <p:nvPicPr>
          <p:cNvPr id="49168" name="Picture 16"/>
          <p:cNvPicPr>
            <a:picLocks noChangeAspect="1" noChangeArrowheads="1"/>
          </p:cNvPicPr>
          <p:nvPr/>
        </p:nvPicPr>
        <p:blipFill>
          <a:blip r:embed="rId5"/>
          <a:srcRect/>
          <a:stretch>
            <a:fillRect/>
          </a:stretch>
        </p:blipFill>
        <p:spPr bwMode="auto">
          <a:xfrm>
            <a:off x="7400926" y="1857375"/>
            <a:ext cx="2790825" cy="1809750"/>
          </a:xfrm>
          <a:prstGeom prst="rect">
            <a:avLst/>
          </a:prstGeom>
          <a:noFill/>
          <a:ln w="9525">
            <a:noFill/>
            <a:miter lim="800000"/>
            <a:headEnd/>
            <a:tailEnd/>
          </a:ln>
        </p:spPr>
      </p:pic>
      <p:pic>
        <p:nvPicPr>
          <p:cNvPr id="38915" name="Picture 3"/>
          <p:cNvPicPr>
            <a:picLocks noChangeAspect="1" noChangeArrowheads="1"/>
          </p:cNvPicPr>
          <p:nvPr/>
        </p:nvPicPr>
        <p:blipFill>
          <a:blip r:embed="rId6"/>
          <a:srcRect/>
          <a:stretch>
            <a:fillRect/>
          </a:stretch>
        </p:blipFill>
        <p:spPr bwMode="auto">
          <a:xfrm>
            <a:off x="2170114" y="1857375"/>
            <a:ext cx="2105025" cy="1809750"/>
          </a:xfrm>
          <a:prstGeom prst="rect">
            <a:avLst/>
          </a:prstGeom>
          <a:noFill/>
          <a:ln w="9525">
            <a:noFill/>
            <a:miter lim="800000"/>
            <a:headEnd/>
            <a:tailEnd/>
          </a:ln>
        </p:spPr>
      </p:pic>
      <p:pic>
        <p:nvPicPr>
          <p:cNvPr id="49163" name="Picture 11"/>
          <p:cNvPicPr>
            <a:picLocks noChangeAspect="1" noChangeArrowheads="1"/>
          </p:cNvPicPr>
          <p:nvPr/>
        </p:nvPicPr>
        <p:blipFill>
          <a:blip r:embed="rId7"/>
          <a:srcRect/>
          <a:stretch>
            <a:fillRect/>
          </a:stretch>
        </p:blipFill>
        <p:spPr bwMode="auto">
          <a:xfrm>
            <a:off x="2170114" y="1857375"/>
            <a:ext cx="2105025" cy="1809750"/>
          </a:xfrm>
          <a:prstGeom prst="rect">
            <a:avLst/>
          </a:prstGeom>
          <a:noFill/>
          <a:ln w="9525">
            <a:noFill/>
            <a:miter lim="800000"/>
            <a:headEnd/>
            <a:tailEnd/>
          </a:ln>
        </p:spPr>
      </p:pic>
      <p:pic>
        <p:nvPicPr>
          <p:cNvPr id="38917" name="Picture 5"/>
          <p:cNvPicPr>
            <a:picLocks noChangeAspect="1" noChangeArrowheads="1"/>
          </p:cNvPicPr>
          <p:nvPr/>
        </p:nvPicPr>
        <p:blipFill>
          <a:blip r:embed="rId8"/>
          <a:srcRect/>
          <a:stretch>
            <a:fillRect/>
          </a:stretch>
        </p:blipFill>
        <p:spPr bwMode="auto">
          <a:xfrm>
            <a:off x="5518150" y="4332289"/>
            <a:ext cx="647700" cy="295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animEffect transition="in" filter="dissolve">
                                      <p:cBhvr>
                                        <p:cTn id="11" dur="500"/>
                                        <p:tgtEl>
                                          <p:spTgt spid="3891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8915"/>
                                        </p:tgtEl>
                                        <p:attrNameLst>
                                          <p:attrName>style.visibility</p:attrName>
                                        </p:attrNameLst>
                                      </p:cBhvr>
                                      <p:to>
                                        <p:strVal val="visible"/>
                                      </p:to>
                                    </p:set>
                                    <p:animEffect transition="in" filter="dissolve">
                                      <p:cBhvr>
                                        <p:cTn id="16" dur="500"/>
                                        <p:tgtEl>
                                          <p:spTgt spid="38915"/>
                                        </p:tgtEl>
                                      </p:cBhvr>
                                    </p:animEffect>
                                  </p:childTnLst>
                                </p:cTn>
                              </p:par>
                            </p:childTnLst>
                          </p:cTn>
                        </p:par>
                        <p:par>
                          <p:cTn id="17" fill="hold">
                            <p:stCondLst>
                              <p:cond delay="500"/>
                            </p:stCondLst>
                            <p:childTnLst>
                              <p:par>
                                <p:cTn id="18" presetID="1" presetClass="entr" presetSubtype="0" fill="hold" nodeType="afterEffect">
                                  <p:stCondLst>
                                    <p:cond delay="500"/>
                                  </p:stCondLst>
                                  <p:childTnLst>
                                    <p:set>
                                      <p:cBhvr>
                                        <p:cTn id="19" dur="1" fill="hold">
                                          <p:stCondLst>
                                            <p:cond delay="0"/>
                                          </p:stCondLst>
                                        </p:cTn>
                                        <p:tgtEl>
                                          <p:spTgt spid="491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dissolv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25"/>
                                        </p:tgtEl>
                                        <p:attrNameLst>
                                          <p:attrName>style.visibility</p:attrName>
                                        </p:attrNameLst>
                                      </p:cBhvr>
                                      <p:to>
                                        <p:strVal val="visible"/>
                                      </p:to>
                                    </p:set>
                                    <p:animEffect transition="in" filter="wipe(left)">
                                      <p:cBhvr>
                                        <p:cTn id="29" dur="500"/>
                                        <p:tgtEl>
                                          <p:spTgt spid="225"/>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p:cTn id="33" dur="500" fill="hold"/>
                                        <p:tgtEl>
                                          <p:spTgt spid="55"/>
                                        </p:tgtEl>
                                        <p:attrNameLst>
                                          <p:attrName>ppt_w</p:attrName>
                                        </p:attrNameLst>
                                      </p:cBhvr>
                                      <p:tavLst>
                                        <p:tav tm="0">
                                          <p:val>
                                            <p:fltVal val="0"/>
                                          </p:val>
                                        </p:tav>
                                        <p:tav tm="100000">
                                          <p:val>
                                            <p:strVal val="#ppt_w"/>
                                          </p:val>
                                        </p:tav>
                                      </p:tavLst>
                                    </p:anim>
                                    <p:anim calcmode="lin" valueType="num">
                                      <p:cBhvr>
                                        <p:cTn id="34" dur="500" fill="hold"/>
                                        <p:tgtEl>
                                          <p:spTgt spid="55"/>
                                        </p:tgtEl>
                                        <p:attrNameLst>
                                          <p:attrName>ppt_h</p:attrName>
                                        </p:attrNameLst>
                                      </p:cBhvr>
                                      <p:tavLst>
                                        <p:tav tm="0">
                                          <p:val>
                                            <p:fltVal val="0"/>
                                          </p:val>
                                        </p:tav>
                                        <p:tav tm="100000">
                                          <p:val>
                                            <p:strVal val="#ppt_h"/>
                                          </p:val>
                                        </p:tav>
                                      </p:tavLst>
                                    </p:anim>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8916"/>
                                        </p:tgtEl>
                                        <p:attrNameLst>
                                          <p:attrName>style.visibility</p:attrName>
                                        </p:attrNameLst>
                                      </p:cBhvr>
                                      <p:to>
                                        <p:strVal val="visible"/>
                                      </p:to>
                                    </p:set>
                                    <p:animEffect transition="in" filter="dissolve">
                                      <p:cBhvr>
                                        <p:cTn id="40" dur="500"/>
                                        <p:tgtEl>
                                          <p:spTgt spid="3891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9165"/>
                                        </p:tgtEl>
                                        <p:attrNameLst>
                                          <p:attrName>style.visibility</p:attrName>
                                        </p:attrNameLst>
                                      </p:cBhvr>
                                      <p:to>
                                        <p:strVal val="visible"/>
                                      </p:to>
                                    </p:set>
                                    <p:animEffect transition="in" filter="dissolve">
                                      <p:cBhvr>
                                        <p:cTn id="45" dur="500"/>
                                        <p:tgtEl>
                                          <p:spTgt spid="4916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dissolve">
                                      <p:cBhvr>
                                        <p:cTn id="50" dur="500"/>
                                        <p:tgtEl>
                                          <p:spTgt spid="5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8917"/>
                                        </p:tgtEl>
                                        <p:attrNameLst>
                                          <p:attrName>style.visibility</p:attrName>
                                        </p:attrNameLst>
                                      </p:cBhvr>
                                      <p:to>
                                        <p:strVal val="visible"/>
                                      </p:to>
                                    </p:set>
                                    <p:animEffect transition="in" filter="wipe(left)">
                                      <p:cBhvr>
                                        <p:cTn id="55" dur="500"/>
                                        <p:tgtEl>
                                          <p:spTgt spid="3891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49167"/>
                                        </p:tgtEl>
                                        <p:attrNameLst>
                                          <p:attrName>style.visibility</p:attrName>
                                        </p:attrNameLst>
                                      </p:cBhvr>
                                      <p:to>
                                        <p:strVal val="visible"/>
                                      </p:to>
                                    </p:set>
                                    <p:animEffect transition="in" filter="dissolve">
                                      <p:cBhvr>
                                        <p:cTn id="60" dur="500"/>
                                        <p:tgtEl>
                                          <p:spTgt spid="4916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9169"/>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100"/>
                                  </p:stCondLst>
                                  <p:childTnLst>
                                    <p:set>
                                      <p:cBhvr>
                                        <p:cTn id="67" dur="1" fill="hold">
                                          <p:stCondLst>
                                            <p:cond delay="0"/>
                                          </p:stCondLst>
                                        </p:cTn>
                                        <p:tgtEl>
                                          <p:spTgt spid="491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dissolv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iterate type="lt">
                                    <p:tmAbs val="80"/>
                                  </p:iterate>
                                  <p:childTnLst>
                                    <p:set>
                                      <p:cBhvr>
                                        <p:cTn id="7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46"/>
                                        </p:tgtEl>
                                        <p:attrNameLst>
                                          <p:attrName>style.visibility</p:attrName>
                                        </p:attrNameLst>
                                      </p:cBhvr>
                                      <p:to>
                                        <p:strVal val="visible"/>
                                      </p:to>
                                    </p:set>
                                    <p:animEffect transition="in" filter="wipe(left)">
                                      <p:cBhvr>
                                        <p:cTn id="81"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文本框 1"/>
          <p:cNvSpPr txBox="1">
            <a:spLocks noChangeArrowheads="1"/>
          </p:cNvSpPr>
          <p:nvPr/>
        </p:nvSpPr>
        <p:spPr bwMode="auto">
          <a:xfrm>
            <a:off x="1461294" y="1308345"/>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dirty="0" smtClean="0">
                <a:latin typeface="Times New Roman" panose="02020603050405020304" pitchFamily="18" charset="0"/>
                <a:ea typeface="楷体_GB2312" pitchFamily="49" charset="-122"/>
                <a:cs typeface="Times New Roman" panose="02020603050405020304" pitchFamily="18" charset="0"/>
              </a:rPr>
              <a:t>整流电路</a:t>
            </a:r>
            <a:endParaRPr lang="zh-CN" altLang="en-US" sz="2400" b="1" dirty="0">
              <a:latin typeface="Times New Roman" panose="02020603050405020304" pitchFamily="18" charset="0"/>
              <a:ea typeface="楷体_GB2312" pitchFamily="49" charset="-122"/>
              <a:cs typeface="Times New Roman" panose="02020603050405020304" pitchFamily="18" charset="0"/>
            </a:endParaRPr>
          </a:p>
        </p:txBody>
      </p:sp>
      <p:sp>
        <p:nvSpPr>
          <p:cNvPr id="8" name="Text Box 3"/>
          <p:cNvSpPr txBox="1">
            <a:spLocks noChangeArrowheads="1"/>
          </p:cNvSpPr>
          <p:nvPr/>
        </p:nvSpPr>
        <p:spPr bwMode="auto">
          <a:xfrm>
            <a:off x="1981201" y="2852825"/>
            <a:ext cx="1666875" cy="370166"/>
          </a:xfrm>
          <a:prstGeom prst="rect">
            <a:avLst/>
          </a:prstGeom>
          <a:noFill/>
          <a:ln w="9525">
            <a:noFill/>
            <a:miter lim="800000"/>
          </a:ln>
        </p:spPr>
        <p:txBody>
          <a:bodyPr>
            <a:spAutoFit/>
          </a:bodyPr>
          <a:lstStyle/>
          <a:p>
            <a:pPr eaLnBrk="0" hangingPunct="0">
              <a:lnSpc>
                <a:spcPct val="115000"/>
              </a:lnSpc>
            </a:pPr>
            <a:r>
              <a:rPr kumimoji="1" lang="zh-CN" altLang="en-US" b="1">
                <a:solidFill>
                  <a:srgbClr val="A80808"/>
                </a:solidFill>
                <a:latin typeface="宋体" panose="02010600030101010101" pitchFamily="2" charset="-122"/>
                <a:ea typeface="宋体" panose="02010600030101010101" pitchFamily="2" charset="-122"/>
              </a:rPr>
              <a:t>半波整流</a:t>
            </a:r>
            <a:endParaRPr kumimoji="1" lang="zh-CN" altLang="en-US" b="1">
              <a:solidFill>
                <a:srgbClr val="A80808"/>
              </a:solidFill>
              <a:latin typeface="宋体" panose="02010600030101010101" pitchFamily="2" charset="-122"/>
              <a:ea typeface="宋体" panose="02010600030101010101" pitchFamily="2" charset="-122"/>
            </a:endParaRPr>
          </a:p>
        </p:txBody>
      </p:sp>
      <p:graphicFrame>
        <p:nvGraphicFramePr>
          <p:cNvPr id="9" name="Object 943"/>
          <p:cNvGraphicFramePr>
            <a:graphicFrameLocks noChangeAspect="1"/>
          </p:cNvGraphicFramePr>
          <p:nvPr/>
        </p:nvGraphicFramePr>
        <p:xfrm>
          <a:off x="3198813" y="2067013"/>
          <a:ext cx="3581400" cy="1928813"/>
        </p:xfrm>
        <a:graphic>
          <a:graphicData uri="http://schemas.openxmlformats.org/presentationml/2006/ole">
            <mc:AlternateContent xmlns:mc="http://schemas.openxmlformats.org/markup-compatibility/2006">
              <mc:Choice xmlns:v="urn:schemas-microsoft-com:vml" Requires="v">
                <p:oleObj spid="_x0000_s850433" name="Photo Editor 照片" r:id="rId1" imgW="10896600" imgH="5867400" progId="">
                  <p:embed/>
                </p:oleObj>
              </mc:Choice>
              <mc:Fallback>
                <p:oleObj name="Photo Editor 照片" r:id="rId1" imgW="10896600" imgH="5867400" progId="">
                  <p:embed/>
                  <p:pic>
                    <p:nvPicPr>
                      <p:cNvPr id="0" name="Picture 9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813" y="2067013"/>
                        <a:ext cx="3581400" cy="192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 name="Group 7"/>
          <p:cNvGrpSpPr/>
          <p:nvPr/>
        </p:nvGrpSpPr>
        <p:grpSpPr bwMode="auto">
          <a:xfrm>
            <a:off x="4570413" y="1990813"/>
            <a:ext cx="228600" cy="2081213"/>
            <a:chOff x="1392" y="1296"/>
            <a:chExt cx="144" cy="1311"/>
          </a:xfrm>
        </p:grpSpPr>
        <p:graphicFrame>
          <p:nvGraphicFramePr>
            <p:cNvPr id="190384" name="Object 944"/>
            <p:cNvGraphicFramePr>
              <a:graphicFrameLocks noChangeAspect="1"/>
            </p:cNvGraphicFramePr>
            <p:nvPr/>
          </p:nvGraphicFramePr>
          <p:xfrm>
            <a:off x="1392" y="1296"/>
            <a:ext cx="144" cy="144"/>
          </p:xfrm>
          <a:graphic>
            <a:graphicData uri="http://schemas.openxmlformats.org/presentationml/2006/ole">
              <mc:AlternateContent xmlns:mc="http://schemas.openxmlformats.org/markup-compatibility/2006">
                <mc:Choice xmlns:v="urn:schemas-microsoft-com:vml" Requires="v">
                  <p:oleObj spid="_x0000_s850434" name="Equation" r:id="rId3" imgW="139700" imgH="139700" progId="Equation.3">
                    <p:embed/>
                  </p:oleObj>
                </mc:Choice>
                <mc:Fallback>
                  <p:oleObj name="Equation" r:id="rId3" imgW="139700" imgH="139700" progId="Equation.3">
                    <p:embed/>
                    <p:pic>
                      <p:nvPicPr>
                        <p:cNvPr id="0" name="Picture 9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1296"/>
                          <a:ext cx="144" cy="144"/>
                        </a:xfrm>
                        <a:prstGeom prst="rect">
                          <a:avLst/>
                        </a:prstGeom>
                        <a:solidFill>
                          <a:srgbClr val="FF0000"/>
                        </a:solidFill>
                      </p:spPr>
                    </p:pic>
                  </p:oleObj>
                </mc:Fallback>
              </mc:AlternateContent>
            </a:graphicData>
          </a:graphic>
        </p:graphicFrame>
        <p:graphicFrame>
          <p:nvGraphicFramePr>
            <p:cNvPr id="190385" name="Object 945"/>
            <p:cNvGraphicFramePr>
              <a:graphicFrameLocks noChangeAspect="1"/>
            </p:cNvGraphicFramePr>
            <p:nvPr/>
          </p:nvGraphicFramePr>
          <p:xfrm>
            <a:off x="1398" y="2528"/>
            <a:ext cx="131" cy="79"/>
          </p:xfrm>
          <a:graphic>
            <a:graphicData uri="http://schemas.openxmlformats.org/presentationml/2006/ole">
              <mc:AlternateContent xmlns:mc="http://schemas.openxmlformats.org/markup-compatibility/2006">
                <mc:Choice xmlns:v="urn:schemas-microsoft-com:vml" Requires="v">
                  <p:oleObj spid="_x0000_s850435" name="Equation" r:id="rId5" imgW="126365" imgH="76200" progId="Equation.3">
                    <p:embed/>
                  </p:oleObj>
                </mc:Choice>
                <mc:Fallback>
                  <p:oleObj name="Equation" r:id="rId5" imgW="126365" imgH="76200" progId="Equation.3">
                    <p:embed/>
                    <p:pic>
                      <p:nvPicPr>
                        <p:cNvPr id="0" name="Picture 9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8" y="2528"/>
                          <a:ext cx="131" cy="79"/>
                        </a:xfrm>
                        <a:prstGeom prst="rect">
                          <a:avLst/>
                        </a:prstGeom>
                        <a:solidFill>
                          <a:srgbClr val="FF0000"/>
                        </a:solidFill>
                      </p:spPr>
                    </p:pic>
                  </p:oleObj>
                </mc:Fallback>
              </mc:AlternateContent>
            </a:graphicData>
          </a:graphic>
        </p:graphicFrame>
      </p:grpSp>
      <p:grpSp>
        <p:nvGrpSpPr>
          <p:cNvPr id="14" name="Group 10"/>
          <p:cNvGrpSpPr/>
          <p:nvPr/>
        </p:nvGrpSpPr>
        <p:grpSpPr bwMode="auto">
          <a:xfrm>
            <a:off x="4722813" y="2524212"/>
            <a:ext cx="228600" cy="1143000"/>
            <a:chOff x="1488" y="1632"/>
            <a:chExt cx="144" cy="720"/>
          </a:xfrm>
        </p:grpSpPr>
        <p:graphicFrame>
          <p:nvGraphicFramePr>
            <p:cNvPr id="190386" name="Object 946"/>
            <p:cNvGraphicFramePr>
              <a:graphicFrameLocks noChangeAspect="1"/>
            </p:cNvGraphicFramePr>
            <p:nvPr/>
          </p:nvGraphicFramePr>
          <p:xfrm>
            <a:off x="1488" y="2208"/>
            <a:ext cx="144" cy="144"/>
          </p:xfrm>
          <a:graphic>
            <a:graphicData uri="http://schemas.openxmlformats.org/presentationml/2006/ole">
              <mc:AlternateContent xmlns:mc="http://schemas.openxmlformats.org/markup-compatibility/2006">
                <mc:Choice xmlns:v="urn:schemas-microsoft-com:vml" Requires="v">
                  <p:oleObj spid="_x0000_s850436" name="Equation" r:id="rId7" imgW="139700" imgH="139700" progId="Equation.3">
                    <p:embed/>
                  </p:oleObj>
                </mc:Choice>
                <mc:Fallback>
                  <p:oleObj name="Equation" r:id="rId7" imgW="139700" imgH="139700" progId="Equation.3">
                    <p:embed/>
                    <p:pic>
                      <p:nvPicPr>
                        <p:cNvPr id="0" name="Picture 9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2208"/>
                          <a:ext cx="144" cy="144"/>
                        </a:xfrm>
                        <a:prstGeom prst="rect">
                          <a:avLst/>
                        </a:prstGeom>
                        <a:solidFill>
                          <a:schemeClr val="accent1"/>
                        </a:solidFill>
                      </p:spPr>
                    </p:pic>
                  </p:oleObj>
                </mc:Fallback>
              </mc:AlternateContent>
            </a:graphicData>
          </a:graphic>
        </p:graphicFrame>
        <p:graphicFrame>
          <p:nvGraphicFramePr>
            <p:cNvPr id="190387" name="Object 947"/>
            <p:cNvGraphicFramePr>
              <a:graphicFrameLocks noChangeAspect="1"/>
            </p:cNvGraphicFramePr>
            <p:nvPr/>
          </p:nvGraphicFramePr>
          <p:xfrm>
            <a:off x="1488" y="1632"/>
            <a:ext cx="131" cy="79"/>
          </p:xfrm>
          <a:graphic>
            <a:graphicData uri="http://schemas.openxmlformats.org/presentationml/2006/ole">
              <mc:AlternateContent xmlns:mc="http://schemas.openxmlformats.org/markup-compatibility/2006">
                <mc:Choice xmlns:v="urn:schemas-microsoft-com:vml" Requires="v">
                  <p:oleObj spid="_x0000_s850437" name="Equation" r:id="rId9" imgW="126365" imgH="76200" progId="Equation.3">
                    <p:embed/>
                  </p:oleObj>
                </mc:Choice>
                <mc:Fallback>
                  <p:oleObj name="Equation" r:id="rId9" imgW="126365" imgH="76200" progId="Equation.3">
                    <p:embed/>
                    <p:pic>
                      <p:nvPicPr>
                        <p:cNvPr id="0" name="Picture 9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8" y="1632"/>
                          <a:ext cx="131" cy="79"/>
                        </a:xfrm>
                        <a:prstGeom prst="rect">
                          <a:avLst/>
                        </a:prstGeom>
                        <a:solidFill>
                          <a:schemeClr val="accent1"/>
                        </a:solidFill>
                      </p:spPr>
                    </p:pic>
                  </p:oleObj>
                </mc:Fallback>
              </mc:AlternateContent>
            </a:graphicData>
          </a:graphic>
        </p:graphicFrame>
      </p:grpSp>
      <p:grpSp>
        <p:nvGrpSpPr>
          <p:cNvPr id="18" name="Group 13"/>
          <p:cNvGrpSpPr/>
          <p:nvPr/>
        </p:nvGrpSpPr>
        <p:grpSpPr bwMode="auto">
          <a:xfrm>
            <a:off x="5103813" y="1838412"/>
            <a:ext cx="838200" cy="457200"/>
            <a:chOff x="1728" y="1200"/>
            <a:chExt cx="528" cy="288"/>
          </a:xfrm>
        </p:grpSpPr>
        <p:graphicFrame>
          <p:nvGraphicFramePr>
            <p:cNvPr id="190388" name="Object 948"/>
            <p:cNvGraphicFramePr>
              <a:graphicFrameLocks noChangeAspect="1"/>
            </p:cNvGraphicFramePr>
            <p:nvPr/>
          </p:nvGraphicFramePr>
          <p:xfrm>
            <a:off x="1728" y="1392"/>
            <a:ext cx="131" cy="79"/>
          </p:xfrm>
          <a:graphic>
            <a:graphicData uri="http://schemas.openxmlformats.org/presentationml/2006/ole">
              <mc:AlternateContent xmlns:mc="http://schemas.openxmlformats.org/markup-compatibility/2006">
                <mc:Choice xmlns:v="urn:schemas-microsoft-com:vml" Requires="v">
                  <p:oleObj spid="_x0000_s850438" name="Equation" r:id="rId10" imgW="126365" imgH="76200" progId="Equation.3">
                    <p:embed/>
                  </p:oleObj>
                </mc:Choice>
                <mc:Fallback>
                  <p:oleObj name="Equation" r:id="rId10" imgW="126365" imgH="76200" progId="Equation.3">
                    <p:embed/>
                    <p:pic>
                      <p:nvPicPr>
                        <p:cNvPr id="0" name="Picture 9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 y="1392"/>
                          <a:ext cx="131" cy="79"/>
                        </a:xfrm>
                        <a:prstGeom prst="rect">
                          <a:avLst/>
                        </a:prstGeom>
                        <a:solidFill>
                          <a:schemeClr val="accent1"/>
                        </a:solidFill>
                      </p:spPr>
                    </p:pic>
                  </p:oleObj>
                </mc:Fallback>
              </mc:AlternateContent>
            </a:graphicData>
          </a:graphic>
        </p:graphicFrame>
        <p:graphicFrame>
          <p:nvGraphicFramePr>
            <p:cNvPr id="190389" name="Object 949"/>
            <p:cNvGraphicFramePr>
              <a:graphicFrameLocks noChangeAspect="1"/>
            </p:cNvGraphicFramePr>
            <p:nvPr/>
          </p:nvGraphicFramePr>
          <p:xfrm>
            <a:off x="2112" y="1344"/>
            <a:ext cx="144" cy="144"/>
          </p:xfrm>
          <a:graphic>
            <a:graphicData uri="http://schemas.openxmlformats.org/presentationml/2006/ole">
              <mc:AlternateContent xmlns:mc="http://schemas.openxmlformats.org/markup-compatibility/2006">
                <mc:Choice xmlns:v="urn:schemas-microsoft-com:vml" Requires="v">
                  <p:oleObj spid="_x0000_s850439" name="Equation" r:id="rId11" imgW="139700" imgH="139700" progId="Equation.3">
                    <p:embed/>
                  </p:oleObj>
                </mc:Choice>
                <mc:Fallback>
                  <p:oleObj name="Equation" r:id="rId11" imgW="139700" imgH="139700" progId="Equation.3">
                    <p:embed/>
                    <p:pic>
                      <p:nvPicPr>
                        <p:cNvPr id="0" name="Picture 9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 y="1344"/>
                          <a:ext cx="144" cy="144"/>
                        </a:xfrm>
                        <a:prstGeom prst="rect">
                          <a:avLst/>
                        </a:prstGeom>
                        <a:solidFill>
                          <a:schemeClr val="accent1"/>
                        </a:solidFill>
                      </p:spPr>
                    </p:pic>
                  </p:oleObj>
                </mc:Fallback>
              </mc:AlternateContent>
            </a:graphicData>
          </a:graphic>
        </p:graphicFrame>
        <p:graphicFrame>
          <p:nvGraphicFramePr>
            <p:cNvPr id="190390" name="Object 950"/>
            <p:cNvGraphicFramePr>
              <a:graphicFrameLocks noChangeAspect="1"/>
            </p:cNvGraphicFramePr>
            <p:nvPr/>
          </p:nvGraphicFramePr>
          <p:xfrm>
            <a:off x="1920" y="1200"/>
            <a:ext cx="162" cy="212"/>
          </p:xfrm>
          <a:graphic>
            <a:graphicData uri="http://schemas.openxmlformats.org/presentationml/2006/ole">
              <mc:AlternateContent xmlns:mc="http://schemas.openxmlformats.org/markup-compatibility/2006">
                <mc:Choice xmlns:v="urn:schemas-microsoft-com:vml" Requires="v">
                  <p:oleObj spid="_x0000_s850440" name="Equation" r:id="rId12" imgW="165100" imgH="215900" progId="Equation.3">
                    <p:embed/>
                  </p:oleObj>
                </mc:Choice>
                <mc:Fallback>
                  <p:oleObj name="Equation" r:id="rId12" imgW="165100" imgH="215900" progId="Equation.3">
                    <p:embed/>
                    <p:pic>
                      <p:nvPicPr>
                        <p:cNvPr id="0" name="Picture 9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0" y="1200"/>
                          <a:ext cx="162" cy="212"/>
                        </a:xfrm>
                        <a:prstGeom prst="rect">
                          <a:avLst/>
                        </a:prstGeom>
                        <a:solidFill>
                          <a:schemeClr val="accent1"/>
                        </a:solidFill>
                      </p:spPr>
                    </p:pic>
                  </p:oleObj>
                </mc:Fallback>
              </mc:AlternateContent>
            </a:graphicData>
          </a:graphic>
        </p:graphicFrame>
      </p:grpSp>
      <p:sp>
        <p:nvSpPr>
          <p:cNvPr id="22" name="Freeform 17"/>
          <p:cNvSpPr/>
          <p:nvPr/>
        </p:nvSpPr>
        <p:spPr bwMode="auto">
          <a:xfrm>
            <a:off x="5027613" y="2524212"/>
            <a:ext cx="1066800" cy="1066800"/>
          </a:xfrm>
          <a:custGeom>
            <a:avLst/>
            <a:gdLst>
              <a:gd name="T0" fmla="*/ 0 w 672"/>
              <a:gd name="T1" fmla="*/ 0 h 624"/>
              <a:gd name="T2" fmla="*/ 2147483647 w 672"/>
              <a:gd name="T3" fmla="*/ 2147483647 h 624"/>
              <a:gd name="T4" fmla="*/ 2147483647 w 672"/>
              <a:gd name="T5" fmla="*/ 2147483647 h 624"/>
              <a:gd name="T6" fmla="*/ 2147483647 w 672"/>
              <a:gd name="T7" fmla="*/ 2147483647 h 624"/>
              <a:gd name="T8" fmla="*/ 0 60000 65536"/>
              <a:gd name="T9" fmla="*/ 0 60000 65536"/>
              <a:gd name="T10" fmla="*/ 0 60000 65536"/>
              <a:gd name="T11" fmla="*/ 0 60000 65536"/>
              <a:gd name="T12" fmla="*/ 0 w 672"/>
              <a:gd name="T13" fmla="*/ 0 h 624"/>
              <a:gd name="T14" fmla="*/ 672 w 672"/>
              <a:gd name="T15" fmla="*/ 624 h 624"/>
            </a:gdLst>
            <a:ahLst/>
            <a:cxnLst>
              <a:cxn ang="T8">
                <a:pos x="T0" y="T1"/>
              </a:cxn>
              <a:cxn ang="T9">
                <a:pos x="T2" y="T3"/>
              </a:cxn>
              <a:cxn ang="T10">
                <a:pos x="T4" y="T5"/>
              </a:cxn>
              <a:cxn ang="T11">
                <a:pos x="T6" y="T7"/>
              </a:cxn>
            </a:cxnLst>
            <a:rect l="T12" t="T13" r="T14" b="T15"/>
            <a:pathLst>
              <a:path w="672" h="624">
                <a:moveTo>
                  <a:pt x="0" y="0"/>
                </a:moveTo>
                <a:cubicBezTo>
                  <a:pt x="240" y="4"/>
                  <a:pt x="480" y="8"/>
                  <a:pt x="576" y="96"/>
                </a:cubicBezTo>
                <a:cubicBezTo>
                  <a:pt x="672" y="184"/>
                  <a:pt x="664" y="440"/>
                  <a:pt x="576" y="528"/>
                </a:cubicBezTo>
                <a:cubicBezTo>
                  <a:pt x="488" y="616"/>
                  <a:pt x="144" y="608"/>
                  <a:pt x="48" y="624"/>
                </a:cubicBezTo>
              </a:path>
            </a:pathLst>
          </a:custGeom>
          <a:noFill/>
          <a:ln w="28575" cmpd="sng">
            <a:solidFill>
              <a:srgbClr val="FF0000"/>
            </a:solidFill>
            <a:round/>
            <a:headEnd type="none" w="med" len="med"/>
            <a:tailEnd type="triangle" w="med" len="med"/>
          </a:ln>
        </p:spPr>
        <p:txBody>
          <a:bodyPr/>
          <a:lstStyle/>
          <a:p>
            <a:endParaRPr lang="zh-CN" altLang="en-US"/>
          </a:p>
        </p:txBody>
      </p:sp>
      <p:grpSp>
        <p:nvGrpSpPr>
          <p:cNvPr id="23" name="Group 19"/>
          <p:cNvGrpSpPr/>
          <p:nvPr/>
        </p:nvGrpSpPr>
        <p:grpSpPr bwMode="auto">
          <a:xfrm>
            <a:off x="6856414" y="2273388"/>
            <a:ext cx="257175" cy="1585913"/>
            <a:chOff x="2832" y="1570"/>
            <a:chExt cx="162" cy="999"/>
          </a:xfrm>
        </p:grpSpPr>
        <p:graphicFrame>
          <p:nvGraphicFramePr>
            <p:cNvPr id="190391" name="Object 951"/>
            <p:cNvGraphicFramePr>
              <a:graphicFrameLocks noChangeAspect="1"/>
            </p:cNvGraphicFramePr>
            <p:nvPr/>
          </p:nvGraphicFramePr>
          <p:xfrm>
            <a:off x="2832" y="1968"/>
            <a:ext cx="162" cy="212"/>
          </p:xfrm>
          <a:graphic>
            <a:graphicData uri="http://schemas.openxmlformats.org/presentationml/2006/ole">
              <mc:AlternateContent xmlns:mc="http://schemas.openxmlformats.org/markup-compatibility/2006">
                <mc:Choice xmlns:v="urn:schemas-microsoft-com:vml" Requires="v">
                  <p:oleObj spid="_x0000_s850441" name="Equation" r:id="rId14" imgW="165100" imgH="215900" progId="Equation.3">
                    <p:embed/>
                  </p:oleObj>
                </mc:Choice>
                <mc:Fallback>
                  <p:oleObj name="Equation" r:id="rId14" imgW="165100" imgH="215900" progId="Equation.3">
                    <p:embed/>
                    <p:pic>
                      <p:nvPicPr>
                        <p:cNvPr id="0" name="Picture 9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2" y="1968"/>
                          <a:ext cx="162" cy="212"/>
                        </a:xfrm>
                        <a:prstGeom prst="rect">
                          <a:avLst/>
                        </a:prstGeom>
                        <a:solidFill>
                          <a:srgbClr val="FF0000"/>
                        </a:solidFill>
                      </p:spPr>
                    </p:pic>
                  </p:oleObj>
                </mc:Fallback>
              </mc:AlternateContent>
            </a:graphicData>
          </a:graphic>
        </p:graphicFrame>
        <p:grpSp>
          <p:nvGrpSpPr>
            <p:cNvPr id="190420" name="Group 21"/>
            <p:cNvGrpSpPr/>
            <p:nvPr/>
          </p:nvGrpSpPr>
          <p:grpSpPr bwMode="auto">
            <a:xfrm>
              <a:off x="2835" y="1570"/>
              <a:ext cx="136" cy="999"/>
              <a:chOff x="1392" y="1296"/>
              <a:chExt cx="144" cy="1311"/>
            </a:xfrm>
          </p:grpSpPr>
          <p:graphicFrame>
            <p:nvGraphicFramePr>
              <p:cNvPr id="190392" name="Object 952"/>
              <p:cNvGraphicFramePr>
                <a:graphicFrameLocks noChangeAspect="1"/>
              </p:cNvGraphicFramePr>
              <p:nvPr/>
            </p:nvGraphicFramePr>
            <p:xfrm>
              <a:off x="1392" y="1296"/>
              <a:ext cx="144" cy="144"/>
            </p:xfrm>
            <a:graphic>
              <a:graphicData uri="http://schemas.openxmlformats.org/presentationml/2006/ole">
                <mc:AlternateContent xmlns:mc="http://schemas.openxmlformats.org/markup-compatibility/2006">
                  <mc:Choice xmlns:v="urn:schemas-microsoft-com:vml" Requires="v">
                    <p:oleObj spid="_x0000_s850442" name="Equation" r:id="rId15" imgW="139700" imgH="139700" progId="Equation.3">
                      <p:embed/>
                    </p:oleObj>
                  </mc:Choice>
                  <mc:Fallback>
                    <p:oleObj name="Equation" r:id="rId15" imgW="139700" imgH="139700" progId="Equation.3">
                      <p:embed/>
                      <p:pic>
                        <p:nvPicPr>
                          <p:cNvPr id="0" name="Picture 9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1296"/>
                            <a:ext cx="144" cy="144"/>
                          </a:xfrm>
                          <a:prstGeom prst="rect">
                            <a:avLst/>
                          </a:prstGeom>
                          <a:solidFill>
                            <a:srgbClr val="FF0000"/>
                          </a:solidFill>
                        </p:spPr>
                      </p:pic>
                    </p:oleObj>
                  </mc:Fallback>
                </mc:AlternateContent>
              </a:graphicData>
            </a:graphic>
          </p:graphicFrame>
          <p:graphicFrame>
            <p:nvGraphicFramePr>
              <p:cNvPr id="190393" name="Object 953"/>
              <p:cNvGraphicFramePr>
                <a:graphicFrameLocks noChangeAspect="1"/>
              </p:cNvGraphicFramePr>
              <p:nvPr/>
            </p:nvGraphicFramePr>
            <p:xfrm>
              <a:off x="1398" y="2528"/>
              <a:ext cx="131" cy="79"/>
            </p:xfrm>
            <a:graphic>
              <a:graphicData uri="http://schemas.openxmlformats.org/presentationml/2006/ole">
                <mc:AlternateContent xmlns:mc="http://schemas.openxmlformats.org/markup-compatibility/2006">
                  <mc:Choice xmlns:v="urn:schemas-microsoft-com:vml" Requires="v">
                    <p:oleObj spid="_x0000_s850443" name="Equation" r:id="rId16" imgW="126365" imgH="76200" progId="Equation.3">
                      <p:embed/>
                    </p:oleObj>
                  </mc:Choice>
                  <mc:Fallback>
                    <p:oleObj name="Equation" r:id="rId16" imgW="126365" imgH="76200" progId="Equation.3">
                      <p:embed/>
                      <p:pic>
                        <p:nvPicPr>
                          <p:cNvPr id="0" name="Picture 9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8" y="2528"/>
                            <a:ext cx="131" cy="79"/>
                          </a:xfrm>
                          <a:prstGeom prst="rect">
                            <a:avLst/>
                          </a:prstGeom>
                          <a:solidFill>
                            <a:srgbClr val="FF0000"/>
                          </a:solidFill>
                        </p:spPr>
                      </p:pic>
                    </p:oleObj>
                  </mc:Fallback>
                </mc:AlternateContent>
              </a:graphicData>
            </a:graphic>
          </p:graphicFrame>
        </p:grpSp>
      </p:grpSp>
      <p:pic>
        <p:nvPicPr>
          <p:cNvPr id="189444" name="Picture 4"/>
          <p:cNvPicPr>
            <a:picLocks noChangeAspect="1" noChangeArrowheads="1"/>
          </p:cNvPicPr>
          <p:nvPr/>
        </p:nvPicPr>
        <p:blipFill>
          <a:blip r:embed="rId17"/>
          <a:srcRect/>
          <a:stretch>
            <a:fillRect/>
          </a:stretch>
        </p:blipFill>
        <p:spPr bwMode="auto">
          <a:xfrm>
            <a:off x="7439025" y="1736812"/>
            <a:ext cx="3086100" cy="2209800"/>
          </a:xfrm>
          <a:prstGeom prst="rect">
            <a:avLst/>
          </a:prstGeom>
          <a:noFill/>
          <a:ln w="9525">
            <a:noFill/>
            <a:miter lim="800000"/>
            <a:headEnd/>
            <a:tailEnd/>
          </a:ln>
        </p:spPr>
      </p:pic>
      <p:graphicFrame>
        <p:nvGraphicFramePr>
          <p:cNvPr id="28" name="Object 954"/>
          <p:cNvGraphicFramePr>
            <a:graphicFrameLocks noChangeAspect="1"/>
          </p:cNvGraphicFramePr>
          <p:nvPr/>
        </p:nvGraphicFramePr>
        <p:xfrm>
          <a:off x="3179763" y="4292688"/>
          <a:ext cx="4572000" cy="1660525"/>
        </p:xfrm>
        <a:graphic>
          <a:graphicData uri="http://schemas.openxmlformats.org/presentationml/2006/ole">
            <mc:AlternateContent xmlns:mc="http://schemas.openxmlformats.org/markup-compatibility/2006">
              <mc:Choice xmlns:v="urn:schemas-microsoft-com:vml" Requires="v">
                <p:oleObj spid="_x0000_s850444" name="Photo Editor 照片" r:id="rId18" imgW="27060525" imgH="6496050" progId="">
                  <p:embed/>
                </p:oleObj>
              </mc:Choice>
              <mc:Fallback>
                <p:oleObj name="Photo Editor 照片" r:id="rId18" imgW="27060525" imgH="6496050" progId="">
                  <p:embed/>
                  <p:pic>
                    <p:nvPicPr>
                      <p:cNvPr id="0" name="Picture 954"/>
                      <p:cNvPicPr>
                        <a:picLocks noChangeAspect="1" noChangeArrowheads="1"/>
                      </p:cNvPicPr>
                      <p:nvPr/>
                    </p:nvPicPr>
                    <p:blipFill>
                      <a:blip r:embed="rId19">
                        <a:extLst>
                          <a:ext uri="{28A0092B-C50C-407E-A947-70E740481C1C}">
                            <a14:useLocalDpi xmlns:a14="http://schemas.microsoft.com/office/drawing/2010/main" val="0"/>
                          </a:ext>
                        </a:extLst>
                      </a:blip>
                      <a:srcRect r="46249" b="18764"/>
                      <a:stretch>
                        <a:fillRect/>
                      </a:stretch>
                    </p:blipFill>
                    <p:spPr bwMode="auto">
                      <a:xfrm>
                        <a:off x="3179763" y="4292688"/>
                        <a:ext cx="4572000" cy="1660525"/>
                      </a:xfrm>
                      <a:prstGeom prst="rect">
                        <a:avLst/>
                      </a:prstGeom>
                      <a:noFill/>
                      <a:ln>
                        <a:noFill/>
                      </a:ln>
                      <a:effectLst/>
                      <a:extLst>
                        <a:ext uri="{909E8E84-426E-40DD-AFC4-6F175D3DCCD1}">
                          <a14:hiddenFill xmlns:a14="http://schemas.microsoft.com/office/drawing/2010/main">
                            <a:gradFill rotWithShape="0">
                              <a:gsLst>
                                <a:gs pos="0">
                                  <a:srgbClr val="FF0000"/>
                                </a:gs>
                                <a:gs pos="100000">
                                  <a:srgbClr val="FFFFFF"/>
                                </a:gs>
                              </a:gsLst>
                              <a:lin ang="2700000" scaled="1"/>
                            </a:gra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 name="Group 7"/>
          <p:cNvGrpSpPr/>
          <p:nvPr/>
        </p:nvGrpSpPr>
        <p:grpSpPr bwMode="auto">
          <a:xfrm>
            <a:off x="4397375" y="4527638"/>
            <a:ext cx="228600" cy="1114425"/>
            <a:chOff x="1200" y="768"/>
            <a:chExt cx="144" cy="702"/>
          </a:xfrm>
        </p:grpSpPr>
        <p:graphicFrame>
          <p:nvGraphicFramePr>
            <p:cNvPr id="190395" name="Object 955"/>
            <p:cNvGraphicFramePr>
              <a:graphicFrameLocks noChangeAspect="1"/>
            </p:cNvGraphicFramePr>
            <p:nvPr/>
          </p:nvGraphicFramePr>
          <p:xfrm>
            <a:off x="1200" y="768"/>
            <a:ext cx="144" cy="144"/>
          </p:xfrm>
          <a:graphic>
            <a:graphicData uri="http://schemas.openxmlformats.org/presentationml/2006/ole">
              <mc:AlternateContent xmlns:mc="http://schemas.openxmlformats.org/markup-compatibility/2006">
                <mc:Choice xmlns:v="urn:schemas-microsoft-com:vml" Requires="v">
                  <p:oleObj spid="_x0000_s850445" name="Equation" r:id="rId20" imgW="139700" imgH="139700" progId="Equation.3">
                    <p:embed/>
                  </p:oleObj>
                </mc:Choice>
                <mc:Fallback>
                  <p:oleObj name="Equation" r:id="rId20" imgW="139700" imgH="139700" progId="Equation.3">
                    <p:embed/>
                    <p:pic>
                      <p:nvPicPr>
                        <p:cNvPr id="0" name="Picture 95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00" y="768"/>
                          <a:ext cx="144" cy="144"/>
                        </a:xfrm>
                        <a:prstGeom prst="rect">
                          <a:avLst/>
                        </a:prstGeom>
                        <a:solidFill>
                          <a:srgbClr val="FF0000"/>
                        </a:solidFill>
                      </p:spPr>
                    </p:pic>
                  </p:oleObj>
                </mc:Fallback>
              </mc:AlternateContent>
            </a:graphicData>
          </a:graphic>
        </p:graphicFrame>
        <p:graphicFrame>
          <p:nvGraphicFramePr>
            <p:cNvPr id="190396" name="Object 956"/>
            <p:cNvGraphicFramePr>
              <a:graphicFrameLocks noChangeAspect="1"/>
            </p:cNvGraphicFramePr>
            <p:nvPr/>
          </p:nvGraphicFramePr>
          <p:xfrm>
            <a:off x="1200" y="1392"/>
            <a:ext cx="131" cy="78"/>
          </p:xfrm>
          <a:graphic>
            <a:graphicData uri="http://schemas.openxmlformats.org/presentationml/2006/ole">
              <mc:AlternateContent xmlns:mc="http://schemas.openxmlformats.org/markup-compatibility/2006">
                <mc:Choice xmlns:v="urn:schemas-microsoft-com:vml" Requires="v">
                  <p:oleObj spid="_x0000_s850446" name="Equation" r:id="rId22" imgW="126365" imgH="76200" progId="Equation.3">
                    <p:embed/>
                  </p:oleObj>
                </mc:Choice>
                <mc:Fallback>
                  <p:oleObj name="Equation" r:id="rId22" imgW="126365" imgH="76200" progId="Equation.3">
                    <p:embed/>
                    <p:pic>
                      <p:nvPicPr>
                        <p:cNvPr id="0" name="Picture 95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00" y="1392"/>
                          <a:ext cx="131" cy="78"/>
                        </a:xfrm>
                        <a:prstGeom prst="rect">
                          <a:avLst/>
                        </a:prstGeom>
                        <a:solidFill>
                          <a:srgbClr val="FF0000"/>
                        </a:solidFill>
                      </p:spPr>
                    </p:pic>
                  </p:oleObj>
                </mc:Fallback>
              </mc:AlternateContent>
            </a:graphicData>
          </a:graphic>
        </p:graphicFrame>
      </p:grpSp>
      <p:grpSp>
        <p:nvGrpSpPr>
          <p:cNvPr id="32" name="Group 10"/>
          <p:cNvGrpSpPr/>
          <p:nvPr/>
        </p:nvGrpSpPr>
        <p:grpSpPr bwMode="auto">
          <a:xfrm>
            <a:off x="4283075" y="4300626"/>
            <a:ext cx="247650" cy="1639887"/>
            <a:chOff x="1128" y="625"/>
            <a:chExt cx="156" cy="1033"/>
          </a:xfrm>
        </p:grpSpPr>
        <p:graphicFrame>
          <p:nvGraphicFramePr>
            <p:cNvPr id="190397" name="Object 957"/>
            <p:cNvGraphicFramePr>
              <a:graphicFrameLocks noChangeAspect="1"/>
            </p:cNvGraphicFramePr>
            <p:nvPr/>
          </p:nvGraphicFramePr>
          <p:xfrm>
            <a:off x="1128" y="1514"/>
            <a:ext cx="144" cy="144"/>
          </p:xfrm>
          <a:graphic>
            <a:graphicData uri="http://schemas.openxmlformats.org/presentationml/2006/ole">
              <mc:AlternateContent xmlns:mc="http://schemas.openxmlformats.org/markup-compatibility/2006">
                <mc:Choice xmlns:v="urn:schemas-microsoft-com:vml" Requires="v">
                  <p:oleObj spid="_x0000_s850447" name="Equation" r:id="rId24" imgW="139700" imgH="139700" progId="Equation.3">
                    <p:embed/>
                  </p:oleObj>
                </mc:Choice>
                <mc:Fallback>
                  <p:oleObj name="Equation" r:id="rId24" imgW="139700" imgH="139700" progId="Equation.3">
                    <p:embed/>
                    <p:pic>
                      <p:nvPicPr>
                        <p:cNvPr id="0" name="Picture 95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28" y="1514"/>
                          <a:ext cx="144" cy="144"/>
                        </a:xfrm>
                        <a:prstGeom prst="rect">
                          <a:avLst/>
                        </a:prstGeom>
                        <a:solidFill>
                          <a:schemeClr val="hlink"/>
                        </a:solidFill>
                      </p:spPr>
                    </p:pic>
                  </p:oleObj>
                </mc:Fallback>
              </mc:AlternateContent>
            </a:graphicData>
          </a:graphic>
        </p:graphicFrame>
        <p:graphicFrame>
          <p:nvGraphicFramePr>
            <p:cNvPr id="190398" name="Object 958"/>
            <p:cNvGraphicFramePr>
              <a:graphicFrameLocks noChangeAspect="1"/>
            </p:cNvGraphicFramePr>
            <p:nvPr/>
          </p:nvGraphicFramePr>
          <p:xfrm>
            <a:off x="1153" y="625"/>
            <a:ext cx="131" cy="78"/>
          </p:xfrm>
          <a:graphic>
            <a:graphicData uri="http://schemas.openxmlformats.org/presentationml/2006/ole">
              <mc:AlternateContent xmlns:mc="http://schemas.openxmlformats.org/markup-compatibility/2006">
                <mc:Choice xmlns:v="urn:schemas-microsoft-com:vml" Requires="v">
                  <p:oleObj spid="_x0000_s850448" name="Equation" r:id="rId26" imgW="126365" imgH="76200" progId="Equation.3">
                    <p:embed/>
                  </p:oleObj>
                </mc:Choice>
                <mc:Fallback>
                  <p:oleObj name="Equation" r:id="rId26" imgW="126365" imgH="76200" progId="Equation.3">
                    <p:embed/>
                    <p:pic>
                      <p:nvPicPr>
                        <p:cNvPr id="0" name="Picture 95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3" y="625"/>
                          <a:ext cx="131" cy="78"/>
                        </a:xfrm>
                        <a:prstGeom prst="rect">
                          <a:avLst/>
                        </a:prstGeom>
                        <a:solidFill>
                          <a:schemeClr val="hlink"/>
                        </a:solidFill>
                      </p:spPr>
                    </p:pic>
                  </p:oleObj>
                </mc:Fallback>
              </mc:AlternateContent>
            </a:graphicData>
          </a:graphic>
        </p:graphicFrame>
      </p:grpSp>
      <p:sp>
        <p:nvSpPr>
          <p:cNvPr id="35" name="Freeform 18"/>
          <p:cNvSpPr/>
          <p:nvPr/>
        </p:nvSpPr>
        <p:spPr bwMode="auto">
          <a:xfrm>
            <a:off x="4692651" y="4327613"/>
            <a:ext cx="2447925" cy="1476375"/>
          </a:xfrm>
          <a:custGeom>
            <a:avLst/>
            <a:gdLst>
              <a:gd name="T0" fmla="*/ 2147483647 w 1550"/>
              <a:gd name="T1" fmla="*/ 2147483647 h 930"/>
              <a:gd name="T2" fmla="*/ 2147483647 w 1550"/>
              <a:gd name="T3" fmla="*/ 2147483647 h 930"/>
              <a:gd name="T4" fmla="*/ 2147483647 w 1550"/>
              <a:gd name="T5" fmla="*/ 2147483647 h 930"/>
              <a:gd name="T6" fmla="*/ 2147483647 w 1550"/>
              <a:gd name="T7" fmla="*/ 2147483647 h 930"/>
              <a:gd name="T8" fmla="*/ 2147483647 w 1550"/>
              <a:gd name="T9" fmla="*/ 2147483647 h 930"/>
              <a:gd name="T10" fmla="*/ 2147483647 w 1550"/>
              <a:gd name="T11" fmla="*/ 2147483647 h 930"/>
              <a:gd name="T12" fmla="*/ 2147483647 w 1550"/>
              <a:gd name="T13" fmla="*/ 2147483647 h 930"/>
              <a:gd name="T14" fmla="*/ 2147483647 w 1550"/>
              <a:gd name="T15" fmla="*/ 2147483647 h 930"/>
              <a:gd name="T16" fmla="*/ 2147483647 w 1550"/>
              <a:gd name="T17" fmla="*/ 2147483647 h 930"/>
              <a:gd name="T18" fmla="*/ 2147483647 w 1550"/>
              <a:gd name="T19" fmla="*/ 2147483647 h 930"/>
              <a:gd name="T20" fmla="*/ 2147483647 w 1550"/>
              <a:gd name="T21" fmla="*/ 2147483647 h 930"/>
              <a:gd name="T22" fmla="*/ 2147483647 w 1550"/>
              <a:gd name="T23" fmla="*/ 2147483647 h 930"/>
              <a:gd name="T24" fmla="*/ 2147483647 w 1550"/>
              <a:gd name="T25" fmla="*/ 2147483647 h 930"/>
              <a:gd name="T26" fmla="*/ 2147483647 w 1550"/>
              <a:gd name="T27" fmla="*/ 2147483647 h 930"/>
              <a:gd name="T28" fmla="*/ 2147483647 w 1550"/>
              <a:gd name="T29" fmla="*/ 2147483647 h 930"/>
              <a:gd name="T30" fmla="*/ 2147483647 w 1550"/>
              <a:gd name="T31" fmla="*/ 2147483647 h 930"/>
              <a:gd name="T32" fmla="*/ 2147483647 w 1550"/>
              <a:gd name="T33" fmla="*/ 2147483647 h 930"/>
              <a:gd name="T34" fmla="*/ 0 w 1550"/>
              <a:gd name="T35" fmla="*/ 2147483647 h 9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50"/>
              <a:gd name="T55" fmla="*/ 0 h 930"/>
              <a:gd name="T56" fmla="*/ 1550 w 1550"/>
              <a:gd name="T57" fmla="*/ 930 h 9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50" h="930">
                <a:moveTo>
                  <a:pt x="45" y="23"/>
                </a:moveTo>
                <a:cubicBezTo>
                  <a:pt x="234" y="11"/>
                  <a:pt x="423" y="0"/>
                  <a:pt x="544" y="23"/>
                </a:cubicBezTo>
                <a:cubicBezTo>
                  <a:pt x="665" y="46"/>
                  <a:pt x="711" y="106"/>
                  <a:pt x="771" y="159"/>
                </a:cubicBezTo>
                <a:cubicBezTo>
                  <a:pt x="831" y="212"/>
                  <a:pt x="877" y="318"/>
                  <a:pt x="907" y="341"/>
                </a:cubicBezTo>
                <a:cubicBezTo>
                  <a:pt x="937" y="364"/>
                  <a:pt x="945" y="318"/>
                  <a:pt x="952" y="295"/>
                </a:cubicBezTo>
                <a:cubicBezTo>
                  <a:pt x="959" y="272"/>
                  <a:pt x="944" y="228"/>
                  <a:pt x="952" y="205"/>
                </a:cubicBezTo>
                <a:cubicBezTo>
                  <a:pt x="960" y="182"/>
                  <a:pt x="922" y="167"/>
                  <a:pt x="998" y="159"/>
                </a:cubicBezTo>
                <a:cubicBezTo>
                  <a:pt x="1074" y="151"/>
                  <a:pt x="1323" y="144"/>
                  <a:pt x="1406" y="159"/>
                </a:cubicBezTo>
                <a:cubicBezTo>
                  <a:pt x="1489" y="174"/>
                  <a:pt x="1482" y="144"/>
                  <a:pt x="1497" y="250"/>
                </a:cubicBezTo>
                <a:cubicBezTo>
                  <a:pt x="1512" y="356"/>
                  <a:pt x="1550" y="688"/>
                  <a:pt x="1497" y="794"/>
                </a:cubicBezTo>
                <a:cubicBezTo>
                  <a:pt x="1444" y="900"/>
                  <a:pt x="1376" y="870"/>
                  <a:pt x="1179" y="885"/>
                </a:cubicBezTo>
                <a:cubicBezTo>
                  <a:pt x="982" y="900"/>
                  <a:pt x="483" y="930"/>
                  <a:pt x="317" y="885"/>
                </a:cubicBezTo>
                <a:cubicBezTo>
                  <a:pt x="151" y="840"/>
                  <a:pt x="196" y="681"/>
                  <a:pt x="181" y="613"/>
                </a:cubicBezTo>
                <a:cubicBezTo>
                  <a:pt x="166" y="545"/>
                  <a:pt x="197" y="492"/>
                  <a:pt x="227" y="477"/>
                </a:cubicBezTo>
                <a:cubicBezTo>
                  <a:pt x="257" y="462"/>
                  <a:pt x="310" y="477"/>
                  <a:pt x="363" y="522"/>
                </a:cubicBezTo>
                <a:cubicBezTo>
                  <a:pt x="416" y="567"/>
                  <a:pt x="552" y="704"/>
                  <a:pt x="544" y="749"/>
                </a:cubicBezTo>
                <a:cubicBezTo>
                  <a:pt x="536" y="794"/>
                  <a:pt x="408" y="786"/>
                  <a:pt x="317" y="794"/>
                </a:cubicBezTo>
                <a:cubicBezTo>
                  <a:pt x="226" y="802"/>
                  <a:pt x="53" y="794"/>
                  <a:pt x="0" y="794"/>
                </a:cubicBezTo>
              </a:path>
            </a:pathLst>
          </a:custGeom>
          <a:noFill/>
          <a:ln w="19050" cmpd="sng">
            <a:solidFill>
              <a:srgbClr val="FF0000"/>
            </a:solidFill>
            <a:round/>
            <a:headEnd type="none" w="med" len="med"/>
            <a:tailEnd type="triangle" w="med" len="med"/>
          </a:ln>
        </p:spPr>
        <p:txBody>
          <a:bodyPr/>
          <a:lstStyle/>
          <a:p>
            <a:endParaRPr lang="zh-CN" altLang="en-US"/>
          </a:p>
        </p:txBody>
      </p:sp>
      <p:sp>
        <p:nvSpPr>
          <p:cNvPr id="36" name="Line 19"/>
          <p:cNvSpPr>
            <a:spLocks noChangeShapeType="1"/>
          </p:cNvSpPr>
          <p:nvPr/>
        </p:nvSpPr>
        <p:spPr bwMode="auto">
          <a:xfrm>
            <a:off x="7331075" y="4743538"/>
            <a:ext cx="0" cy="252413"/>
          </a:xfrm>
          <a:prstGeom prst="line">
            <a:avLst/>
          </a:prstGeom>
          <a:noFill/>
          <a:ln w="19050">
            <a:solidFill>
              <a:srgbClr val="FF0000"/>
            </a:solidFill>
            <a:round/>
            <a:tailEnd type="triangle" w="med" len="med"/>
          </a:ln>
        </p:spPr>
        <p:txBody>
          <a:bodyPr/>
          <a:lstStyle/>
          <a:p>
            <a:endParaRPr lang="zh-CN" altLang="en-US"/>
          </a:p>
        </p:txBody>
      </p:sp>
      <p:sp>
        <p:nvSpPr>
          <p:cNvPr id="37" name="Freeform 20"/>
          <p:cNvSpPr/>
          <p:nvPr/>
        </p:nvSpPr>
        <p:spPr bwMode="auto">
          <a:xfrm>
            <a:off x="4692651" y="4389525"/>
            <a:ext cx="2771775" cy="1630362"/>
          </a:xfrm>
          <a:custGeom>
            <a:avLst/>
            <a:gdLst>
              <a:gd name="T0" fmla="*/ 2147483647 w 1746"/>
              <a:gd name="T1" fmla="*/ 2147483647 h 1073"/>
              <a:gd name="T2" fmla="*/ 2147483647 w 1746"/>
              <a:gd name="T3" fmla="*/ 2147483647 h 1073"/>
              <a:gd name="T4" fmla="*/ 2147483647 w 1746"/>
              <a:gd name="T5" fmla="*/ 2147483647 h 1073"/>
              <a:gd name="T6" fmla="*/ 2147483647 w 1746"/>
              <a:gd name="T7" fmla="*/ 2147483647 h 1073"/>
              <a:gd name="T8" fmla="*/ 2147483647 w 1746"/>
              <a:gd name="T9" fmla="*/ 2147483647 h 1073"/>
              <a:gd name="T10" fmla="*/ 2147483647 w 1746"/>
              <a:gd name="T11" fmla="*/ 2147483647 h 1073"/>
              <a:gd name="T12" fmla="*/ 2147483647 w 1746"/>
              <a:gd name="T13" fmla="*/ 2147483647 h 1073"/>
              <a:gd name="T14" fmla="*/ 2147483647 w 1746"/>
              <a:gd name="T15" fmla="*/ 2147483647 h 1073"/>
              <a:gd name="T16" fmla="*/ 2147483647 w 1746"/>
              <a:gd name="T17" fmla="*/ 2147483647 h 1073"/>
              <a:gd name="T18" fmla="*/ 2147483647 w 1746"/>
              <a:gd name="T19" fmla="*/ 2147483647 h 1073"/>
              <a:gd name="T20" fmla="*/ 2147483647 w 1746"/>
              <a:gd name="T21" fmla="*/ 2147483647 h 1073"/>
              <a:gd name="T22" fmla="*/ 2147483647 w 1746"/>
              <a:gd name="T23" fmla="*/ 2147483647 h 1073"/>
              <a:gd name="T24" fmla="*/ 2147483647 w 1746"/>
              <a:gd name="T25" fmla="*/ 2147483647 h 1073"/>
              <a:gd name="T26" fmla="*/ 2147483647 w 1746"/>
              <a:gd name="T27" fmla="*/ 2147483647 h 1073"/>
              <a:gd name="T28" fmla="*/ 2147483647 w 1746"/>
              <a:gd name="T29" fmla="*/ 2147483647 h 1073"/>
              <a:gd name="T30" fmla="*/ 0 w 1746"/>
              <a:gd name="T31" fmla="*/ 2147483647 h 107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46"/>
              <a:gd name="T49" fmla="*/ 0 h 1073"/>
              <a:gd name="T50" fmla="*/ 1746 w 1746"/>
              <a:gd name="T51" fmla="*/ 1073 h 107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46" h="1073">
                <a:moveTo>
                  <a:pt x="45" y="891"/>
                </a:moveTo>
                <a:cubicBezTo>
                  <a:pt x="234" y="902"/>
                  <a:pt x="423" y="914"/>
                  <a:pt x="544" y="891"/>
                </a:cubicBezTo>
                <a:cubicBezTo>
                  <a:pt x="665" y="868"/>
                  <a:pt x="695" y="823"/>
                  <a:pt x="771" y="755"/>
                </a:cubicBezTo>
                <a:cubicBezTo>
                  <a:pt x="847" y="687"/>
                  <a:pt x="953" y="596"/>
                  <a:pt x="998" y="483"/>
                </a:cubicBezTo>
                <a:cubicBezTo>
                  <a:pt x="1043" y="370"/>
                  <a:pt x="937" y="150"/>
                  <a:pt x="1043" y="75"/>
                </a:cubicBezTo>
                <a:cubicBezTo>
                  <a:pt x="1149" y="0"/>
                  <a:pt x="1520" y="0"/>
                  <a:pt x="1633" y="30"/>
                </a:cubicBezTo>
                <a:cubicBezTo>
                  <a:pt x="1746" y="60"/>
                  <a:pt x="1708" y="113"/>
                  <a:pt x="1723" y="256"/>
                </a:cubicBezTo>
                <a:cubicBezTo>
                  <a:pt x="1738" y="399"/>
                  <a:pt x="1738" y="763"/>
                  <a:pt x="1723" y="891"/>
                </a:cubicBezTo>
                <a:cubicBezTo>
                  <a:pt x="1708" y="1019"/>
                  <a:pt x="1693" y="1004"/>
                  <a:pt x="1633" y="1027"/>
                </a:cubicBezTo>
                <a:cubicBezTo>
                  <a:pt x="1573" y="1050"/>
                  <a:pt x="1527" y="1027"/>
                  <a:pt x="1361" y="1027"/>
                </a:cubicBezTo>
                <a:cubicBezTo>
                  <a:pt x="1195" y="1027"/>
                  <a:pt x="839" y="1027"/>
                  <a:pt x="635" y="1027"/>
                </a:cubicBezTo>
                <a:cubicBezTo>
                  <a:pt x="431" y="1027"/>
                  <a:pt x="227" y="1035"/>
                  <a:pt x="136" y="1027"/>
                </a:cubicBezTo>
                <a:cubicBezTo>
                  <a:pt x="45" y="1019"/>
                  <a:pt x="99" y="1073"/>
                  <a:pt x="91" y="982"/>
                </a:cubicBezTo>
                <a:cubicBezTo>
                  <a:pt x="83" y="891"/>
                  <a:pt x="38" y="627"/>
                  <a:pt x="91" y="483"/>
                </a:cubicBezTo>
                <a:cubicBezTo>
                  <a:pt x="144" y="339"/>
                  <a:pt x="423" y="195"/>
                  <a:pt x="408" y="120"/>
                </a:cubicBezTo>
                <a:cubicBezTo>
                  <a:pt x="393" y="45"/>
                  <a:pt x="196" y="37"/>
                  <a:pt x="0" y="30"/>
                </a:cubicBezTo>
              </a:path>
            </a:pathLst>
          </a:custGeom>
          <a:noFill/>
          <a:ln w="19050" cmpd="sng">
            <a:solidFill>
              <a:srgbClr val="3333FF"/>
            </a:solidFill>
            <a:round/>
            <a:headEnd type="none" w="med" len="med"/>
            <a:tailEnd type="triangle" w="med" len="med"/>
          </a:ln>
        </p:spPr>
        <p:txBody>
          <a:bodyPr/>
          <a:lstStyle/>
          <a:p>
            <a:endParaRPr lang="zh-CN" altLang="en-US"/>
          </a:p>
        </p:txBody>
      </p:sp>
      <p:sp>
        <p:nvSpPr>
          <p:cNvPr id="38" name="Line 21"/>
          <p:cNvSpPr>
            <a:spLocks noChangeShapeType="1"/>
          </p:cNvSpPr>
          <p:nvPr/>
        </p:nvSpPr>
        <p:spPr bwMode="auto">
          <a:xfrm>
            <a:off x="7331075" y="5435688"/>
            <a:ext cx="0" cy="252413"/>
          </a:xfrm>
          <a:prstGeom prst="line">
            <a:avLst/>
          </a:prstGeom>
          <a:noFill/>
          <a:ln w="19050">
            <a:solidFill>
              <a:srgbClr val="3333FF"/>
            </a:solidFill>
            <a:round/>
            <a:tailEnd type="triangle" w="med" len="med"/>
          </a:ln>
        </p:spPr>
        <p:txBody>
          <a:bodyPr/>
          <a:lstStyle/>
          <a:p>
            <a:endParaRPr lang="zh-CN" altLang="en-US"/>
          </a:p>
        </p:txBody>
      </p:sp>
      <p:sp>
        <p:nvSpPr>
          <p:cNvPr id="39" name="Text Box 3"/>
          <p:cNvSpPr txBox="1">
            <a:spLocks noChangeArrowheads="1"/>
          </p:cNvSpPr>
          <p:nvPr/>
        </p:nvSpPr>
        <p:spPr bwMode="auto">
          <a:xfrm>
            <a:off x="1955801" y="4900700"/>
            <a:ext cx="1666875" cy="370166"/>
          </a:xfrm>
          <a:prstGeom prst="rect">
            <a:avLst/>
          </a:prstGeom>
          <a:noFill/>
          <a:ln w="9525">
            <a:noFill/>
            <a:miter lim="800000"/>
          </a:ln>
        </p:spPr>
        <p:txBody>
          <a:bodyPr>
            <a:spAutoFit/>
          </a:bodyPr>
          <a:lstStyle/>
          <a:p>
            <a:pPr eaLnBrk="0" hangingPunct="0">
              <a:lnSpc>
                <a:spcPct val="115000"/>
              </a:lnSpc>
            </a:pPr>
            <a:r>
              <a:rPr kumimoji="1" lang="zh-CN" altLang="en-US" b="1">
                <a:solidFill>
                  <a:srgbClr val="A80808"/>
                </a:solidFill>
                <a:latin typeface="宋体" panose="02010600030101010101" pitchFamily="2" charset="-122"/>
                <a:ea typeface="宋体" panose="02010600030101010101" pitchFamily="2" charset="-122"/>
              </a:rPr>
              <a:t>桥式整流</a:t>
            </a:r>
            <a:endParaRPr kumimoji="1" lang="zh-CN" altLang="en-US" b="1">
              <a:solidFill>
                <a:srgbClr val="A80808"/>
              </a:solidFill>
              <a:latin typeface="宋体" panose="02010600030101010101" pitchFamily="2" charset="-122"/>
              <a:ea typeface="宋体" panose="02010600030101010101" pitchFamily="2" charset="-122"/>
            </a:endParaRPr>
          </a:p>
        </p:txBody>
      </p:sp>
      <p:graphicFrame>
        <p:nvGraphicFramePr>
          <p:cNvPr id="2" name="Object 959"/>
          <p:cNvGraphicFramePr>
            <a:graphicFrameLocks noChangeAspect="1"/>
          </p:cNvGraphicFramePr>
          <p:nvPr/>
        </p:nvGraphicFramePr>
        <p:xfrm>
          <a:off x="7597776" y="3976775"/>
          <a:ext cx="2386013" cy="1973262"/>
        </p:xfrm>
        <a:graphic>
          <a:graphicData uri="http://schemas.openxmlformats.org/presentationml/2006/ole">
            <mc:AlternateContent xmlns:mc="http://schemas.openxmlformats.org/markup-compatibility/2006">
              <mc:Choice xmlns:v="urn:schemas-microsoft-com:vml" Requires="v">
                <p:oleObj spid="_x0000_s850449" name="VISIO" r:id="rId27" imgW="1384300" imgH="2132965" progId="">
                  <p:embed/>
                </p:oleObj>
              </mc:Choice>
              <mc:Fallback>
                <p:oleObj name="VISIO" r:id="rId27" imgW="1384300" imgH="2132965" progId="">
                  <p:embed/>
                  <p:pic>
                    <p:nvPicPr>
                      <p:cNvPr id="0" name="Picture 95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597776" y="3976775"/>
                        <a:ext cx="2386013" cy="197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960"/>
          <p:cNvGraphicFramePr/>
          <p:nvPr/>
        </p:nvGraphicFramePr>
        <p:xfrm>
          <a:off x="8455026" y="5384887"/>
          <a:ext cx="652463" cy="514350"/>
        </p:xfrm>
        <a:graphic>
          <a:graphicData uri="http://schemas.openxmlformats.org/presentationml/2006/ole">
            <mc:AlternateContent xmlns:mc="http://schemas.openxmlformats.org/markup-compatibility/2006">
              <mc:Choice xmlns:v="urn:schemas-microsoft-com:vml" Requires="v">
                <p:oleObj spid="_x0000_s850450" name="VISIO" r:id="rId29" imgW="384175" imgH="565150" progId="">
                  <p:embed/>
                </p:oleObj>
              </mc:Choice>
              <mc:Fallback>
                <p:oleObj name="VISIO" r:id="rId29" imgW="384175" imgH="565150" progId="">
                  <p:embed/>
                  <p:pic>
                    <p:nvPicPr>
                      <p:cNvPr id="0" name="Picture 960"/>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455026" y="5384887"/>
                        <a:ext cx="65246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par>
                          <p:cTn id="12" fill="hold">
                            <p:stCondLst>
                              <p:cond delay="500"/>
                            </p:stCondLst>
                            <p:childTnLst>
                              <p:par>
                                <p:cTn id="13" presetID="9" presetClass="entr" presetSubtype="0" fill="hold" nodeType="after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up)">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14"/>
                                        </p:tgtEl>
                                        <p:attrNameLst>
                                          <p:attrName>style.visibility</p:attrName>
                                        </p:attrNameLst>
                                      </p:cBhvr>
                                      <p:to>
                                        <p:strVal val="visible"/>
                                      </p:to>
                                    </p:set>
                                  </p:childTnLst>
                                </p:cTn>
                              </p:par>
                            </p:childTnLst>
                          </p:cTn>
                        </p:par>
                        <p:par>
                          <p:cTn id="34" fill="hold">
                            <p:stCondLst>
                              <p:cond delay="500"/>
                            </p:stCondLst>
                            <p:childTnLst>
                              <p:par>
                                <p:cTn id="35" presetID="1" presetClass="exit" presetSubtype="0" fill="hold" nodeType="after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right)">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89444"/>
                                        </p:tgtEl>
                                        <p:attrNameLst>
                                          <p:attrName>style.visibility</p:attrName>
                                        </p:attrNameLst>
                                      </p:cBhvr>
                                      <p:to>
                                        <p:strVal val="visible"/>
                                      </p:to>
                                    </p:set>
                                    <p:animEffect transition="in" filter="dissolve">
                                      <p:cBhvr>
                                        <p:cTn id="50" dur="500"/>
                                        <p:tgtEl>
                                          <p:spTgt spid="18944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9">
                                            <p:txEl>
                                              <p:pRg st="0" end="0"/>
                                            </p:txEl>
                                          </p:spTgt>
                                        </p:tgtEl>
                                        <p:attrNameLst>
                                          <p:attrName>style.visibility</p:attrName>
                                        </p:attrNameLst>
                                      </p:cBhvr>
                                      <p:to>
                                        <p:strVal val="visible"/>
                                      </p:to>
                                    </p:set>
                                    <p:animEffect transition="in" filter="wipe(left)">
                                      <p:cBhvr>
                                        <p:cTn id="61" dur="500"/>
                                        <p:tgtEl>
                                          <p:spTgt spid="39">
                                            <p:txEl>
                                              <p:pRg st="0" end="0"/>
                                            </p:txEl>
                                          </p:spTgt>
                                        </p:tgtEl>
                                      </p:cBhvr>
                                    </p:animEffect>
                                  </p:childTnLst>
                                </p:cTn>
                              </p:par>
                            </p:childTnLst>
                          </p:cTn>
                        </p:par>
                        <p:par>
                          <p:cTn id="62" fill="hold">
                            <p:stCondLst>
                              <p:cond delay="500"/>
                            </p:stCondLst>
                            <p:childTnLst>
                              <p:par>
                                <p:cTn id="63" presetID="9" presetClass="entr" presetSubtype="0" fill="hold" nodeType="afterEffect">
                                  <p:stCondLst>
                                    <p:cond delay="500"/>
                                  </p:stCondLst>
                                  <p:childTnLst>
                                    <p:set>
                                      <p:cBhvr>
                                        <p:cTn id="64" dur="1" fill="hold">
                                          <p:stCondLst>
                                            <p:cond delay="0"/>
                                          </p:stCondLst>
                                        </p:cTn>
                                        <p:tgtEl>
                                          <p:spTgt spid="28"/>
                                        </p:tgtEl>
                                        <p:attrNameLst>
                                          <p:attrName>style.visibility</p:attrName>
                                        </p:attrNameLst>
                                      </p:cBhvr>
                                      <p:to>
                                        <p:strVal val="visible"/>
                                      </p:to>
                                    </p:set>
                                    <p:animEffect transition="in" filter="dissolv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499"/>
                                          </p:stCondLst>
                                        </p:cTn>
                                        <p:tgtEl>
                                          <p:spTgt spid="2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up)">
                                      <p:cBhvr>
                                        <p:cTn id="74" dur="500"/>
                                        <p:tgtEl>
                                          <p:spTgt spid="3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up)">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wipe(left)">
                                      <p:cBhvr>
                                        <p:cTn id="84" dur="500"/>
                                        <p:tgtEl>
                                          <p:spTgt spid="2"/>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32"/>
                                        </p:tgtEl>
                                        <p:attrNameLst>
                                          <p:attrName>style.visibility</p:attrName>
                                        </p:attrNameLst>
                                      </p:cBhvr>
                                      <p:to>
                                        <p:strVal val="visible"/>
                                      </p:to>
                                    </p:set>
                                  </p:childTnLst>
                                </p:cTn>
                              </p:par>
                            </p:childTnLst>
                          </p:cTn>
                        </p:par>
                        <p:par>
                          <p:cTn id="89" fill="hold">
                            <p:stCondLst>
                              <p:cond delay="500"/>
                            </p:stCondLst>
                            <p:childTnLst>
                              <p:par>
                                <p:cTn id="90" presetID="1" presetClass="exit" presetSubtype="0" fill="hold" nodeType="afterEffect">
                                  <p:stCondLst>
                                    <p:cond delay="0"/>
                                  </p:stCondLst>
                                  <p:childTnLst>
                                    <p:set>
                                      <p:cBhvr>
                                        <p:cTn id="91" dur="1" fill="hold">
                                          <p:stCondLst>
                                            <p:cond delay="0"/>
                                          </p:stCondLst>
                                        </p:cTn>
                                        <p:tgtEl>
                                          <p:spTgt spid="29"/>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35"/>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6"/>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left)">
                                      <p:cBhvr>
                                        <p:cTn id="100" dur="500"/>
                                        <p:tgtEl>
                                          <p:spTgt spid="3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wipe(up)">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wipe(left)">
                                      <p:cBhvr>
                                        <p:cTn id="110" dur="500"/>
                                        <p:tgtEl>
                                          <p:spTgt spid="3"/>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32"/>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7"/>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build="p"/>
      <p:bldP spid="22" grpId="0" animBg="1"/>
      <p:bldP spid="22" grpId="1" animBg="1"/>
      <p:bldP spid="35" grpId="0" animBg="1"/>
      <p:bldP spid="35" grpId="1" animBg="1"/>
      <p:bldP spid="36" grpId="0" animBg="1"/>
      <p:bldP spid="36" grpId="1" animBg="1"/>
      <p:bldP spid="37" grpId="0" animBg="1"/>
      <p:bldP spid="37" grpId="1" animBg="1"/>
      <p:bldP spid="38" grpId="0" animBg="1"/>
      <p:bldP spid="38" grpId="1" animBg="1"/>
      <p:bldP spid="39" grpId="0" autoUpdateAnimBg="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39" name="Line 55"/>
          <p:cNvSpPr>
            <a:spLocks noChangeShapeType="1"/>
          </p:cNvSpPr>
          <p:nvPr/>
        </p:nvSpPr>
        <p:spPr bwMode="auto">
          <a:xfrm>
            <a:off x="2313880" y="5732548"/>
            <a:ext cx="3019425" cy="0"/>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38" name="Line 54"/>
          <p:cNvSpPr>
            <a:spLocks noChangeShapeType="1"/>
          </p:cNvSpPr>
          <p:nvPr/>
        </p:nvSpPr>
        <p:spPr bwMode="auto">
          <a:xfrm>
            <a:off x="2313880" y="5232485"/>
            <a:ext cx="3019425" cy="0"/>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188" name="Rectangle 4"/>
          <p:cNvSpPr>
            <a:spLocks noRot="1" noChangeArrowheads="1"/>
          </p:cNvSpPr>
          <p:nvPr/>
        </p:nvSpPr>
        <p:spPr bwMode="auto">
          <a:xfrm>
            <a:off x="960438" y="667544"/>
            <a:ext cx="3167062"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800" b="1" dirty="0">
                <a:solidFill>
                  <a:srgbClr val="0000FF"/>
                </a:solidFill>
                <a:latin typeface="Times New Roman" panose="02020603050405020304" pitchFamily="18" charset="0"/>
              </a:rPr>
              <a:t>限幅电路</a:t>
            </a:r>
            <a:endParaRPr lang="zh-CN" altLang="en-US" sz="2800" b="1" dirty="0">
              <a:solidFill>
                <a:srgbClr val="0000FF"/>
              </a:solidFill>
              <a:latin typeface="Times New Roman" panose="02020603050405020304" pitchFamily="18" charset="0"/>
            </a:endParaRPr>
          </a:p>
        </p:txBody>
      </p:sp>
      <p:sp>
        <p:nvSpPr>
          <p:cNvPr id="221190" name="Rectangle 6"/>
          <p:cNvSpPr>
            <a:spLocks noChangeArrowheads="1"/>
          </p:cNvSpPr>
          <p:nvPr/>
        </p:nvSpPr>
        <p:spPr bwMode="auto">
          <a:xfrm>
            <a:off x="1847155" y="1314536"/>
            <a:ext cx="8569325" cy="83099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000000"/>
                </a:solidFill>
                <a:latin typeface="宋体" panose="02010600030101010101" pitchFamily="2" charset="-122"/>
              </a:rPr>
              <a:t>当输入信号电压在一定范围内变化时</a:t>
            </a:r>
            <a:r>
              <a:rPr kumimoji="1" lang="en-US" altLang="zh-CN" sz="2400" b="1">
                <a:solidFill>
                  <a:srgbClr val="000000"/>
                </a:solidFill>
                <a:latin typeface="宋体" panose="02010600030101010101" pitchFamily="2" charset="-122"/>
              </a:rPr>
              <a:t>, </a:t>
            </a:r>
            <a:r>
              <a:rPr kumimoji="1" lang="zh-CN" altLang="en-US" sz="2400" b="1">
                <a:solidFill>
                  <a:srgbClr val="000000"/>
                </a:solidFill>
                <a:latin typeface="宋体" panose="02010600030101010101" pitchFamily="2" charset="-122"/>
              </a:rPr>
              <a:t>输出电压随输入电压相应变化； 而当输入电压超出该范围时</a:t>
            </a:r>
            <a:r>
              <a:rPr kumimoji="1" lang="en-US" altLang="zh-CN" sz="2400" b="1">
                <a:solidFill>
                  <a:srgbClr val="000000"/>
                </a:solidFill>
                <a:latin typeface="宋体" panose="02010600030101010101" pitchFamily="2" charset="-122"/>
              </a:rPr>
              <a:t>, </a:t>
            </a:r>
            <a:r>
              <a:rPr kumimoji="1" lang="zh-CN" altLang="en-US" sz="2400" b="1">
                <a:solidFill>
                  <a:srgbClr val="000000"/>
                </a:solidFill>
                <a:latin typeface="宋体" panose="02010600030101010101" pitchFamily="2" charset="-122"/>
              </a:rPr>
              <a:t>输出电压保持不变。</a:t>
            </a:r>
            <a:endParaRPr kumimoji="1" lang="zh-CN" altLang="en-US" sz="2400" b="1">
              <a:solidFill>
                <a:srgbClr val="000000"/>
              </a:solidFill>
              <a:latin typeface="宋体" panose="02010600030101010101" pitchFamily="2" charset="-122"/>
            </a:endParaRPr>
          </a:p>
        </p:txBody>
      </p:sp>
      <p:pic>
        <p:nvPicPr>
          <p:cNvPr id="221191" name="Picture 7"/>
          <p:cNvPicPr>
            <a:picLocks noChangeAspect="1" noChangeArrowheads="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131816" y="2106699"/>
            <a:ext cx="3924300" cy="2039937"/>
          </a:xfrm>
          <a:prstGeom prst="rect">
            <a:avLst/>
          </a:prstGeom>
          <a:noFill/>
          <a:extLst>
            <a:ext uri="{909E8E84-426E-40DD-AFC4-6F175D3DCCD1}">
              <a14:hiddenFill xmlns:a14="http://schemas.microsoft.com/office/drawing/2010/main">
                <a:solidFill>
                  <a:srgbClr val="FFFFFF"/>
                </a:solidFill>
              </a14:hiddenFill>
            </a:ext>
          </a:extLst>
        </p:spPr>
      </p:pic>
      <p:grpSp>
        <p:nvGrpSpPr>
          <p:cNvPr id="221192" name="Group 8"/>
          <p:cNvGrpSpPr/>
          <p:nvPr/>
        </p:nvGrpSpPr>
        <p:grpSpPr bwMode="auto">
          <a:xfrm>
            <a:off x="2356742" y="2824249"/>
            <a:ext cx="3033713" cy="1362075"/>
            <a:chOff x="3324" y="1867"/>
            <a:chExt cx="1911" cy="612"/>
          </a:xfrm>
        </p:grpSpPr>
        <p:sp>
          <p:nvSpPr>
            <p:cNvPr id="221193" name="Freeform 9"/>
            <p:cNvSpPr/>
            <p:nvPr/>
          </p:nvSpPr>
          <p:spPr bwMode="auto">
            <a:xfrm>
              <a:off x="3324" y="1867"/>
              <a:ext cx="962" cy="600"/>
            </a:xfrm>
            <a:custGeom>
              <a:avLst/>
              <a:gdLst>
                <a:gd name="T0" fmla="*/ 0 w 7233"/>
                <a:gd name="T1" fmla="*/ 2000 h 4000"/>
                <a:gd name="T2" fmla="*/ 200 w 7233"/>
                <a:gd name="T3" fmla="*/ 1653 h 4000"/>
                <a:gd name="T4" fmla="*/ 400 w 7233"/>
                <a:gd name="T5" fmla="*/ 1316 h 4000"/>
                <a:gd name="T6" fmla="*/ 600 w 7233"/>
                <a:gd name="T7" fmla="*/ 1000 h 4000"/>
                <a:gd name="T8" fmla="*/ 800 w 7233"/>
                <a:gd name="T9" fmla="*/ 714 h 4000"/>
                <a:gd name="T10" fmla="*/ 1000 w 7233"/>
                <a:gd name="T11" fmla="*/ 468 h 4000"/>
                <a:gd name="T12" fmla="*/ 1200 w 7233"/>
                <a:gd name="T13" fmla="*/ 268 h 4000"/>
                <a:gd name="T14" fmla="*/ 1400 w 7233"/>
                <a:gd name="T15" fmla="*/ 121 h 4000"/>
                <a:gd name="T16" fmla="*/ 1600 w 7233"/>
                <a:gd name="T17" fmla="*/ 30 h 4000"/>
                <a:gd name="T18" fmla="*/ 1800 w 7233"/>
                <a:gd name="T19" fmla="*/ 0 h 4000"/>
                <a:gd name="T20" fmla="*/ 2000 w 7233"/>
                <a:gd name="T21" fmla="*/ 30 h 4000"/>
                <a:gd name="T22" fmla="*/ 2200 w 7233"/>
                <a:gd name="T23" fmla="*/ 121 h 4000"/>
                <a:gd name="T24" fmla="*/ 2400 w 7233"/>
                <a:gd name="T25" fmla="*/ 268 h 4000"/>
                <a:gd name="T26" fmla="*/ 2600 w 7233"/>
                <a:gd name="T27" fmla="*/ 468 h 4000"/>
                <a:gd name="T28" fmla="*/ 2800 w 7233"/>
                <a:gd name="T29" fmla="*/ 714 h 4000"/>
                <a:gd name="T30" fmla="*/ 3000 w 7233"/>
                <a:gd name="T31" fmla="*/ 1000 h 4000"/>
                <a:gd name="T32" fmla="*/ 3200 w 7233"/>
                <a:gd name="T33" fmla="*/ 1316 h 4000"/>
                <a:gd name="T34" fmla="*/ 3400 w 7233"/>
                <a:gd name="T35" fmla="*/ 1653 h 4000"/>
                <a:gd name="T36" fmla="*/ 3600 w 7233"/>
                <a:gd name="T37" fmla="*/ 2000 h 4000"/>
                <a:gd name="T38" fmla="*/ 3800 w 7233"/>
                <a:gd name="T39" fmla="*/ 2347 h 4000"/>
                <a:gd name="T40" fmla="*/ 4000 w 7233"/>
                <a:gd name="T41" fmla="*/ 2684 h 4000"/>
                <a:gd name="T42" fmla="*/ 4200 w 7233"/>
                <a:gd name="T43" fmla="*/ 3000 h 4000"/>
                <a:gd name="T44" fmla="*/ 4400 w 7233"/>
                <a:gd name="T45" fmla="*/ 3285 h 4000"/>
                <a:gd name="T46" fmla="*/ 4600 w 7233"/>
                <a:gd name="T47" fmla="*/ 3532 h 4000"/>
                <a:gd name="T48" fmla="*/ 4800 w 7233"/>
                <a:gd name="T49" fmla="*/ 3732 h 4000"/>
                <a:gd name="T50" fmla="*/ 5000 w 7233"/>
                <a:gd name="T51" fmla="*/ 3879 h 4000"/>
                <a:gd name="T52" fmla="*/ 5200 w 7233"/>
                <a:gd name="T53" fmla="*/ 3970 h 4000"/>
                <a:gd name="T54" fmla="*/ 5400 w 7233"/>
                <a:gd name="T55" fmla="*/ 4000 h 4000"/>
                <a:gd name="T56" fmla="*/ 5600 w 7233"/>
                <a:gd name="T57" fmla="*/ 3970 h 4000"/>
                <a:gd name="T58" fmla="*/ 5800 w 7233"/>
                <a:gd name="T59" fmla="*/ 3879 h 4000"/>
                <a:gd name="T60" fmla="*/ 6000 w 7233"/>
                <a:gd name="T61" fmla="*/ 3732 h 4000"/>
                <a:gd name="T62" fmla="*/ 6200 w 7233"/>
                <a:gd name="T63" fmla="*/ 3532 h 4000"/>
                <a:gd name="T64" fmla="*/ 6400 w 7233"/>
                <a:gd name="T65" fmla="*/ 3286 h 4000"/>
                <a:gd name="T66" fmla="*/ 6600 w 7233"/>
                <a:gd name="T67" fmla="*/ 3000 h 4000"/>
                <a:gd name="T68" fmla="*/ 6800 w 7233"/>
                <a:gd name="T69" fmla="*/ 2684 h 4000"/>
                <a:gd name="T70" fmla="*/ 7000 w 7233"/>
                <a:gd name="T71" fmla="*/ 2348 h 4000"/>
                <a:gd name="T72" fmla="*/ 7200 w 7233"/>
                <a:gd name="T73" fmla="*/ 2000 h 4000"/>
                <a:gd name="T74" fmla="*/ 7200 w 7233"/>
                <a:gd name="T7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33" h="4000">
                  <a:moveTo>
                    <a:pt x="0" y="2000"/>
                  </a:moveTo>
                  <a:cubicBezTo>
                    <a:pt x="66" y="1883"/>
                    <a:pt x="133" y="1767"/>
                    <a:pt x="200" y="1653"/>
                  </a:cubicBezTo>
                  <a:cubicBezTo>
                    <a:pt x="267" y="1539"/>
                    <a:pt x="333" y="1425"/>
                    <a:pt x="400" y="1316"/>
                  </a:cubicBezTo>
                  <a:cubicBezTo>
                    <a:pt x="467" y="1207"/>
                    <a:pt x="533" y="1100"/>
                    <a:pt x="600" y="1000"/>
                  </a:cubicBezTo>
                  <a:cubicBezTo>
                    <a:pt x="667" y="900"/>
                    <a:pt x="733" y="803"/>
                    <a:pt x="800" y="714"/>
                  </a:cubicBezTo>
                  <a:cubicBezTo>
                    <a:pt x="867" y="625"/>
                    <a:pt x="933" y="542"/>
                    <a:pt x="1000" y="468"/>
                  </a:cubicBezTo>
                  <a:cubicBezTo>
                    <a:pt x="1067" y="394"/>
                    <a:pt x="1133" y="326"/>
                    <a:pt x="1200" y="268"/>
                  </a:cubicBezTo>
                  <a:cubicBezTo>
                    <a:pt x="1267" y="210"/>
                    <a:pt x="1333" y="161"/>
                    <a:pt x="1400" y="121"/>
                  </a:cubicBezTo>
                  <a:cubicBezTo>
                    <a:pt x="1467" y="81"/>
                    <a:pt x="1533" y="50"/>
                    <a:pt x="1600" y="30"/>
                  </a:cubicBezTo>
                  <a:cubicBezTo>
                    <a:pt x="1667" y="10"/>
                    <a:pt x="1733" y="0"/>
                    <a:pt x="1800" y="0"/>
                  </a:cubicBezTo>
                  <a:cubicBezTo>
                    <a:pt x="1867" y="0"/>
                    <a:pt x="1933" y="10"/>
                    <a:pt x="2000" y="30"/>
                  </a:cubicBezTo>
                  <a:cubicBezTo>
                    <a:pt x="2067" y="50"/>
                    <a:pt x="2133" y="81"/>
                    <a:pt x="2200" y="121"/>
                  </a:cubicBezTo>
                  <a:cubicBezTo>
                    <a:pt x="2267" y="161"/>
                    <a:pt x="2333" y="210"/>
                    <a:pt x="2400" y="268"/>
                  </a:cubicBezTo>
                  <a:cubicBezTo>
                    <a:pt x="2467" y="326"/>
                    <a:pt x="2533" y="394"/>
                    <a:pt x="2600" y="468"/>
                  </a:cubicBezTo>
                  <a:cubicBezTo>
                    <a:pt x="2667" y="542"/>
                    <a:pt x="2733" y="625"/>
                    <a:pt x="2800" y="714"/>
                  </a:cubicBezTo>
                  <a:cubicBezTo>
                    <a:pt x="2867" y="803"/>
                    <a:pt x="2933" y="900"/>
                    <a:pt x="3000" y="1000"/>
                  </a:cubicBezTo>
                  <a:cubicBezTo>
                    <a:pt x="3067" y="1100"/>
                    <a:pt x="3133" y="1207"/>
                    <a:pt x="3200" y="1316"/>
                  </a:cubicBezTo>
                  <a:cubicBezTo>
                    <a:pt x="3267" y="1425"/>
                    <a:pt x="3333" y="1539"/>
                    <a:pt x="3400" y="1653"/>
                  </a:cubicBezTo>
                  <a:cubicBezTo>
                    <a:pt x="3467" y="1767"/>
                    <a:pt x="3533" y="1884"/>
                    <a:pt x="3600" y="2000"/>
                  </a:cubicBezTo>
                  <a:cubicBezTo>
                    <a:pt x="3667" y="2116"/>
                    <a:pt x="3733" y="2233"/>
                    <a:pt x="3800" y="2347"/>
                  </a:cubicBezTo>
                  <a:cubicBezTo>
                    <a:pt x="3867" y="2461"/>
                    <a:pt x="3933" y="2575"/>
                    <a:pt x="4000" y="2684"/>
                  </a:cubicBezTo>
                  <a:cubicBezTo>
                    <a:pt x="4067" y="2793"/>
                    <a:pt x="4133" y="2900"/>
                    <a:pt x="4200" y="3000"/>
                  </a:cubicBezTo>
                  <a:cubicBezTo>
                    <a:pt x="4267" y="3100"/>
                    <a:pt x="4333" y="3196"/>
                    <a:pt x="4400" y="3285"/>
                  </a:cubicBezTo>
                  <a:cubicBezTo>
                    <a:pt x="4467" y="3374"/>
                    <a:pt x="4533" y="3458"/>
                    <a:pt x="4600" y="3532"/>
                  </a:cubicBezTo>
                  <a:cubicBezTo>
                    <a:pt x="4667" y="3606"/>
                    <a:pt x="4733" y="3674"/>
                    <a:pt x="4800" y="3732"/>
                  </a:cubicBezTo>
                  <a:cubicBezTo>
                    <a:pt x="4867" y="3790"/>
                    <a:pt x="4933" y="3839"/>
                    <a:pt x="5000" y="3879"/>
                  </a:cubicBezTo>
                  <a:cubicBezTo>
                    <a:pt x="5067" y="3919"/>
                    <a:pt x="5133" y="3950"/>
                    <a:pt x="5200" y="3970"/>
                  </a:cubicBezTo>
                  <a:cubicBezTo>
                    <a:pt x="5267" y="3990"/>
                    <a:pt x="5333" y="4000"/>
                    <a:pt x="5400" y="4000"/>
                  </a:cubicBezTo>
                  <a:cubicBezTo>
                    <a:pt x="5467" y="4000"/>
                    <a:pt x="5533" y="3990"/>
                    <a:pt x="5600" y="3970"/>
                  </a:cubicBezTo>
                  <a:cubicBezTo>
                    <a:pt x="5667" y="3950"/>
                    <a:pt x="5733" y="3919"/>
                    <a:pt x="5800" y="3879"/>
                  </a:cubicBezTo>
                  <a:cubicBezTo>
                    <a:pt x="5867" y="3839"/>
                    <a:pt x="5933" y="3790"/>
                    <a:pt x="6000" y="3732"/>
                  </a:cubicBezTo>
                  <a:cubicBezTo>
                    <a:pt x="6067" y="3674"/>
                    <a:pt x="6133" y="3606"/>
                    <a:pt x="6200" y="3532"/>
                  </a:cubicBezTo>
                  <a:cubicBezTo>
                    <a:pt x="6267" y="3458"/>
                    <a:pt x="6333" y="3375"/>
                    <a:pt x="6400" y="3286"/>
                  </a:cubicBezTo>
                  <a:cubicBezTo>
                    <a:pt x="6467" y="3197"/>
                    <a:pt x="6533" y="3100"/>
                    <a:pt x="6600" y="3000"/>
                  </a:cubicBezTo>
                  <a:cubicBezTo>
                    <a:pt x="6667" y="2900"/>
                    <a:pt x="6733" y="2793"/>
                    <a:pt x="6800" y="2684"/>
                  </a:cubicBezTo>
                  <a:cubicBezTo>
                    <a:pt x="6867" y="2575"/>
                    <a:pt x="6933" y="2462"/>
                    <a:pt x="7000" y="2348"/>
                  </a:cubicBezTo>
                  <a:cubicBezTo>
                    <a:pt x="7067" y="2234"/>
                    <a:pt x="7167" y="2058"/>
                    <a:pt x="7200" y="2000"/>
                  </a:cubicBezTo>
                  <a:cubicBezTo>
                    <a:pt x="7233" y="1942"/>
                    <a:pt x="7216" y="1971"/>
                    <a:pt x="7200" y="200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1194" name="Freeform 10"/>
            <p:cNvSpPr/>
            <p:nvPr/>
          </p:nvSpPr>
          <p:spPr bwMode="auto">
            <a:xfrm>
              <a:off x="4273" y="1880"/>
              <a:ext cx="962" cy="599"/>
            </a:xfrm>
            <a:custGeom>
              <a:avLst/>
              <a:gdLst>
                <a:gd name="T0" fmla="*/ 0 w 7233"/>
                <a:gd name="T1" fmla="*/ 2000 h 4000"/>
                <a:gd name="T2" fmla="*/ 200 w 7233"/>
                <a:gd name="T3" fmla="*/ 1653 h 4000"/>
                <a:gd name="T4" fmla="*/ 400 w 7233"/>
                <a:gd name="T5" fmla="*/ 1316 h 4000"/>
                <a:gd name="T6" fmla="*/ 600 w 7233"/>
                <a:gd name="T7" fmla="*/ 1000 h 4000"/>
                <a:gd name="T8" fmla="*/ 800 w 7233"/>
                <a:gd name="T9" fmla="*/ 714 h 4000"/>
                <a:gd name="T10" fmla="*/ 1000 w 7233"/>
                <a:gd name="T11" fmla="*/ 468 h 4000"/>
                <a:gd name="T12" fmla="*/ 1200 w 7233"/>
                <a:gd name="T13" fmla="*/ 268 h 4000"/>
                <a:gd name="T14" fmla="*/ 1400 w 7233"/>
                <a:gd name="T15" fmla="*/ 121 h 4000"/>
                <a:gd name="T16" fmla="*/ 1600 w 7233"/>
                <a:gd name="T17" fmla="*/ 30 h 4000"/>
                <a:gd name="T18" fmla="*/ 1800 w 7233"/>
                <a:gd name="T19" fmla="*/ 0 h 4000"/>
                <a:gd name="T20" fmla="*/ 2000 w 7233"/>
                <a:gd name="T21" fmla="*/ 30 h 4000"/>
                <a:gd name="T22" fmla="*/ 2200 w 7233"/>
                <a:gd name="T23" fmla="*/ 121 h 4000"/>
                <a:gd name="T24" fmla="*/ 2400 w 7233"/>
                <a:gd name="T25" fmla="*/ 268 h 4000"/>
                <a:gd name="T26" fmla="*/ 2600 w 7233"/>
                <a:gd name="T27" fmla="*/ 468 h 4000"/>
                <a:gd name="T28" fmla="*/ 2800 w 7233"/>
                <a:gd name="T29" fmla="*/ 714 h 4000"/>
                <a:gd name="T30" fmla="*/ 3000 w 7233"/>
                <a:gd name="T31" fmla="*/ 1000 h 4000"/>
                <a:gd name="T32" fmla="*/ 3200 w 7233"/>
                <a:gd name="T33" fmla="*/ 1316 h 4000"/>
                <a:gd name="T34" fmla="*/ 3400 w 7233"/>
                <a:gd name="T35" fmla="*/ 1653 h 4000"/>
                <a:gd name="T36" fmla="*/ 3600 w 7233"/>
                <a:gd name="T37" fmla="*/ 2000 h 4000"/>
                <a:gd name="T38" fmla="*/ 3800 w 7233"/>
                <a:gd name="T39" fmla="*/ 2347 h 4000"/>
                <a:gd name="T40" fmla="*/ 4000 w 7233"/>
                <a:gd name="T41" fmla="*/ 2684 h 4000"/>
                <a:gd name="T42" fmla="*/ 4200 w 7233"/>
                <a:gd name="T43" fmla="*/ 3000 h 4000"/>
                <a:gd name="T44" fmla="*/ 4400 w 7233"/>
                <a:gd name="T45" fmla="*/ 3285 h 4000"/>
                <a:gd name="T46" fmla="*/ 4600 w 7233"/>
                <a:gd name="T47" fmla="*/ 3532 h 4000"/>
                <a:gd name="T48" fmla="*/ 4800 w 7233"/>
                <a:gd name="T49" fmla="*/ 3732 h 4000"/>
                <a:gd name="T50" fmla="*/ 5000 w 7233"/>
                <a:gd name="T51" fmla="*/ 3879 h 4000"/>
                <a:gd name="T52" fmla="*/ 5200 w 7233"/>
                <a:gd name="T53" fmla="*/ 3970 h 4000"/>
                <a:gd name="T54" fmla="*/ 5400 w 7233"/>
                <a:gd name="T55" fmla="*/ 4000 h 4000"/>
                <a:gd name="T56" fmla="*/ 5600 w 7233"/>
                <a:gd name="T57" fmla="*/ 3970 h 4000"/>
                <a:gd name="T58" fmla="*/ 5800 w 7233"/>
                <a:gd name="T59" fmla="*/ 3879 h 4000"/>
                <a:gd name="T60" fmla="*/ 6000 w 7233"/>
                <a:gd name="T61" fmla="*/ 3732 h 4000"/>
                <a:gd name="T62" fmla="*/ 6200 w 7233"/>
                <a:gd name="T63" fmla="*/ 3532 h 4000"/>
                <a:gd name="T64" fmla="*/ 6400 w 7233"/>
                <a:gd name="T65" fmla="*/ 3286 h 4000"/>
                <a:gd name="T66" fmla="*/ 6600 w 7233"/>
                <a:gd name="T67" fmla="*/ 3000 h 4000"/>
                <a:gd name="T68" fmla="*/ 6800 w 7233"/>
                <a:gd name="T69" fmla="*/ 2684 h 4000"/>
                <a:gd name="T70" fmla="*/ 7000 w 7233"/>
                <a:gd name="T71" fmla="*/ 2348 h 4000"/>
                <a:gd name="T72" fmla="*/ 7200 w 7233"/>
                <a:gd name="T73" fmla="*/ 2000 h 4000"/>
                <a:gd name="T74" fmla="*/ 7200 w 7233"/>
                <a:gd name="T7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33" h="4000">
                  <a:moveTo>
                    <a:pt x="0" y="2000"/>
                  </a:moveTo>
                  <a:cubicBezTo>
                    <a:pt x="66" y="1883"/>
                    <a:pt x="133" y="1767"/>
                    <a:pt x="200" y="1653"/>
                  </a:cubicBezTo>
                  <a:cubicBezTo>
                    <a:pt x="267" y="1539"/>
                    <a:pt x="333" y="1425"/>
                    <a:pt x="400" y="1316"/>
                  </a:cubicBezTo>
                  <a:cubicBezTo>
                    <a:pt x="467" y="1207"/>
                    <a:pt x="533" y="1100"/>
                    <a:pt x="600" y="1000"/>
                  </a:cubicBezTo>
                  <a:cubicBezTo>
                    <a:pt x="667" y="900"/>
                    <a:pt x="733" y="803"/>
                    <a:pt x="800" y="714"/>
                  </a:cubicBezTo>
                  <a:cubicBezTo>
                    <a:pt x="867" y="625"/>
                    <a:pt x="933" y="542"/>
                    <a:pt x="1000" y="468"/>
                  </a:cubicBezTo>
                  <a:cubicBezTo>
                    <a:pt x="1067" y="394"/>
                    <a:pt x="1133" y="326"/>
                    <a:pt x="1200" y="268"/>
                  </a:cubicBezTo>
                  <a:cubicBezTo>
                    <a:pt x="1267" y="210"/>
                    <a:pt x="1333" y="161"/>
                    <a:pt x="1400" y="121"/>
                  </a:cubicBezTo>
                  <a:cubicBezTo>
                    <a:pt x="1467" y="81"/>
                    <a:pt x="1533" y="50"/>
                    <a:pt x="1600" y="30"/>
                  </a:cubicBezTo>
                  <a:cubicBezTo>
                    <a:pt x="1667" y="10"/>
                    <a:pt x="1733" y="0"/>
                    <a:pt x="1800" y="0"/>
                  </a:cubicBezTo>
                  <a:cubicBezTo>
                    <a:pt x="1867" y="0"/>
                    <a:pt x="1933" y="10"/>
                    <a:pt x="2000" y="30"/>
                  </a:cubicBezTo>
                  <a:cubicBezTo>
                    <a:pt x="2067" y="50"/>
                    <a:pt x="2133" y="81"/>
                    <a:pt x="2200" y="121"/>
                  </a:cubicBezTo>
                  <a:cubicBezTo>
                    <a:pt x="2267" y="161"/>
                    <a:pt x="2333" y="210"/>
                    <a:pt x="2400" y="268"/>
                  </a:cubicBezTo>
                  <a:cubicBezTo>
                    <a:pt x="2467" y="326"/>
                    <a:pt x="2533" y="394"/>
                    <a:pt x="2600" y="468"/>
                  </a:cubicBezTo>
                  <a:cubicBezTo>
                    <a:pt x="2667" y="542"/>
                    <a:pt x="2733" y="625"/>
                    <a:pt x="2800" y="714"/>
                  </a:cubicBezTo>
                  <a:cubicBezTo>
                    <a:pt x="2867" y="803"/>
                    <a:pt x="2933" y="900"/>
                    <a:pt x="3000" y="1000"/>
                  </a:cubicBezTo>
                  <a:cubicBezTo>
                    <a:pt x="3067" y="1100"/>
                    <a:pt x="3133" y="1207"/>
                    <a:pt x="3200" y="1316"/>
                  </a:cubicBezTo>
                  <a:cubicBezTo>
                    <a:pt x="3267" y="1425"/>
                    <a:pt x="3333" y="1539"/>
                    <a:pt x="3400" y="1653"/>
                  </a:cubicBezTo>
                  <a:cubicBezTo>
                    <a:pt x="3467" y="1767"/>
                    <a:pt x="3533" y="1884"/>
                    <a:pt x="3600" y="2000"/>
                  </a:cubicBezTo>
                  <a:cubicBezTo>
                    <a:pt x="3667" y="2116"/>
                    <a:pt x="3733" y="2233"/>
                    <a:pt x="3800" y="2347"/>
                  </a:cubicBezTo>
                  <a:cubicBezTo>
                    <a:pt x="3867" y="2461"/>
                    <a:pt x="3933" y="2575"/>
                    <a:pt x="4000" y="2684"/>
                  </a:cubicBezTo>
                  <a:cubicBezTo>
                    <a:pt x="4067" y="2793"/>
                    <a:pt x="4133" y="2900"/>
                    <a:pt x="4200" y="3000"/>
                  </a:cubicBezTo>
                  <a:cubicBezTo>
                    <a:pt x="4267" y="3100"/>
                    <a:pt x="4333" y="3196"/>
                    <a:pt x="4400" y="3285"/>
                  </a:cubicBezTo>
                  <a:cubicBezTo>
                    <a:pt x="4467" y="3374"/>
                    <a:pt x="4533" y="3458"/>
                    <a:pt x="4600" y="3532"/>
                  </a:cubicBezTo>
                  <a:cubicBezTo>
                    <a:pt x="4667" y="3606"/>
                    <a:pt x="4733" y="3674"/>
                    <a:pt x="4800" y="3732"/>
                  </a:cubicBezTo>
                  <a:cubicBezTo>
                    <a:pt x="4867" y="3790"/>
                    <a:pt x="4933" y="3839"/>
                    <a:pt x="5000" y="3879"/>
                  </a:cubicBezTo>
                  <a:cubicBezTo>
                    <a:pt x="5067" y="3919"/>
                    <a:pt x="5133" y="3950"/>
                    <a:pt x="5200" y="3970"/>
                  </a:cubicBezTo>
                  <a:cubicBezTo>
                    <a:pt x="5267" y="3990"/>
                    <a:pt x="5333" y="4000"/>
                    <a:pt x="5400" y="4000"/>
                  </a:cubicBezTo>
                  <a:cubicBezTo>
                    <a:pt x="5467" y="4000"/>
                    <a:pt x="5533" y="3990"/>
                    <a:pt x="5600" y="3970"/>
                  </a:cubicBezTo>
                  <a:cubicBezTo>
                    <a:pt x="5667" y="3950"/>
                    <a:pt x="5733" y="3919"/>
                    <a:pt x="5800" y="3879"/>
                  </a:cubicBezTo>
                  <a:cubicBezTo>
                    <a:pt x="5867" y="3839"/>
                    <a:pt x="5933" y="3790"/>
                    <a:pt x="6000" y="3732"/>
                  </a:cubicBezTo>
                  <a:cubicBezTo>
                    <a:pt x="6067" y="3674"/>
                    <a:pt x="6133" y="3606"/>
                    <a:pt x="6200" y="3532"/>
                  </a:cubicBezTo>
                  <a:cubicBezTo>
                    <a:pt x="6267" y="3458"/>
                    <a:pt x="6333" y="3375"/>
                    <a:pt x="6400" y="3286"/>
                  </a:cubicBezTo>
                  <a:cubicBezTo>
                    <a:pt x="6467" y="3197"/>
                    <a:pt x="6533" y="3100"/>
                    <a:pt x="6600" y="3000"/>
                  </a:cubicBezTo>
                  <a:cubicBezTo>
                    <a:pt x="6667" y="2900"/>
                    <a:pt x="6733" y="2793"/>
                    <a:pt x="6800" y="2684"/>
                  </a:cubicBezTo>
                  <a:cubicBezTo>
                    <a:pt x="6867" y="2575"/>
                    <a:pt x="6933" y="2462"/>
                    <a:pt x="7000" y="2348"/>
                  </a:cubicBezTo>
                  <a:cubicBezTo>
                    <a:pt x="7067" y="2234"/>
                    <a:pt x="7167" y="2058"/>
                    <a:pt x="7200" y="2000"/>
                  </a:cubicBezTo>
                  <a:cubicBezTo>
                    <a:pt x="7233" y="1942"/>
                    <a:pt x="7216" y="1971"/>
                    <a:pt x="7200" y="200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21195" name="Group 11"/>
          <p:cNvGrpSpPr/>
          <p:nvPr/>
        </p:nvGrpSpPr>
        <p:grpSpPr bwMode="auto">
          <a:xfrm>
            <a:off x="2337691" y="2271799"/>
            <a:ext cx="3576638" cy="2066925"/>
            <a:chOff x="674" y="1518"/>
            <a:chExt cx="2253" cy="1302"/>
          </a:xfrm>
        </p:grpSpPr>
        <p:sp>
          <p:nvSpPr>
            <p:cNvPr id="221196" name="Rectangle 12"/>
            <p:cNvSpPr>
              <a:spLocks noChangeArrowheads="1"/>
            </p:cNvSpPr>
            <p:nvPr/>
          </p:nvSpPr>
          <p:spPr bwMode="auto">
            <a:xfrm>
              <a:off x="766" y="1518"/>
              <a:ext cx="1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kumimoji="1" lang="en-US" altLang="zh-CN" sz="2400" b="1" i="1">
                  <a:solidFill>
                    <a:srgbClr val="111111"/>
                  </a:solidFill>
                  <a:latin typeface="Times New Roman" panose="02020603050405020304" pitchFamily="18" charset="0"/>
                </a:rPr>
                <a:t>v</a:t>
              </a:r>
              <a:r>
                <a:rPr kumimoji="1" lang="en-US" altLang="zh-CN" sz="2400" b="1" baseline="-25000">
                  <a:solidFill>
                    <a:srgbClr val="111111"/>
                  </a:solidFill>
                  <a:latin typeface="Times New Roman" panose="02020603050405020304" pitchFamily="18" charset="0"/>
                </a:rPr>
                <a:t>i</a:t>
              </a:r>
              <a:endParaRPr kumimoji="1" lang="en-US" altLang="zh-CN" sz="2400" b="1" baseline="-25000">
                <a:solidFill>
                  <a:srgbClr val="111111"/>
                </a:solidFill>
                <a:latin typeface="Times New Roman" panose="02020603050405020304" pitchFamily="18" charset="0"/>
              </a:endParaRPr>
            </a:p>
          </p:txBody>
        </p:sp>
        <p:grpSp>
          <p:nvGrpSpPr>
            <p:cNvPr id="221197" name="Group 13"/>
            <p:cNvGrpSpPr/>
            <p:nvPr/>
          </p:nvGrpSpPr>
          <p:grpSpPr bwMode="auto">
            <a:xfrm>
              <a:off x="674" y="1604"/>
              <a:ext cx="2253" cy="1216"/>
              <a:chOff x="674" y="1604"/>
              <a:chExt cx="2253" cy="1216"/>
            </a:xfrm>
          </p:grpSpPr>
          <p:sp>
            <p:nvSpPr>
              <p:cNvPr id="221198" name="Line 14"/>
              <p:cNvSpPr>
                <a:spLocks noChangeShapeType="1"/>
              </p:cNvSpPr>
              <p:nvPr/>
            </p:nvSpPr>
            <p:spPr bwMode="auto">
              <a:xfrm>
                <a:off x="686" y="2307"/>
                <a:ext cx="2148" cy="0"/>
              </a:xfrm>
              <a:prstGeom prst="line">
                <a:avLst/>
              </a:prstGeom>
              <a:noFill/>
              <a:ln w="9525">
                <a:solidFill>
                  <a:srgbClr val="0000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21199" name="Line 15"/>
              <p:cNvSpPr>
                <a:spLocks noChangeShapeType="1"/>
              </p:cNvSpPr>
              <p:nvPr/>
            </p:nvSpPr>
            <p:spPr bwMode="auto">
              <a:xfrm flipV="1">
                <a:off x="674" y="1604"/>
                <a:ext cx="0" cy="1216"/>
              </a:xfrm>
              <a:prstGeom prst="line">
                <a:avLst/>
              </a:prstGeom>
              <a:noFill/>
              <a:ln w="9525">
                <a:solidFill>
                  <a:srgbClr val="0000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21200" name="Rectangle 16"/>
              <p:cNvSpPr>
                <a:spLocks noChangeArrowheads="1"/>
              </p:cNvSpPr>
              <p:nvPr/>
            </p:nvSpPr>
            <p:spPr bwMode="auto">
              <a:xfrm>
                <a:off x="2873" y="2127"/>
                <a:ext cx="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sz="2400" b="1" i="1">
                    <a:solidFill>
                      <a:srgbClr val="111111"/>
                    </a:solidFill>
                    <a:latin typeface="Times New Roman" panose="02020603050405020304" pitchFamily="18" charset="0"/>
                  </a:rPr>
                  <a:t>t</a:t>
                </a:r>
                <a:endParaRPr kumimoji="1" lang="en-US" altLang="zh-CN" sz="2400" b="1" i="1">
                  <a:solidFill>
                    <a:srgbClr val="111111"/>
                  </a:solidFill>
                  <a:latin typeface="Times New Roman" panose="02020603050405020304" pitchFamily="18" charset="0"/>
                </a:endParaRPr>
              </a:p>
            </p:txBody>
          </p:sp>
        </p:grpSp>
      </p:grpSp>
      <p:grpSp>
        <p:nvGrpSpPr>
          <p:cNvPr id="221201" name="Group 17"/>
          <p:cNvGrpSpPr/>
          <p:nvPr/>
        </p:nvGrpSpPr>
        <p:grpSpPr bwMode="auto">
          <a:xfrm>
            <a:off x="2358329" y="4797511"/>
            <a:ext cx="3033712" cy="1362075"/>
            <a:chOff x="498" y="3433"/>
            <a:chExt cx="1911" cy="858"/>
          </a:xfrm>
        </p:grpSpPr>
        <p:sp>
          <p:nvSpPr>
            <p:cNvPr id="221202" name="Freeform 18"/>
            <p:cNvSpPr/>
            <p:nvPr/>
          </p:nvSpPr>
          <p:spPr bwMode="auto">
            <a:xfrm>
              <a:off x="498" y="3433"/>
              <a:ext cx="962" cy="841"/>
            </a:xfrm>
            <a:custGeom>
              <a:avLst/>
              <a:gdLst>
                <a:gd name="T0" fmla="*/ 0 w 7233"/>
                <a:gd name="T1" fmla="*/ 2000 h 4000"/>
                <a:gd name="T2" fmla="*/ 200 w 7233"/>
                <a:gd name="T3" fmla="*/ 1653 h 4000"/>
                <a:gd name="T4" fmla="*/ 400 w 7233"/>
                <a:gd name="T5" fmla="*/ 1316 h 4000"/>
                <a:gd name="T6" fmla="*/ 600 w 7233"/>
                <a:gd name="T7" fmla="*/ 1000 h 4000"/>
                <a:gd name="T8" fmla="*/ 800 w 7233"/>
                <a:gd name="T9" fmla="*/ 714 h 4000"/>
                <a:gd name="T10" fmla="*/ 1000 w 7233"/>
                <a:gd name="T11" fmla="*/ 468 h 4000"/>
                <a:gd name="T12" fmla="*/ 1200 w 7233"/>
                <a:gd name="T13" fmla="*/ 268 h 4000"/>
                <a:gd name="T14" fmla="*/ 1400 w 7233"/>
                <a:gd name="T15" fmla="*/ 121 h 4000"/>
                <a:gd name="T16" fmla="*/ 1600 w 7233"/>
                <a:gd name="T17" fmla="*/ 30 h 4000"/>
                <a:gd name="T18" fmla="*/ 1800 w 7233"/>
                <a:gd name="T19" fmla="*/ 0 h 4000"/>
                <a:gd name="T20" fmla="*/ 2000 w 7233"/>
                <a:gd name="T21" fmla="*/ 30 h 4000"/>
                <a:gd name="T22" fmla="*/ 2200 w 7233"/>
                <a:gd name="T23" fmla="*/ 121 h 4000"/>
                <a:gd name="T24" fmla="*/ 2400 w 7233"/>
                <a:gd name="T25" fmla="*/ 268 h 4000"/>
                <a:gd name="T26" fmla="*/ 2600 w 7233"/>
                <a:gd name="T27" fmla="*/ 468 h 4000"/>
                <a:gd name="T28" fmla="*/ 2800 w 7233"/>
                <a:gd name="T29" fmla="*/ 714 h 4000"/>
                <a:gd name="T30" fmla="*/ 3000 w 7233"/>
                <a:gd name="T31" fmla="*/ 1000 h 4000"/>
                <a:gd name="T32" fmla="*/ 3200 w 7233"/>
                <a:gd name="T33" fmla="*/ 1316 h 4000"/>
                <a:gd name="T34" fmla="*/ 3400 w 7233"/>
                <a:gd name="T35" fmla="*/ 1653 h 4000"/>
                <a:gd name="T36" fmla="*/ 3600 w 7233"/>
                <a:gd name="T37" fmla="*/ 2000 h 4000"/>
                <a:gd name="T38" fmla="*/ 3800 w 7233"/>
                <a:gd name="T39" fmla="*/ 2347 h 4000"/>
                <a:gd name="T40" fmla="*/ 4000 w 7233"/>
                <a:gd name="T41" fmla="*/ 2684 h 4000"/>
                <a:gd name="T42" fmla="*/ 4200 w 7233"/>
                <a:gd name="T43" fmla="*/ 3000 h 4000"/>
                <a:gd name="T44" fmla="*/ 4400 w 7233"/>
                <a:gd name="T45" fmla="*/ 3285 h 4000"/>
                <a:gd name="T46" fmla="*/ 4600 w 7233"/>
                <a:gd name="T47" fmla="*/ 3532 h 4000"/>
                <a:gd name="T48" fmla="*/ 4800 w 7233"/>
                <a:gd name="T49" fmla="*/ 3732 h 4000"/>
                <a:gd name="T50" fmla="*/ 5000 w 7233"/>
                <a:gd name="T51" fmla="*/ 3879 h 4000"/>
                <a:gd name="T52" fmla="*/ 5200 w 7233"/>
                <a:gd name="T53" fmla="*/ 3970 h 4000"/>
                <a:gd name="T54" fmla="*/ 5400 w 7233"/>
                <a:gd name="T55" fmla="*/ 4000 h 4000"/>
                <a:gd name="T56" fmla="*/ 5600 w 7233"/>
                <a:gd name="T57" fmla="*/ 3970 h 4000"/>
                <a:gd name="T58" fmla="*/ 5800 w 7233"/>
                <a:gd name="T59" fmla="*/ 3879 h 4000"/>
                <a:gd name="T60" fmla="*/ 6000 w 7233"/>
                <a:gd name="T61" fmla="*/ 3732 h 4000"/>
                <a:gd name="T62" fmla="*/ 6200 w 7233"/>
                <a:gd name="T63" fmla="*/ 3532 h 4000"/>
                <a:gd name="T64" fmla="*/ 6400 w 7233"/>
                <a:gd name="T65" fmla="*/ 3286 h 4000"/>
                <a:gd name="T66" fmla="*/ 6600 w 7233"/>
                <a:gd name="T67" fmla="*/ 3000 h 4000"/>
                <a:gd name="T68" fmla="*/ 6800 w 7233"/>
                <a:gd name="T69" fmla="*/ 2684 h 4000"/>
                <a:gd name="T70" fmla="*/ 7000 w 7233"/>
                <a:gd name="T71" fmla="*/ 2348 h 4000"/>
                <a:gd name="T72" fmla="*/ 7200 w 7233"/>
                <a:gd name="T73" fmla="*/ 2000 h 4000"/>
                <a:gd name="T74" fmla="*/ 7200 w 7233"/>
                <a:gd name="T7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33" h="4000">
                  <a:moveTo>
                    <a:pt x="0" y="2000"/>
                  </a:moveTo>
                  <a:cubicBezTo>
                    <a:pt x="66" y="1883"/>
                    <a:pt x="133" y="1767"/>
                    <a:pt x="200" y="1653"/>
                  </a:cubicBezTo>
                  <a:cubicBezTo>
                    <a:pt x="267" y="1539"/>
                    <a:pt x="333" y="1425"/>
                    <a:pt x="400" y="1316"/>
                  </a:cubicBezTo>
                  <a:cubicBezTo>
                    <a:pt x="467" y="1207"/>
                    <a:pt x="533" y="1100"/>
                    <a:pt x="600" y="1000"/>
                  </a:cubicBezTo>
                  <a:cubicBezTo>
                    <a:pt x="667" y="900"/>
                    <a:pt x="733" y="803"/>
                    <a:pt x="800" y="714"/>
                  </a:cubicBezTo>
                  <a:cubicBezTo>
                    <a:pt x="867" y="625"/>
                    <a:pt x="933" y="542"/>
                    <a:pt x="1000" y="468"/>
                  </a:cubicBezTo>
                  <a:cubicBezTo>
                    <a:pt x="1067" y="394"/>
                    <a:pt x="1133" y="326"/>
                    <a:pt x="1200" y="268"/>
                  </a:cubicBezTo>
                  <a:cubicBezTo>
                    <a:pt x="1267" y="210"/>
                    <a:pt x="1333" y="161"/>
                    <a:pt x="1400" y="121"/>
                  </a:cubicBezTo>
                  <a:cubicBezTo>
                    <a:pt x="1467" y="81"/>
                    <a:pt x="1533" y="50"/>
                    <a:pt x="1600" y="30"/>
                  </a:cubicBezTo>
                  <a:cubicBezTo>
                    <a:pt x="1667" y="10"/>
                    <a:pt x="1733" y="0"/>
                    <a:pt x="1800" y="0"/>
                  </a:cubicBezTo>
                  <a:cubicBezTo>
                    <a:pt x="1867" y="0"/>
                    <a:pt x="1933" y="10"/>
                    <a:pt x="2000" y="30"/>
                  </a:cubicBezTo>
                  <a:cubicBezTo>
                    <a:pt x="2067" y="50"/>
                    <a:pt x="2133" y="81"/>
                    <a:pt x="2200" y="121"/>
                  </a:cubicBezTo>
                  <a:cubicBezTo>
                    <a:pt x="2267" y="161"/>
                    <a:pt x="2333" y="210"/>
                    <a:pt x="2400" y="268"/>
                  </a:cubicBezTo>
                  <a:cubicBezTo>
                    <a:pt x="2467" y="326"/>
                    <a:pt x="2533" y="394"/>
                    <a:pt x="2600" y="468"/>
                  </a:cubicBezTo>
                  <a:cubicBezTo>
                    <a:pt x="2667" y="542"/>
                    <a:pt x="2733" y="625"/>
                    <a:pt x="2800" y="714"/>
                  </a:cubicBezTo>
                  <a:cubicBezTo>
                    <a:pt x="2867" y="803"/>
                    <a:pt x="2933" y="900"/>
                    <a:pt x="3000" y="1000"/>
                  </a:cubicBezTo>
                  <a:cubicBezTo>
                    <a:pt x="3067" y="1100"/>
                    <a:pt x="3133" y="1207"/>
                    <a:pt x="3200" y="1316"/>
                  </a:cubicBezTo>
                  <a:cubicBezTo>
                    <a:pt x="3267" y="1425"/>
                    <a:pt x="3333" y="1539"/>
                    <a:pt x="3400" y="1653"/>
                  </a:cubicBezTo>
                  <a:cubicBezTo>
                    <a:pt x="3467" y="1767"/>
                    <a:pt x="3533" y="1884"/>
                    <a:pt x="3600" y="2000"/>
                  </a:cubicBezTo>
                  <a:cubicBezTo>
                    <a:pt x="3667" y="2116"/>
                    <a:pt x="3733" y="2233"/>
                    <a:pt x="3800" y="2347"/>
                  </a:cubicBezTo>
                  <a:cubicBezTo>
                    <a:pt x="3867" y="2461"/>
                    <a:pt x="3933" y="2575"/>
                    <a:pt x="4000" y="2684"/>
                  </a:cubicBezTo>
                  <a:cubicBezTo>
                    <a:pt x="4067" y="2793"/>
                    <a:pt x="4133" y="2900"/>
                    <a:pt x="4200" y="3000"/>
                  </a:cubicBezTo>
                  <a:cubicBezTo>
                    <a:pt x="4267" y="3100"/>
                    <a:pt x="4333" y="3196"/>
                    <a:pt x="4400" y="3285"/>
                  </a:cubicBezTo>
                  <a:cubicBezTo>
                    <a:pt x="4467" y="3374"/>
                    <a:pt x="4533" y="3458"/>
                    <a:pt x="4600" y="3532"/>
                  </a:cubicBezTo>
                  <a:cubicBezTo>
                    <a:pt x="4667" y="3606"/>
                    <a:pt x="4733" y="3674"/>
                    <a:pt x="4800" y="3732"/>
                  </a:cubicBezTo>
                  <a:cubicBezTo>
                    <a:pt x="4867" y="3790"/>
                    <a:pt x="4933" y="3839"/>
                    <a:pt x="5000" y="3879"/>
                  </a:cubicBezTo>
                  <a:cubicBezTo>
                    <a:pt x="5067" y="3919"/>
                    <a:pt x="5133" y="3950"/>
                    <a:pt x="5200" y="3970"/>
                  </a:cubicBezTo>
                  <a:cubicBezTo>
                    <a:pt x="5267" y="3990"/>
                    <a:pt x="5333" y="4000"/>
                    <a:pt x="5400" y="4000"/>
                  </a:cubicBezTo>
                  <a:cubicBezTo>
                    <a:pt x="5467" y="4000"/>
                    <a:pt x="5533" y="3990"/>
                    <a:pt x="5600" y="3970"/>
                  </a:cubicBezTo>
                  <a:cubicBezTo>
                    <a:pt x="5667" y="3950"/>
                    <a:pt x="5733" y="3919"/>
                    <a:pt x="5800" y="3879"/>
                  </a:cubicBezTo>
                  <a:cubicBezTo>
                    <a:pt x="5867" y="3839"/>
                    <a:pt x="5933" y="3790"/>
                    <a:pt x="6000" y="3732"/>
                  </a:cubicBezTo>
                  <a:cubicBezTo>
                    <a:pt x="6067" y="3674"/>
                    <a:pt x="6133" y="3606"/>
                    <a:pt x="6200" y="3532"/>
                  </a:cubicBezTo>
                  <a:cubicBezTo>
                    <a:pt x="6267" y="3458"/>
                    <a:pt x="6333" y="3375"/>
                    <a:pt x="6400" y="3286"/>
                  </a:cubicBezTo>
                  <a:cubicBezTo>
                    <a:pt x="6467" y="3197"/>
                    <a:pt x="6533" y="3100"/>
                    <a:pt x="6600" y="3000"/>
                  </a:cubicBezTo>
                  <a:cubicBezTo>
                    <a:pt x="6667" y="2900"/>
                    <a:pt x="6733" y="2793"/>
                    <a:pt x="6800" y="2684"/>
                  </a:cubicBezTo>
                  <a:cubicBezTo>
                    <a:pt x="6867" y="2575"/>
                    <a:pt x="6933" y="2462"/>
                    <a:pt x="7000" y="2348"/>
                  </a:cubicBezTo>
                  <a:cubicBezTo>
                    <a:pt x="7067" y="2234"/>
                    <a:pt x="7167" y="2058"/>
                    <a:pt x="7200" y="2000"/>
                  </a:cubicBezTo>
                  <a:cubicBezTo>
                    <a:pt x="7233" y="1942"/>
                    <a:pt x="7216" y="1971"/>
                    <a:pt x="7200" y="2000"/>
                  </a:cubicBezTo>
                </a:path>
              </a:pathLst>
            </a:custGeom>
            <a:noFill/>
            <a:ln w="19050" cap="flat">
              <a:solidFill>
                <a:srgbClr val="000000"/>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1203" name="Freeform 19"/>
            <p:cNvSpPr/>
            <p:nvPr/>
          </p:nvSpPr>
          <p:spPr bwMode="auto">
            <a:xfrm>
              <a:off x="1447" y="3451"/>
              <a:ext cx="962" cy="840"/>
            </a:xfrm>
            <a:custGeom>
              <a:avLst/>
              <a:gdLst>
                <a:gd name="T0" fmla="*/ 0 w 7233"/>
                <a:gd name="T1" fmla="*/ 2000 h 4000"/>
                <a:gd name="T2" fmla="*/ 200 w 7233"/>
                <a:gd name="T3" fmla="*/ 1653 h 4000"/>
                <a:gd name="T4" fmla="*/ 400 w 7233"/>
                <a:gd name="T5" fmla="*/ 1316 h 4000"/>
                <a:gd name="T6" fmla="*/ 600 w 7233"/>
                <a:gd name="T7" fmla="*/ 1000 h 4000"/>
                <a:gd name="T8" fmla="*/ 800 w 7233"/>
                <a:gd name="T9" fmla="*/ 714 h 4000"/>
                <a:gd name="T10" fmla="*/ 1000 w 7233"/>
                <a:gd name="T11" fmla="*/ 468 h 4000"/>
                <a:gd name="T12" fmla="*/ 1200 w 7233"/>
                <a:gd name="T13" fmla="*/ 268 h 4000"/>
                <a:gd name="T14" fmla="*/ 1400 w 7233"/>
                <a:gd name="T15" fmla="*/ 121 h 4000"/>
                <a:gd name="T16" fmla="*/ 1600 w 7233"/>
                <a:gd name="T17" fmla="*/ 30 h 4000"/>
                <a:gd name="T18" fmla="*/ 1800 w 7233"/>
                <a:gd name="T19" fmla="*/ 0 h 4000"/>
                <a:gd name="T20" fmla="*/ 2000 w 7233"/>
                <a:gd name="T21" fmla="*/ 30 h 4000"/>
                <a:gd name="T22" fmla="*/ 2200 w 7233"/>
                <a:gd name="T23" fmla="*/ 121 h 4000"/>
                <a:gd name="T24" fmla="*/ 2400 w 7233"/>
                <a:gd name="T25" fmla="*/ 268 h 4000"/>
                <a:gd name="T26" fmla="*/ 2600 w 7233"/>
                <a:gd name="T27" fmla="*/ 468 h 4000"/>
                <a:gd name="T28" fmla="*/ 2800 w 7233"/>
                <a:gd name="T29" fmla="*/ 714 h 4000"/>
                <a:gd name="T30" fmla="*/ 3000 w 7233"/>
                <a:gd name="T31" fmla="*/ 1000 h 4000"/>
                <a:gd name="T32" fmla="*/ 3200 w 7233"/>
                <a:gd name="T33" fmla="*/ 1316 h 4000"/>
                <a:gd name="T34" fmla="*/ 3400 w 7233"/>
                <a:gd name="T35" fmla="*/ 1653 h 4000"/>
                <a:gd name="T36" fmla="*/ 3600 w 7233"/>
                <a:gd name="T37" fmla="*/ 2000 h 4000"/>
                <a:gd name="T38" fmla="*/ 3800 w 7233"/>
                <a:gd name="T39" fmla="*/ 2347 h 4000"/>
                <a:gd name="T40" fmla="*/ 4000 w 7233"/>
                <a:gd name="T41" fmla="*/ 2684 h 4000"/>
                <a:gd name="T42" fmla="*/ 4200 w 7233"/>
                <a:gd name="T43" fmla="*/ 3000 h 4000"/>
                <a:gd name="T44" fmla="*/ 4400 w 7233"/>
                <a:gd name="T45" fmla="*/ 3285 h 4000"/>
                <a:gd name="T46" fmla="*/ 4600 w 7233"/>
                <a:gd name="T47" fmla="*/ 3532 h 4000"/>
                <a:gd name="T48" fmla="*/ 4800 w 7233"/>
                <a:gd name="T49" fmla="*/ 3732 h 4000"/>
                <a:gd name="T50" fmla="*/ 5000 w 7233"/>
                <a:gd name="T51" fmla="*/ 3879 h 4000"/>
                <a:gd name="T52" fmla="*/ 5200 w 7233"/>
                <a:gd name="T53" fmla="*/ 3970 h 4000"/>
                <a:gd name="T54" fmla="*/ 5400 w 7233"/>
                <a:gd name="T55" fmla="*/ 4000 h 4000"/>
                <a:gd name="T56" fmla="*/ 5600 w 7233"/>
                <a:gd name="T57" fmla="*/ 3970 h 4000"/>
                <a:gd name="T58" fmla="*/ 5800 w 7233"/>
                <a:gd name="T59" fmla="*/ 3879 h 4000"/>
                <a:gd name="T60" fmla="*/ 6000 w 7233"/>
                <a:gd name="T61" fmla="*/ 3732 h 4000"/>
                <a:gd name="T62" fmla="*/ 6200 w 7233"/>
                <a:gd name="T63" fmla="*/ 3532 h 4000"/>
                <a:gd name="T64" fmla="*/ 6400 w 7233"/>
                <a:gd name="T65" fmla="*/ 3286 h 4000"/>
                <a:gd name="T66" fmla="*/ 6600 w 7233"/>
                <a:gd name="T67" fmla="*/ 3000 h 4000"/>
                <a:gd name="T68" fmla="*/ 6800 w 7233"/>
                <a:gd name="T69" fmla="*/ 2684 h 4000"/>
                <a:gd name="T70" fmla="*/ 7000 w 7233"/>
                <a:gd name="T71" fmla="*/ 2348 h 4000"/>
                <a:gd name="T72" fmla="*/ 7200 w 7233"/>
                <a:gd name="T73" fmla="*/ 2000 h 4000"/>
                <a:gd name="T74" fmla="*/ 7200 w 7233"/>
                <a:gd name="T7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33" h="4000">
                  <a:moveTo>
                    <a:pt x="0" y="2000"/>
                  </a:moveTo>
                  <a:cubicBezTo>
                    <a:pt x="66" y="1883"/>
                    <a:pt x="133" y="1767"/>
                    <a:pt x="200" y="1653"/>
                  </a:cubicBezTo>
                  <a:cubicBezTo>
                    <a:pt x="267" y="1539"/>
                    <a:pt x="333" y="1425"/>
                    <a:pt x="400" y="1316"/>
                  </a:cubicBezTo>
                  <a:cubicBezTo>
                    <a:pt x="467" y="1207"/>
                    <a:pt x="533" y="1100"/>
                    <a:pt x="600" y="1000"/>
                  </a:cubicBezTo>
                  <a:cubicBezTo>
                    <a:pt x="667" y="900"/>
                    <a:pt x="733" y="803"/>
                    <a:pt x="800" y="714"/>
                  </a:cubicBezTo>
                  <a:cubicBezTo>
                    <a:pt x="867" y="625"/>
                    <a:pt x="933" y="542"/>
                    <a:pt x="1000" y="468"/>
                  </a:cubicBezTo>
                  <a:cubicBezTo>
                    <a:pt x="1067" y="394"/>
                    <a:pt x="1133" y="326"/>
                    <a:pt x="1200" y="268"/>
                  </a:cubicBezTo>
                  <a:cubicBezTo>
                    <a:pt x="1267" y="210"/>
                    <a:pt x="1333" y="161"/>
                    <a:pt x="1400" y="121"/>
                  </a:cubicBezTo>
                  <a:cubicBezTo>
                    <a:pt x="1467" y="81"/>
                    <a:pt x="1533" y="50"/>
                    <a:pt x="1600" y="30"/>
                  </a:cubicBezTo>
                  <a:cubicBezTo>
                    <a:pt x="1667" y="10"/>
                    <a:pt x="1733" y="0"/>
                    <a:pt x="1800" y="0"/>
                  </a:cubicBezTo>
                  <a:cubicBezTo>
                    <a:pt x="1867" y="0"/>
                    <a:pt x="1933" y="10"/>
                    <a:pt x="2000" y="30"/>
                  </a:cubicBezTo>
                  <a:cubicBezTo>
                    <a:pt x="2067" y="50"/>
                    <a:pt x="2133" y="81"/>
                    <a:pt x="2200" y="121"/>
                  </a:cubicBezTo>
                  <a:cubicBezTo>
                    <a:pt x="2267" y="161"/>
                    <a:pt x="2333" y="210"/>
                    <a:pt x="2400" y="268"/>
                  </a:cubicBezTo>
                  <a:cubicBezTo>
                    <a:pt x="2467" y="326"/>
                    <a:pt x="2533" y="394"/>
                    <a:pt x="2600" y="468"/>
                  </a:cubicBezTo>
                  <a:cubicBezTo>
                    <a:pt x="2667" y="542"/>
                    <a:pt x="2733" y="625"/>
                    <a:pt x="2800" y="714"/>
                  </a:cubicBezTo>
                  <a:cubicBezTo>
                    <a:pt x="2867" y="803"/>
                    <a:pt x="2933" y="900"/>
                    <a:pt x="3000" y="1000"/>
                  </a:cubicBezTo>
                  <a:cubicBezTo>
                    <a:pt x="3067" y="1100"/>
                    <a:pt x="3133" y="1207"/>
                    <a:pt x="3200" y="1316"/>
                  </a:cubicBezTo>
                  <a:cubicBezTo>
                    <a:pt x="3267" y="1425"/>
                    <a:pt x="3333" y="1539"/>
                    <a:pt x="3400" y="1653"/>
                  </a:cubicBezTo>
                  <a:cubicBezTo>
                    <a:pt x="3467" y="1767"/>
                    <a:pt x="3533" y="1884"/>
                    <a:pt x="3600" y="2000"/>
                  </a:cubicBezTo>
                  <a:cubicBezTo>
                    <a:pt x="3667" y="2116"/>
                    <a:pt x="3733" y="2233"/>
                    <a:pt x="3800" y="2347"/>
                  </a:cubicBezTo>
                  <a:cubicBezTo>
                    <a:pt x="3867" y="2461"/>
                    <a:pt x="3933" y="2575"/>
                    <a:pt x="4000" y="2684"/>
                  </a:cubicBezTo>
                  <a:cubicBezTo>
                    <a:pt x="4067" y="2793"/>
                    <a:pt x="4133" y="2900"/>
                    <a:pt x="4200" y="3000"/>
                  </a:cubicBezTo>
                  <a:cubicBezTo>
                    <a:pt x="4267" y="3100"/>
                    <a:pt x="4333" y="3196"/>
                    <a:pt x="4400" y="3285"/>
                  </a:cubicBezTo>
                  <a:cubicBezTo>
                    <a:pt x="4467" y="3374"/>
                    <a:pt x="4533" y="3458"/>
                    <a:pt x="4600" y="3532"/>
                  </a:cubicBezTo>
                  <a:cubicBezTo>
                    <a:pt x="4667" y="3606"/>
                    <a:pt x="4733" y="3674"/>
                    <a:pt x="4800" y="3732"/>
                  </a:cubicBezTo>
                  <a:cubicBezTo>
                    <a:pt x="4867" y="3790"/>
                    <a:pt x="4933" y="3839"/>
                    <a:pt x="5000" y="3879"/>
                  </a:cubicBezTo>
                  <a:cubicBezTo>
                    <a:pt x="5067" y="3919"/>
                    <a:pt x="5133" y="3950"/>
                    <a:pt x="5200" y="3970"/>
                  </a:cubicBezTo>
                  <a:cubicBezTo>
                    <a:pt x="5267" y="3990"/>
                    <a:pt x="5333" y="4000"/>
                    <a:pt x="5400" y="4000"/>
                  </a:cubicBezTo>
                  <a:cubicBezTo>
                    <a:pt x="5467" y="4000"/>
                    <a:pt x="5533" y="3990"/>
                    <a:pt x="5600" y="3970"/>
                  </a:cubicBezTo>
                  <a:cubicBezTo>
                    <a:pt x="5667" y="3950"/>
                    <a:pt x="5733" y="3919"/>
                    <a:pt x="5800" y="3879"/>
                  </a:cubicBezTo>
                  <a:cubicBezTo>
                    <a:pt x="5867" y="3839"/>
                    <a:pt x="5933" y="3790"/>
                    <a:pt x="6000" y="3732"/>
                  </a:cubicBezTo>
                  <a:cubicBezTo>
                    <a:pt x="6067" y="3674"/>
                    <a:pt x="6133" y="3606"/>
                    <a:pt x="6200" y="3532"/>
                  </a:cubicBezTo>
                  <a:cubicBezTo>
                    <a:pt x="6267" y="3458"/>
                    <a:pt x="6333" y="3375"/>
                    <a:pt x="6400" y="3286"/>
                  </a:cubicBezTo>
                  <a:cubicBezTo>
                    <a:pt x="6467" y="3197"/>
                    <a:pt x="6533" y="3100"/>
                    <a:pt x="6600" y="3000"/>
                  </a:cubicBezTo>
                  <a:cubicBezTo>
                    <a:pt x="6667" y="2900"/>
                    <a:pt x="6733" y="2793"/>
                    <a:pt x="6800" y="2684"/>
                  </a:cubicBezTo>
                  <a:cubicBezTo>
                    <a:pt x="6867" y="2575"/>
                    <a:pt x="6933" y="2462"/>
                    <a:pt x="7000" y="2348"/>
                  </a:cubicBezTo>
                  <a:cubicBezTo>
                    <a:pt x="7067" y="2234"/>
                    <a:pt x="7167" y="2058"/>
                    <a:pt x="7200" y="2000"/>
                  </a:cubicBezTo>
                  <a:cubicBezTo>
                    <a:pt x="7233" y="1942"/>
                    <a:pt x="7216" y="1971"/>
                    <a:pt x="7200" y="2000"/>
                  </a:cubicBezTo>
                </a:path>
              </a:pathLst>
            </a:custGeom>
            <a:noFill/>
            <a:ln w="19050" cap="flat">
              <a:solidFill>
                <a:srgbClr val="000000"/>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21204" name="Group 20"/>
          <p:cNvGrpSpPr/>
          <p:nvPr/>
        </p:nvGrpSpPr>
        <p:grpSpPr bwMode="auto">
          <a:xfrm>
            <a:off x="2339279" y="4245061"/>
            <a:ext cx="3544888" cy="2066925"/>
            <a:chOff x="675" y="2761"/>
            <a:chExt cx="2233" cy="1302"/>
          </a:xfrm>
        </p:grpSpPr>
        <p:sp>
          <p:nvSpPr>
            <p:cNvPr id="221205" name="Line 21"/>
            <p:cNvSpPr>
              <a:spLocks noChangeShapeType="1"/>
            </p:cNvSpPr>
            <p:nvPr/>
          </p:nvSpPr>
          <p:spPr bwMode="auto">
            <a:xfrm>
              <a:off x="687" y="3550"/>
              <a:ext cx="2148" cy="0"/>
            </a:xfrm>
            <a:prstGeom prst="line">
              <a:avLst/>
            </a:prstGeom>
            <a:noFill/>
            <a:ln w="9525">
              <a:solidFill>
                <a:srgbClr val="0000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21206" name="Line 22"/>
            <p:cNvSpPr>
              <a:spLocks noChangeShapeType="1"/>
            </p:cNvSpPr>
            <p:nvPr/>
          </p:nvSpPr>
          <p:spPr bwMode="auto">
            <a:xfrm flipV="1">
              <a:off x="675" y="2847"/>
              <a:ext cx="0" cy="1216"/>
            </a:xfrm>
            <a:prstGeom prst="line">
              <a:avLst/>
            </a:prstGeom>
            <a:noFill/>
            <a:ln w="9525">
              <a:solidFill>
                <a:srgbClr val="0000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21207" name="Rectangle 23"/>
            <p:cNvSpPr>
              <a:spLocks noChangeArrowheads="1"/>
            </p:cNvSpPr>
            <p:nvPr/>
          </p:nvSpPr>
          <p:spPr bwMode="auto">
            <a:xfrm>
              <a:off x="2854" y="3396"/>
              <a:ext cx="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sz="2400" b="1" i="1">
                  <a:solidFill>
                    <a:srgbClr val="111111"/>
                  </a:solidFill>
                  <a:latin typeface="Times New Roman" panose="02020603050405020304" pitchFamily="18" charset="0"/>
                </a:rPr>
                <a:t>t</a:t>
              </a:r>
              <a:endParaRPr kumimoji="1" lang="en-US" altLang="zh-CN" sz="2400" b="1" i="1">
                <a:solidFill>
                  <a:srgbClr val="111111"/>
                </a:solidFill>
                <a:latin typeface="Times New Roman" panose="02020603050405020304" pitchFamily="18" charset="0"/>
              </a:endParaRPr>
            </a:p>
          </p:txBody>
        </p:sp>
        <p:sp>
          <p:nvSpPr>
            <p:cNvPr id="221208" name="Rectangle 24"/>
            <p:cNvSpPr>
              <a:spLocks noChangeArrowheads="1"/>
            </p:cNvSpPr>
            <p:nvPr/>
          </p:nvSpPr>
          <p:spPr bwMode="auto">
            <a:xfrm>
              <a:off x="738" y="2761"/>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kumimoji="1" lang="en-US" altLang="zh-CN" sz="2400" b="1" i="1">
                  <a:solidFill>
                    <a:srgbClr val="111111"/>
                  </a:solidFill>
                  <a:latin typeface="Times New Roman" panose="02020603050405020304" pitchFamily="18" charset="0"/>
                </a:rPr>
                <a:t>v</a:t>
              </a:r>
              <a:r>
                <a:rPr kumimoji="1" lang="en-US" altLang="zh-CN" sz="2400" b="1" baseline="-25000">
                  <a:solidFill>
                    <a:srgbClr val="111111"/>
                  </a:solidFill>
                  <a:latin typeface="Times New Roman" panose="02020603050405020304" pitchFamily="18" charset="0"/>
                </a:rPr>
                <a:t>o</a:t>
              </a:r>
              <a:endParaRPr kumimoji="1" lang="en-US" altLang="zh-CN" sz="2400" b="1" baseline="-25000">
                <a:solidFill>
                  <a:srgbClr val="111111"/>
                </a:solidFill>
                <a:latin typeface="Times New Roman" panose="02020603050405020304" pitchFamily="18" charset="0"/>
              </a:endParaRPr>
            </a:p>
          </p:txBody>
        </p:sp>
      </p:grpSp>
      <p:grpSp>
        <p:nvGrpSpPr>
          <p:cNvPr id="221209" name="Group 25"/>
          <p:cNvGrpSpPr/>
          <p:nvPr/>
        </p:nvGrpSpPr>
        <p:grpSpPr bwMode="auto">
          <a:xfrm>
            <a:off x="1948755" y="2644860"/>
            <a:ext cx="465137" cy="304800"/>
            <a:chOff x="429" y="1753"/>
            <a:chExt cx="293" cy="192"/>
          </a:xfrm>
        </p:grpSpPr>
        <p:sp>
          <p:nvSpPr>
            <p:cNvPr id="221210" name="Line 26"/>
            <p:cNvSpPr>
              <a:spLocks noChangeShapeType="1"/>
            </p:cNvSpPr>
            <p:nvPr/>
          </p:nvSpPr>
          <p:spPr bwMode="auto">
            <a:xfrm>
              <a:off x="676" y="1856"/>
              <a:ext cx="46"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11" name="Rectangle 27"/>
            <p:cNvSpPr>
              <a:spLocks noChangeArrowheads="1"/>
            </p:cNvSpPr>
            <p:nvPr/>
          </p:nvSpPr>
          <p:spPr bwMode="auto">
            <a:xfrm>
              <a:off x="429" y="1753"/>
              <a:ext cx="1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sz="2000" b="1">
                  <a:solidFill>
                    <a:srgbClr val="111111"/>
                  </a:solidFill>
                  <a:latin typeface="Times New Roman" panose="02020603050405020304" pitchFamily="18" charset="0"/>
                </a:rPr>
                <a:t>3V</a:t>
              </a:r>
              <a:endParaRPr kumimoji="1" lang="en-US" altLang="zh-CN" sz="2000" b="1">
                <a:solidFill>
                  <a:srgbClr val="111111"/>
                </a:solidFill>
                <a:latin typeface="Times New Roman" panose="02020603050405020304" pitchFamily="18" charset="0"/>
              </a:endParaRPr>
            </a:p>
          </p:txBody>
        </p:sp>
      </p:grpSp>
      <p:sp>
        <p:nvSpPr>
          <p:cNvPr id="221212" name="Line 28"/>
          <p:cNvSpPr>
            <a:spLocks noChangeShapeType="1"/>
          </p:cNvSpPr>
          <p:nvPr/>
        </p:nvSpPr>
        <p:spPr bwMode="auto">
          <a:xfrm>
            <a:off x="2340867" y="3302085"/>
            <a:ext cx="3019425" cy="0"/>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13" name="Line 29"/>
          <p:cNvSpPr>
            <a:spLocks noChangeShapeType="1"/>
          </p:cNvSpPr>
          <p:nvPr/>
        </p:nvSpPr>
        <p:spPr bwMode="auto">
          <a:xfrm>
            <a:off x="2328167" y="3775160"/>
            <a:ext cx="3019425" cy="0"/>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14" name="Rectangle 30"/>
          <p:cNvSpPr>
            <a:spLocks noChangeArrowheads="1"/>
          </p:cNvSpPr>
          <p:nvPr/>
        </p:nvSpPr>
        <p:spPr bwMode="auto">
          <a:xfrm>
            <a:off x="1786829" y="3165560"/>
            <a:ext cx="501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sz="2000" b="1">
                <a:solidFill>
                  <a:srgbClr val="111111"/>
                </a:solidFill>
                <a:latin typeface="Times New Roman" panose="02020603050405020304" pitchFamily="18" charset="0"/>
              </a:rPr>
              <a:t>0.7V</a:t>
            </a:r>
            <a:endParaRPr kumimoji="1" lang="en-US" altLang="zh-CN" sz="2000" b="1">
              <a:solidFill>
                <a:srgbClr val="111111"/>
              </a:solidFill>
              <a:latin typeface="Times New Roman" panose="02020603050405020304" pitchFamily="18" charset="0"/>
            </a:endParaRPr>
          </a:p>
        </p:txBody>
      </p:sp>
      <p:sp>
        <p:nvSpPr>
          <p:cNvPr id="221215" name="Line 31"/>
          <p:cNvSpPr>
            <a:spLocks noChangeShapeType="1"/>
          </p:cNvSpPr>
          <p:nvPr/>
        </p:nvSpPr>
        <p:spPr bwMode="auto">
          <a:xfrm flipV="1">
            <a:off x="2355154" y="5246774"/>
            <a:ext cx="88900" cy="231775"/>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221216" name="Group 32"/>
          <p:cNvGrpSpPr/>
          <p:nvPr/>
        </p:nvGrpSpPr>
        <p:grpSpPr bwMode="auto">
          <a:xfrm>
            <a:off x="3775967" y="5261061"/>
            <a:ext cx="176213" cy="461963"/>
            <a:chOff x="1580" y="3401"/>
            <a:chExt cx="111" cy="291"/>
          </a:xfrm>
        </p:grpSpPr>
        <p:sp>
          <p:nvSpPr>
            <p:cNvPr id="221217" name="Line 33"/>
            <p:cNvSpPr>
              <a:spLocks noChangeShapeType="1"/>
            </p:cNvSpPr>
            <p:nvPr/>
          </p:nvSpPr>
          <p:spPr bwMode="auto">
            <a:xfrm flipV="1">
              <a:off x="1635" y="3401"/>
              <a:ext cx="56" cy="146"/>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18" name="Line 34"/>
            <p:cNvSpPr>
              <a:spLocks noChangeShapeType="1"/>
            </p:cNvSpPr>
            <p:nvPr/>
          </p:nvSpPr>
          <p:spPr bwMode="auto">
            <a:xfrm flipV="1">
              <a:off x="1580" y="3546"/>
              <a:ext cx="56" cy="146"/>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221219" name="Group 35"/>
          <p:cNvGrpSpPr/>
          <p:nvPr/>
        </p:nvGrpSpPr>
        <p:grpSpPr bwMode="auto">
          <a:xfrm>
            <a:off x="3007616" y="5211849"/>
            <a:ext cx="217488" cy="511175"/>
            <a:chOff x="1096" y="3370"/>
            <a:chExt cx="137" cy="322"/>
          </a:xfrm>
        </p:grpSpPr>
        <p:sp>
          <p:nvSpPr>
            <p:cNvPr id="221220" name="Line 36"/>
            <p:cNvSpPr>
              <a:spLocks noChangeShapeType="1"/>
            </p:cNvSpPr>
            <p:nvPr/>
          </p:nvSpPr>
          <p:spPr bwMode="auto">
            <a:xfrm flipH="1" flipV="1">
              <a:off x="1170" y="3546"/>
              <a:ext cx="63" cy="146"/>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21" name="Line 37"/>
            <p:cNvSpPr>
              <a:spLocks noChangeShapeType="1"/>
            </p:cNvSpPr>
            <p:nvPr/>
          </p:nvSpPr>
          <p:spPr bwMode="auto">
            <a:xfrm flipH="1" flipV="1">
              <a:off x="1096" y="3370"/>
              <a:ext cx="72" cy="183"/>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221222" name="Group 38"/>
          <p:cNvGrpSpPr/>
          <p:nvPr/>
        </p:nvGrpSpPr>
        <p:grpSpPr bwMode="auto">
          <a:xfrm>
            <a:off x="4542730" y="5253123"/>
            <a:ext cx="174625" cy="481012"/>
            <a:chOff x="2063" y="3396"/>
            <a:chExt cx="110" cy="303"/>
          </a:xfrm>
        </p:grpSpPr>
        <p:sp>
          <p:nvSpPr>
            <p:cNvPr id="221223" name="Line 39"/>
            <p:cNvSpPr>
              <a:spLocks noChangeShapeType="1"/>
            </p:cNvSpPr>
            <p:nvPr/>
          </p:nvSpPr>
          <p:spPr bwMode="auto">
            <a:xfrm flipH="1" flipV="1">
              <a:off x="2110" y="3553"/>
              <a:ext cx="63" cy="146"/>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24" name="Line 40"/>
            <p:cNvSpPr>
              <a:spLocks noChangeShapeType="1"/>
            </p:cNvSpPr>
            <p:nvPr/>
          </p:nvSpPr>
          <p:spPr bwMode="auto">
            <a:xfrm flipH="1" flipV="1">
              <a:off x="2063" y="3396"/>
              <a:ext cx="45" cy="146"/>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21225" name="Text Box 41"/>
          <p:cNvSpPr txBox="1">
            <a:spLocks noChangeArrowheads="1"/>
          </p:cNvSpPr>
          <p:nvPr/>
        </p:nvSpPr>
        <p:spPr bwMode="auto">
          <a:xfrm>
            <a:off x="6577904" y="3979949"/>
            <a:ext cx="3541712" cy="39687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i="1">
                <a:solidFill>
                  <a:srgbClr val="111111"/>
                </a:solidFill>
                <a:latin typeface="Times New Roman" panose="02020603050405020304" pitchFamily="18" charset="0"/>
              </a:rPr>
              <a:t>v</a:t>
            </a:r>
            <a:r>
              <a:rPr lang="en-US" altLang="zh-CN" sz="2000" b="1" baseline="-25000">
                <a:solidFill>
                  <a:srgbClr val="111111"/>
                </a:solidFill>
                <a:latin typeface="Times New Roman" panose="02020603050405020304" pitchFamily="18" charset="0"/>
              </a:rPr>
              <a:t>i</a:t>
            </a:r>
            <a:r>
              <a:rPr lang="en-US" altLang="zh-CN" sz="2000" b="1">
                <a:solidFill>
                  <a:srgbClr val="111111"/>
                </a:solidFill>
                <a:latin typeface="Times New Roman" panose="02020603050405020304" pitchFamily="18" charset="0"/>
              </a:rPr>
              <a:t>(</a:t>
            </a:r>
            <a:r>
              <a:rPr lang="en-US" altLang="zh-CN" sz="2000" b="1" i="1">
                <a:solidFill>
                  <a:srgbClr val="111111"/>
                </a:solidFill>
                <a:latin typeface="Times New Roman" panose="02020603050405020304" pitchFamily="18" charset="0"/>
              </a:rPr>
              <a:t>t</a:t>
            </a:r>
            <a:r>
              <a:rPr lang="en-US" altLang="zh-CN" sz="2000" b="1">
                <a:solidFill>
                  <a:srgbClr val="111111"/>
                </a:solidFill>
                <a:latin typeface="Times New Roman" panose="02020603050405020304" pitchFamily="18" charset="0"/>
              </a:rPr>
              <a:t>) </a:t>
            </a:r>
            <a:r>
              <a:rPr lang="zh-CN" altLang="en-US" sz="2000" b="1">
                <a:solidFill>
                  <a:srgbClr val="111111"/>
                </a:solidFill>
                <a:latin typeface="Times New Roman" panose="02020603050405020304" pitchFamily="18" charset="0"/>
              </a:rPr>
              <a:t>的</a:t>
            </a:r>
            <a:r>
              <a:rPr lang="en-US" altLang="zh-CN" sz="2000" b="1" i="1">
                <a:solidFill>
                  <a:srgbClr val="111111"/>
                </a:solidFill>
                <a:latin typeface="Times New Roman" panose="02020603050405020304" pitchFamily="18" charset="0"/>
              </a:rPr>
              <a:t>V</a:t>
            </a:r>
            <a:r>
              <a:rPr lang="en-US" altLang="zh-CN" sz="2000" b="1" baseline="-25000">
                <a:solidFill>
                  <a:srgbClr val="111111"/>
                </a:solidFill>
                <a:latin typeface="Times New Roman" panose="02020603050405020304" pitchFamily="18" charset="0"/>
              </a:rPr>
              <a:t>im</a:t>
            </a:r>
            <a:r>
              <a:rPr lang="en-US" altLang="zh-CN" sz="2000" b="1">
                <a:solidFill>
                  <a:srgbClr val="111111"/>
                </a:solidFill>
                <a:latin typeface="Times New Roman" panose="02020603050405020304" pitchFamily="18" charset="0"/>
              </a:rPr>
              <a:t>=3V</a:t>
            </a:r>
            <a:r>
              <a:rPr lang="zh-CN" altLang="en-US" sz="2000" b="1">
                <a:solidFill>
                  <a:srgbClr val="111111"/>
                </a:solidFill>
                <a:latin typeface="Times New Roman" panose="02020603050405020304" pitchFamily="18" charset="0"/>
              </a:rPr>
              <a:t>，</a:t>
            </a:r>
            <a:r>
              <a:rPr lang="en-US" altLang="zh-CN" sz="2000" b="1">
                <a:solidFill>
                  <a:srgbClr val="111111"/>
                </a:solidFill>
                <a:latin typeface="Times New Roman" panose="02020603050405020304" pitchFamily="18" charset="0"/>
              </a:rPr>
              <a:t>D</a:t>
            </a:r>
            <a:r>
              <a:rPr lang="en-US" altLang="zh-CN" sz="2000" b="1" baseline="-25000">
                <a:solidFill>
                  <a:srgbClr val="111111"/>
                </a:solidFill>
                <a:latin typeface="Times New Roman" panose="02020603050405020304" pitchFamily="18" charset="0"/>
              </a:rPr>
              <a:t>1</a:t>
            </a:r>
            <a:r>
              <a:rPr lang="zh-CN" altLang="en-US" sz="2000" b="1">
                <a:solidFill>
                  <a:srgbClr val="111111"/>
                </a:solidFill>
                <a:latin typeface="Times New Roman" panose="02020603050405020304" pitchFamily="18" charset="0"/>
              </a:rPr>
              <a:t>、</a:t>
            </a:r>
            <a:r>
              <a:rPr lang="en-US" altLang="zh-CN" sz="2000" b="1">
                <a:solidFill>
                  <a:srgbClr val="111111"/>
                </a:solidFill>
                <a:latin typeface="Times New Roman" panose="02020603050405020304" pitchFamily="18" charset="0"/>
              </a:rPr>
              <a:t>D</a:t>
            </a:r>
            <a:r>
              <a:rPr lang="en-US" altLang="zh-CN" sz="2000" b="1" baseline="-25000">
                <a:solidFill>
                  <a:srgbClr val="111111"/>
                </a:solidFill>
                <a:latin typeface="Times New Roman" panose="02020603050405020304" pitchFamily="18" charset="0"/>
              </a:rPr>
              <a:t>2</a:t>
            </a:r>
            <a:r>
              <a:rPr lang="zh-CN" altLang="en-US" sz="2000" b="1">
                <a:solidFill>
                  <a:srgbClr val="111111"/>
                </a:solidFill>
                <a:latin typeface="Times New Roman" panose="02020603050405020304" pitchFamily="18" charset="0"/>
              </a:rPr>
              <a:t>为</a:t>
            </a:r>
            <a:r>
              <a:rPr lang="en-US" altLang="zh-CN" sz="2000" b="1">
                <a:solidFill>
                  <a:srgbClr val="111111"/>
                </a:solidFill>
                <a:latin typeface="Times New Roman" panose="02020603050405020304" pitchFamily="18" charset="0"/>
              </a:rPr>
              <a:t>Si</a:t>
            </a:r>
            <a:r>
              <a:rPr lang="zh-CN" altLang="en-US" sz="2000" b="1">
                <a:solidFill>
                  <a:srgbClr val="111111"/>
                </a:solidFill>
                <a:latin typeface="Times New Roman" panose="02020603050405020304" pitchFamily="18" charset="0"/>
              </a:rPr>
              <a:t>管</a:t>
            </a:r>
            <a:endParaRPr lang="zh-CN" altLang="en-US" sz="2000" b="1">
              <a:solidFill>
                <a:srgbClr val="111111"/>
              </a:solidFill>
              <a:latin typeface="Times New Roman" panose="02020603050405020304" pitchFamily="18" charset="0"/>
            </a:endParaRPr>
          </a:p>
        </p:txBody>
      </p:sp>
      <p:grpSp>
        <p:nvGrpSpPr>
          <p:cNvPr id="221226" name="Group 42"/>
          <p:cNvGrpSpPr/>
          <p:nvPr/>
        </p:nvGrpSpPr>
        <p:grpSpPr bwMode="auto">
          <a:xfrm>
            <a:off x="2437704" y="3303674"/>
            <a:ext cx="2106612" cy="2422525"/>
            <a:chOff x="737" y="2168"/>
            <a:chExt cx="1327" cy="1526"/>
          </a:xfrm>
        </p:grpSpPr>
        <p:sp>
          <p:nvSpPr>
            <p:cNvPr id="221227" name="Line 43"/>
            <p:cNvSpPr>
              <a:spLocks noChangeShapeType="1"/>
            </p:cNvSpPr>
            <p:nvPr/>
          </p:nvSpPr>
          <p:spPr bwMode="auto">
            <a:xfrm flipH="1">
              <a:off x="2064" y="2169"/>
              <a:ext cx="0" cy="1224"/>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28" name="Line 44"/>
            <p:cNvSpPr>
              <a:spLocks noChangeShapeType="1"/>
            </p:cNvSpPr>
            <p:nvPr/>
          </p:nvSpPr>
          <p:spPr bwMode="auto">
            <a:xfrm flipH="1">
              <a:off x="737" y="2168"/>
              <a:ext cx="0" cy="1224"/>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29" name="Line 45"/>
            <p:cNvSpPr>
              <a:spLocks noChangeShapeType="1"/>
            </p:cNvSpPr>
            <p:nvPr/>
          </p:nvSpPr>
          <p:spPr bwMode="auto">
            <a:xfrm flipH="1">
              <a:off x="1130" y="2177"/>
              <a:ext cx="0" cy="1224"/>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30" name="Line 46"/>
            <p:cNvSpPr>
              <a:spLocks noChangeShapeType="1"/>
            </p:cNvSpPr>
            <p:nvPr/>
          </p:nvSpPr>
          <p:spPr bwMode="auto">
            <a:xfrm flipH="1">
              <a:off x="1231" y="2462"/>
              <a:ext cx="0" cy="1224"/>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31" name="Line 47"/>
            <p:cNvSpPr>
              <a:spLocks noChangeShapeType="1"/>
            </p:cNvSpPr>
            <p:nvPr/>
          </p:nvSpPr>
          <p:spPr bwMode="auto">
            <a:xfrm flipH="1">
              <a:off x="1578" y="2470"/>
              <a:ext cx="0" cy="1224"/>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32" name="Line 48"/>
            <p:cNvSpPr>
              <a:spLocks noChangeShapeType="1"/>
            </p:cNvSpPr>
            <p:nvPr/>
          </p:nvSpPr>
          <p:spPr bwMode="auto">
            <a:xfrm flipH="1">
              <a:off x="1689" y="2169"/>
              <a:ext cx="0" cy="1224"/>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21233" name="Line 49"/>
          <p:cNvSpPr>
            <a:spLocks noChangeShapeType="1"/>
          </p:cNvSpPr>
          <p:nvPr/>
        </p:nvSpPr>
        <p:spPr bwMode="auto">
          <a:xfrm>
            <a:off x="2442467" y="5246773"/>
            <a:ext cx="595313" cy="0"/>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34" name="Line 50"/>
          <p:cNvSpPr>
            <a:spLocks noChangeShapeType="1"/>
          </p:cNvSpPr>
          <p:nvPr/>
        </p:nvSpPr>
        <p:spPr bwMode="auto">
          <a:xfrm>
            <a:off x="3201292" y="5734135"/>
            <a:ext cx="595313" cy="0"/>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35" name="Line 51"/>
          <p:cNvSpPr>
            <a:spLocks noChangeShapeType="1"/>
          </p:cNvSpPr>
          <p:nvPr/>
        </p:nvSpPr>
        <p:spPr bwMode="auto">
          <a:xfrm>
            <a:off x="3950592" y="5242010"/>
            <a:ext cx="595313" cy="0"/>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36" name="Line 52"/>
          <p:cNvSpPr>
            <a:spLocks noChangeShapeType="1"/>
          </p:cNvSpPr>
          <p:nvPr/>
        </p:nvSpPr>
        <p:spPr bwMode="auto">
          <a:xfrm>
            <a:off x="4717354" y="5745248"/>
            <a:ext cx="595312" cy="0"/>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1237" name="Rectangle 53"/>
          <p:cNvSpPr>
            <a:spLocks noChangeArrowheads="1"/>
          </p:cNvSpPr>
          <p:nvPr/>
        </p:nvSpPr>
        <p:spPr bwMode="auto">
          <a:xfrm>
            <a:off x="1751904" y="5057860"/>
            <a:ext cx="4508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b="1">
                <a:solidFill>
                  <a:srgbClr val="111111"/>
                </a:solidFill>
                <a:latin typeface="Times New Roman" panose="02020603050405020304" pitchFamily="18" charset="0"/>
              </a:rPr>
              <a:t>0.7V</a:t>
            </a:r>
            <a:endParaRPr kumimoji="1" lang="en-US" altLang="zh-CN" b="1">
              <a:solidFill>
                <a:srgbClr val="111111"/>
              </a:solidFill>
              <a:latin typeface="Times New Roman" panose="02020603050405020304" pitchFamily="18" charset="0"/>
            </a:endParaRPr>
          </a:p>
        </p:txBody>
      </p:sp>
      <p:sp>
        <p:nvSpPr>
          <p:cNvPr id="221240" name="Rectangle 56"/>
          <p:cNvSpPr>
            <a:spLocks noChangeArrowheads="1"/>
          </p:cNvSpPr>
          <p:nvPr/>
        </p:nvSpPr>
        <p:spPr bwMode="auto">
          <a:xfrm>
            <a:off x="1739204" y="5616660"/>
            <a:ext cx="5270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b="1">
                <a:solidFill>
                  <a:srgbClr val="111111"/>
                </a:solidFill>
                <a:latin typeface="Times New Roman" panose="02020603050405020304" pitchFamily="18" charset="0"/>
              </a:rPr>
              <a:t>-0.7V</a:t>
            </a:r>
            <a:endParaRPr kumimoji="1" lang="en-US" altLang="zh-CN" b="1">
              <a:solidFill>
                <a:srgbClr val="111111"/>
              </a:solidFill>
              <a:latin typeface="Times New Roman" panose="02020603050405020304" pitchFamily="18" charset="0"/>
            </a:endParaRPr>
          </a:p>
        </p:txBody>
      </p:sp>
      <p:graphicFrame>
        <p:nvGraphicFramePr>
          <p:cNvPr id="221241" name="Object 57"/>
          <p:cNvGraphicFramePr>
            <a:graphicFrameLocks noChangeAspect="1"/>
          </p:cNvGraphicFramePr>
          <p:nvPr/>
        </p:nvGraphicFramePr>
        <p:xfrm>
          <a:off x="6019104" y="4468899"/>
          <a:ext cx="1401762" cy="427037"/>
        </p:xfrm>
        <a:graphic>
          <a:graphicData uri="http://schemas.openxmlformats.org/presentationml/2006/ole">
            <mc:AlternateContent xmlns:mc="http://schemas.openxmlformats.org/markup-compatibility/2006">
              <mc:Choice xmlns:v="urn:schemas-microsoft-com:vml" Requires="v">
                <p:oleObj spid="_x0000_s855114" name="Equation" r:id="rId2" imgW="749300" imgH="228600" progId="Equation.DSMT4">
                  <p:embed/>
                </p:oleObj>
              </mc:Choice>
              <mc:Fallback>
                <p:oleObj name="Equation" r:id="rId2" imgW="749300" imgH="228600" progId="Equation.DSMT4">
                  <p:embed/>
                  <p:pic>
                    <p:nvPicPr>
                      <p:cNvPr id="0" name="Object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104" y="4468899"/>
                        <a:ext cx="1401762" cy="42703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1242" name="Object 58"/>
          <p:cNvGraphicFramePr>
            <a:graphicFrameLocks noChangeAspect="1"/>
          </p:cNvGraphicFramePr>
          <p:nvPr/>
        </p:nvGraphicFramePr>
        <p:xfrm>
          <a:off x="8932167" y="4454611"/>
          <a:ext cx="1336675" cy="411163"/>
        </p:xfrm>
        <a:graphic>
          <a:graphicData uri="http://schemas.openxmlformats.org/presentationml/2006/ole">
            <mc:AlternateContent xmlns:mc="http://schemas.openxmlformats.org/markup-compatibility/2006">
              <mc:Choice xmlns:v="urn:schemas-microsoft-com:vml" Requires="v">
                <p:oleObj spid="_x0000_s855115" name="Equation" r:id="rId4" imgW="635000" imgH="228600" progId="Equation.DSMT4">
                  <p:embed/>
                </p:oleObj>
              </mc:Choice>
              <mc:Fallback>
                <p:oleObj name="Equation" r:id="rId4" imgW="635000" imgH="228600" progId="Equation.DSMT4">
                  <p:embed/>
                  <p:pic>
                    <p:nvPicPr>
                      <p:cNvPr id="0"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167" y="4454611"/>
                        <a:ext cx="1336675" cy="41116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1243" name="Text Box 59"/>
          <p:cNvSpPr txBox="1">
            <a:spLocks noChangeArrowheads="1"/>
          </p:cNvSpPr>
          <p:nvPr/>
        </p:nvSpPr>
        <p:spPr bwMode="auto">
          <a:xfrm>
            <a:off x="7584380" y="4537160"/>
            <a:ext cx="1552575" cy="27463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solidFill>
                  <a:srgbClr val="0000FF"/>
                </a:solidFill>
                <a:latin typeface="Times New Roman" panose="02020603050405020304" pitchFamily="18" charset="0"/>
              </a:rPr>
              <a:t>时，</a:t>
            </a:r>
            <a:r>
              <a:rPr lang="en-US" altLang="zh-CN" b="1" i="1">
                <a:solidFill>
                  <a:srgbClr val="0000FF"/>
                </a:solidFill>
                <a:latin typeface="Times New Roman" panose="02020603050405020304" pitchFamily="18" charset="0"/>
              </a:rPr>
              <a:t>D</a:t>
            </a:r>
            <a:r>
              <a:rPr lang="en-US" altLang="zh-CN" b="1" baseline="-25000">
                <a:solidFill>
                  <a:srgbClr val="0000FF"/>
                </a:solidFill>
                <a:latin typeface="Times New Roman" panose="02020603050405020304" pitchFamily="18" charset="0"/>
              </a:rPr>
              <a:t>1</a:t>
            </a:r>
            <a:r>
              <a:rPr lang="zh-CN" altLang="en-US" b="1">
                <a:solidFill>
                  <a:srgbClr val="0000FF"/>
                </a:solidFill>
                <a:latin typeface="Times New Roman" panose="02020603050405020304" pitchFamily="18" charset="0"/>
              </a:rPr>
              <a:t>导通，</a:t>
            </a:r>
            <a:endParaRPr lang="zh-CN" altLang="en-US" b="1">
              <a:solidFill>
                <a:srgbClr val="0000FF"/>
              </a:solidFill>
              <a:latin typeface="Times New Roman" panose="02020603050405020304" pitchFamily="18" charset="0"/>
            </a:endParaRPr>
          </a:p>
        </p:txBody>
      </p:sp>
      <p:graphicFrame>
        <p:nvGraphicFramePr>
          <p:cNvPr id="221244" name="Object 60"/>
          <p:cNvGraphicFramePr>
            <a:graphicFrameLocks noChangeAspect="1"/>
          </p:cNvGraphicFramePr>
          <p:nvPr/>
        </p:nvGraphicFramePr>
        <p:xfrm>
          <a:off x="5995291" y="4970549"/>
          <a:ext cx="1568450" cy="427037"/>
        </p:xfrm>
        <a:graphic>
          <a:graphicData uri="http://schemas.openxmlformats.org/presentationml/2006/ole">
            <mc:AlternateContent xmlns:mc="http://schemas.openxmlformats.org/markup-compatibility/2006">
              <mc:Choice xmlns:v="urn:schemas-microsoft-com:vml" Requires="v">
                <p:oleObj spid="_x0000_s855116" name="Equation" r:id="rId6" imgW="838200" imgH="228600" progId="Equation.DSMT4">
                  <p:embed/>
                </p:oleObj>
              </mc:Choice>
              <mc:Fallback>
                <p:oleObj name="Equation" r:id="rId6" imgW="838200" imgH="228600" progId="Equation.DSMT4">
                  <p:embed/>
                  <p:pic>
                    <p:nvPicPr>
                      <p:cNvPr id="0"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5291" y="4970549"/>
                        <a:ext cx="1568450" cy="42703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1245" name="Object 61"/>
          <p:cNvGraphicFramePr>
            <a:graphicFrameLocks noChangeAspect="1"/>
          </p:cNvGraphicFramePr>
          <p:nvPr/>
        </p:nvGraphicFramePr>
        <p:xfrm>
          <a:off x="8862317" y="4941973"/>
          <a:ext cx="1522413" cy="411162"/>
        </p:xfrm>
        <a:graphic>
          <a:graphicData uri="http://schemas.openxmlformats.org/presentationml/2006/ole">
            <mc:AlternateContent xmlns:mc="http://schemas.openxmlformats.org/markup-compatibility/2006">
              <mc:Choice xmlns:v="urn:schemas-microsoft-com:vml" Requires="v">
                <p:oleObj spid="_x0000_s855117" name="Equation" r:id="rId8" imgW="723900" imgH="228600" progId="Equation.DSMT4">
                  <p:embed/>
                </p:oleObj>
              </mc:Choice>
              <mc:Fallback>
                <p:oleObj name="Equation" r:id="rId8" imgW="723900" imgH="228600" progId="Equation.DSMT4">
                  <p:embed/>
                  <p:pic>
                    <p:nvPicPr>
                      <p:cNvPr id="0" name="Object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2317" y="4941973"/>
                        <a:ext cx="1522413" cy="41116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1246" name="Text Box 62"/>
          <p:cNvSpPr txBox="1">
            <a:spLocks noChangeArrowheads="1"/>
          </p:cNvSpPr>
          <p:nvPr/>
        </p:nvSpPr>
        <p:spPr bwMode="auto">
          <a:xfrm>
            <a:off x="7600255" y="5038810"/>
            <a:ext cx="1552575" cy="27463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solidFill>
                  <a:srgbClr val="0000FF"/>
                </a:solidFill>
                <a:latin typeface="Times New Roman" panose="02020603050405020304" pitchFamily="18" charset="0"/>
              </a:rPr>
              <a:t>时，</a:t>
            </a:r>
            <a:r>
              <a:rPr lang="en-US" altLang="zh-CN" b="1" i="1">
                <a:solidFill>
                  <a:srgbClr val="0000FF"/>
                </a:solidFill>
                <a:latin typeface="Times New Roman" panose="02020603050405020304" pitchFamily="18" charset="0"/>
              </a:rPr>
              <a:t>D</a:t>
            </a:r>
            <a:r>
              <a:rPr lang="en-US" altLang="zh-CN" b="1" baseline="-25000">
                <a:solidFill>
                  <a:srgbClr val="0000FF"/>
                </a:solidFill>
                <a:latin typeface="Times New Roman" panose="02020603050405020304" pitchFamily="18" charset="0"/>
              </a:rPr>
              <a:t>2</a:t>
            </a:r>
            <a:r>
              <a:rPr lang="zh-CN" altLang="en-US" b="1">
                <a:solidFill>
                  <a:srgbClr val="0000FF"/>
                </a:solidFill>
                <a:latin typeface="Times New Roman" panose="02020603050405020304" pitchFamily="18" charset="0"/>
              </a:rPr>
              <a:t>导通，</a:t>
            </a:r>
            <a:endParaRPr lang="zh-CN" altLang="en-US" b="1">
              <a:solidFill>
                <a:srgbClr val="0000FF"/>
              </a:solidFill>
              <a:latin typeface="Times New Roman" panose="02020603050405020304" pitchFamily="18" charset="0"/>
            </a:endParaRPr>
          </a:p>
        </p:txBody>
      </p:sp>
      <p:graphicFrame>
        <p:nvGraphicFramePr>
          <p:cNvPr id="221247" name="Object 63"/>
          <p:cNvGraphicFramePr>
            <a:graphicFrameLocks noChangeAspect="1"/>
          </p:cNvGraphicFramePr>
          <p:nvPr/>
        </p:nvGraphicFramePr>
        <p:xfrm>
          <a:off x="6046092" y="5494424"/>
          <a:ext cx="2327275" cy="427037"/>
        </p:xfrm>
        <a:graphic>
          <a:graphicData uri="http://schemas.openxmlformats.org/presentationml/2006/ole">
            <mc:AlternateContent xmlns:mc="http://schemas.openxmlformats.org/markup-compatibility/2006">
              <mc:Choice xmlns:v="urn:schemas-microsoft-com:vml" Requires="v">
                <p:oleObj spid="_x0000_s855118" name="Equation" r:id="rId10" imgW="1244600" imgH="228600" progId="Equation.DSMT4">
                  <p:embed/>
                </p:oleObj>
              </mc:Choice>
              <mc:Fallback>
                <p:oleObj name="Equation" r:id="rId10" imgW="1244600" imgH="228600" progId="Equation.DSMT4">
                  <p:embed/>
                  <p:pic>
                    <p:nvPicPr>
                      <p:cNvPr id="0" name="Object 6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6092" y="5494424"/>
                        <a:ext cx="2327275" cy="42703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1248" name="Object 64"/>
          <p:cNvGraphicFramePr>
            <a:graphicFrameLocks noChangeAspect="1"/>
          </p:cNvGraphicFramePr>
          <p:nvPr/>
        </p:nvGraphicFramePr>
        <p:xfrm>
          <a:off x="6168330" y="5934161"/>
          <a:ext cx="1550987" cy="411163"/>
        </p:xfrm>
        <a:graphic>
          <a:graphicData uri="http://schemas.openxmlformats.org/presentationml/2006/ole">
            <mc:AlternateContent xmlns:mc="http://schemas.openxmlformats.org/markup-compatibility/2006">
              <mc:Choice xmlns:v="urn:schemas-microsoft-com:vml" Requires="v">
                <p:oleObj spid="_x0000_s855119" name="Equation" r:id="rId12" imgW="736600" imgH="228600" progId="Equation.DSMT4">
                  <p:embed/>
                </p:oleObj>
              </mc:Choice>
              <mc:Fallback>
                <p:oleObj name="Equation" r:id="rId12" imgW="736600" imgH="228600" progId="Equation.DSMT4">
                  <p:embed/>
                  <p:pic>
                    <p:nvPicPr>
                      <p:cNvPr id="0" name="Object 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8330" y="5934161"/>
                        <a:ext cx="1550987" cy="41116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1249" name="Text Box 65"/>
          <p:cNvSpPr txBox="1">
            <a:spLocks noChangeArrowheads="1"/>
          </p:cNvSpPr>
          <p:nvPr/>
        </p:nvSpPr>
        <p:spPr bwMode="auto">
          <a:xfrm>
            <a:off x="8868666" y="5532524"/>
            <a:ext cx="1524000" cy="27463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b="1" i="1">
                <a:solidFill>
                  <a:srgbClr val="0000FF"/>
                </a:solidFill>
                <a:latin typeface="Times New Roman" panose="02020603050405020304" pitchFamily="18" charset="0"/>
              </a:rPr>
              <a:t>D</a:t>
            </a:r>
            <a:r>
              <a:rPr lang="en-US" altLang="zh-CN" b="1" baseline="-25000">
                <a:solidFill>
                  <a:srgbClr val="0000FF"/>
                </a:solidFill>
                <a:latin typeface="Times New Roman" panose="02020603050405020304" pitchFamily="18" charset="0"/>
              </a:rPr>
              <a:t>1</a:t>
            </a:r>
            <a:r>
              <a:rPr lang="zh-CN" altLang="en-US" b="1">
                <a:solidFill>
                  <a:srgbClr val="0000FF"/>
                </a:solidFill>
                <a:latin typeface="Times New Roman" panose="02020603050405020304" pitchFamily="18" charset="0"/>
              </a:rPr>
              <a:t>、</a:t>
            </a:r>
            <a:r>
              <a:rPr lang="en-US" altLang="zh-CN" b="1" i="1">
                <a:solidFill>
                  <a:srgbClr val="0000FF"/>
                </a:solidFill>
                <a:latin typeface="Times New Roman" panose="02020603050405020304" pitchFamily="18" charset="0"/>
              </a:rPr>
              <a:t>D</a:t>
            </a:r>
            <a:r>
              <a:rPr lang="en-US" altLang="zh-CN" b="1" baseline="-25000">
                <a:solidFill>
                  <a:srgbClr val="0000FF"/>
                </a:solidFill>
                <a:latin typeface="Times New Roman" panose="02020603050405020304" pitchFamily="18" charset="0"/>
              </a:rPr>
              <a:t>2</a:t>
            </a:r>
            <a:r>
              <a:rPr lang="zh-CN" altLang="en-US" b="1">
                <a:solidFill>
                  <a:srgbClr val="0000FF"/>
                </a:solidFill>
                <a:latin typeface="Times New Roman" panose="02020603050405020304" pitchFamily="18" charset="0"/>
              </a:rPr>
              <a:t>截止，</a:t>
            </a:r>
            <a:endParaRPr lang="zh-CN" altLang="en-US" b="1">
              <a:solidFill>
                <a:srgbClr val="0000FF"/>
              </a:solidFill>
              <a:latin typeface="Times New Roman" panose="02020603050405020304" pitchFamily="18" charset="0"/>
            </a:endParaRPr>
          </a:p>
        </p:txBody>
      </p:sp>
      <p:sp>
        <p:nvSpPr>
          <p:cNvPr id="221250" name="Rectangle 66"/>
          <p:cNvSpPr>
            <a:spLocks noChangeArrowheads="1"/>
          </p:cNvSpPr>
          <p:nvPr/>
        </p:nvSpPr>
        <p:spPr bwMode="auto">
          <a:xfrm>
            <a:off x="8286055" y="5505536"/>
            <a:ext cx="644525" cy="3667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FF"/>
                </a:solidFill>
              </a:rPr>
              <a:t>时，</a:t>
            </a:r>
            <a:endParaRPr lang="zh-CN" altLang="en-US" b="1">
              <a:solidFill>
                <a:srgbClr val="0000FF"/>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2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2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12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24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12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12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12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12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12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12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12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12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12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21212"/>
                                        </p:tgtEl>
                                        <p:attrNameLst>
                                          <p:attrName>style.visibility</p:attrName>
                                        </p:attrNameLst>
                                      </p:cBhvr>
                                      <p:to>
                                        <p:strVal val="visible"/>
                                      </p:to>
                                    </p:set>
                                    <p:animEffect transition="in" filter="wipe(left)">
                                      <p:cBhvr>
                                        <p:cTn id="43" dur="500"/>
                                        <p:tgtEl>
                                          <p:spTgt spid="2212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21214"/>
                                        </p:tgtEl>
                                        <p:attrNameLst>
                                          <p:attrName>style.visibility</p:attrName>
                                        </p:attrNameLst>
                                      </p:cBhvr>
                                      <p:to>
                                        <p:strVal val="visible"/>
                                      </p:to>
                                    </p:set>
                                  </p:childTnLst>
                                </p:cTn>
                              </p:par>
                              <p:par>
                                <p:cTn id="46" presetID="22" presetClass="entr" presetSubtype="8" fill="hold" nodeType="withEffect">
                                  <p:stCondLst>
                                    <p:cond delay="0"/>
                                  </p:stCondLst>
                                  <p:childTnLst>
                                    <p:set>
                                      <p:cBhvr>
                                        <p:cTn id="47" dur="1" fill="hold">
                                          <p:stCondLst>
                                            <p:cond delay="0"/>
                                          </p:stCondLst>
                                        </p:cTn>
                                        <p:tgtEl>
                                          <p:spTgt spid="221213"/>
                                        </p:tgtEl>
                                        <p:attrNameLst>
                                          <p:attrName>style.visibility</p:attrName>
                                        </p:attrNameLst>
                                      </p:cBhvr>
                                      <p:to>
                                        <p:strVal val="visible"/>
                                      </p:to>
                                    </p:set>
                                    <p:animEffect transition="in" filter="wipe(left)">
                                      <p:cBhvr>
                                        <p:cTn id="48" dur="500"/>
                                        <p:tgtEl>
                                          <p:spTgt spid="22121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21201"/>
                                        </p:tgtEl>
                                        <p:attrNameLst>
                                          <p:attrName>style.visibility</p:attrName>
                                        </p:attrNameLst>
                                      </p:cBhvr>
                                      <p:to>
                                        <p:strVal val="visible"/>
                                      </p:to>
                                    </p:set>
                                    <p:animEffect transition="in" filter="wipe(left)">
                                      <p:cBhvr>
                                        <p:cTn id="53" dur="500"/>
                                        <p:tgtEl>
                                          <p:spTgt spid="22120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21237"/>
                                        </p:tgtEl>
                                        <p:attrNameLst>
                                          <p:attrName>style.visibility</p:attrName>
                                        </p:attrNameLst>
                                      </p:cBhvr>
                                      <p:to>
                                        <p:strVal val="visible"/>
                                      </p:to>
                                    </p:set>
                                    <p:animEffect transition="in" filter="wipe(left)">
                                      <p:cBhvr>
                                        <p:cTn id="58" dur="500"/>
                                        <p:tgtEl>
                                          <p:spTgt spid="221237"/>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21240"/>
                                        </p:tgtEl>
                                        <p:attrNameLst>
                                          <p:attrName>style.visibility</p:attrName>
                                        </p:attrNameLst>
                                      </p:cBhvr>
                                      <p:to>
                                        <p:strVal val="visible"/>
                                      </p:to>
                                    </p:set>
                                    <p:animEffect transition="in" filter="wipe(left)">
                                      <p:cBhvr>
                                        <p:cTn id="61" dur="500"/>
                                        <p:tgtEl>
                                          <p:spTgt spid="221240"/>
                                        </p:tgtEl>
                                      </p:cBhvr>
                                    </p:animEffect>
                                  </p:childTnLst>
                                </p:cTn>
                              </p:par>
                              <p:par>
                                <p:cTn id="62" presetID="22" presetClass="entr" presetSubtype="8" fill="hold" nodeType="withEffect">
                                  <p:stCondLst>
                                    <p:cond delay="0"/>
                                  </p:stCondLst>
                                  <p:childTnLst>
                                    <p:set>
                                      <p:cBhvr>
                                        <p:cTn id="63" dur="1" fill="hold">
                                          <p:stCondLst>
                                            <p:cond delay="0"/>
                                          </p:stCondLst>
                                        </p:cTn>
                                        <p:tgtEl>
                                          <p:spTgt spid="221238"/>
                                        </p:tgtEl>
                                        <p:attrNameLst>
                                          <p:attrName>style.visibility</p:attrName>
                                        </p:attrNameLst>
                                      </p:cBhvr>
                                      <p:to>
                                        <p:strVal val="visible"/>
                                      </p:to>
                                    </p:set>
                                    <p:animEffect transition="in" filter="wipe(left)">
                                      <p:cBhvr>
                                        <p:cTn id="64" dur="500"/>
                                        <p:tgtEl>
                                          <p:spTgt spid="221238"/>
                                        </p:tgtEl>
                                      </p:cBhvr>
                                    </p:animEffect>
                                  </p:childTnLst>
                                </p:cTn>
                              </p:par>
                              <p:par>
                                <p:cTn id="65" presetID="22" presetClass="entr" presetSubtype="8" fill="hold" nodeType="withEffect">
                                  <p:stCondLst>
                                    <p:cond delay="0"/>
                                  </p:stCondLst>
                                  <p:childTnLst>
                                    <p:set>
                                      <p:cBhvr>
                                        <p:cTn id="66" dur="1" fill="hold">
                                          <p:stCondLst>
                                            <p:cond delay="0"/>
                                          </p:stCondLst>
                                        </p:cTn>
                                        <p:tgtEl>
                                          <p:spTgt spid="221239"/>
                                        </p:tgtEl>
                                        <p:attrNameLst>
                                          <p:attrName>style.visibility</p:attrName>
                                        </p:attrNameLst>
                                      </p:cBhvr>
                                      <p:to>
                                        <p:strVal val="visible"/>
                                      </p:to>
                                    </p:set>
                                    <p:animEffect transition="in" filter="wipe(left)">
                                      <p:cBhvr>
                                        <p:cTn id="67" dur="500"/>
                                        <p:tgtEl>
                                          <p:spTgt spid="22123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21226"/>
                                        </p:tgtEl>
                                        <p:attrNameLst>
                                          <p:attrName>style.visibility</p:attrName>
                                        </p:attrNameLst>
                                      </p:cBhvr>
                                      <p:to>
                                        <p:strVal val="visible"/>
                                      </p:to>
                                    </p:set>
                                    <p:animEffect transition="in" filter="wipe(up)">
                                      <p:cBhvr>
                                        <p:cTn id="72" dur="500"/>
                                        <p:tgtEl>
                                          <p:spTgt spid="2212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21233"/>
                                        </p:tgtEl>
                                        <p:attrNameLst>
                                          <p:attrName>style.visibility</p:attrName>
                                        </p:attrNameLst>
                                      </p:cBhvr>
                                      <p:to>
                                        <p:strVal val="visible"/>
                                      </p:to>
                                    </p:set>
                                    <p:animEffect transition="in" filter="wipe(left)">
                                      <p:cBhvr>
                                        <p:cTn id="77" dur="500"/>
                                        <p:tgtEl>
                                          <p:spTgt spid="2212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21235"/>
                                        </p:tgtEl>
                                        <p:attrNameLst>
                                          <p:attrName>style.visibility</p:attrName>
                                        </p:attrNameLst>
                                      </p:cBhvr>
                                      <p:to>
                                        <p:strVal val="visible"/>
                                      </p:to>
                                    </p:set>
                                    <p:animEffect transition="in" filter="wipe(left)">
                                      <p:cBhvr>
                                        <p:cTn id="82" dur="500"/>
                                        <p:tgtEl>
                                          <p:spTgt spid="2212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21234"/>
                                        </p:tgtEl>
                                        <p:attrNameLst>
                                          <p:attrName>style.visibility</p:attrName>
                                        </p:attrNameLst>
                                      </p:cBhvr>
                                      <p:to>
                                        <p:strVal val="visible"/>
                                      </p:to>
                                    </p:set>
                                    <p:animEffect transition="in" filter="wipe(left)">
                                      <p:cBhvr>
                                        <p:cTn id="87" dur="500"/>
                                        <p:tgtEl>
                                          <p:spTgt spid="221234"/>
                                        </p:tgtEl>
                                      </p:cBhvr>
                                    </p:animEffect>
                                  </p:childTnLst>
                                </p:cTn>
                              </p:par>
                            </p:childTnLst>
                          </p:cTn>
                        </p:par>
                        <p:par>
                          <p:cTn id="88" fill="hold">
                            <p:stCondLst>
                              <p:cond delay="500"/>
                            </p:stCondLst>
                            <p:childTnLst>
                              <p:par>
                                <p:cTn id="89" presetID="22" presetClass="entr" presetSubtype="8" fill="hold" nodeType="afterEffect">
                                  <p:stCondLst>
                                    <p:cond delay="0"/>
                                  </p:stCondLst>
                                  <p:childTnLst>
                                    <p:set>
                                      <p:cBhvr>
                                        <p:cTn id="90" dur="1" fill="hold">
                                          <p:stCondLst>
                                            <p:cond delay="0"/>
                                          </p:stCondLst>
                                        </p:cTn>
                                        <p:tgtEl>
                                          <p:spTgt spid="221236"/>
                                        </p:tgtEl>
                                        <p:attrNameLst>
                                          <p:attrName>style.visibility</p:attrName>
                                        </p:attrNameLst>
                                      </p:cBhvr>
                                      <p:to>
                                        <p:strVal val="visible"/>
                                      </p:to>
                                    </p:set>
                                    <p:animEffect transition="in" filter="wipe(left)">
                                      <p:cBhvr>
                                        <p:cTn id="91" dur="500"/>
                                        <p:tgtEl>
                                          <p:spTgt spid="22123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21215"/>
                                        </p:tgtEl>
                                        <p:attrNameLst>
                                          <p:attrName>style.visibility</p:attrName>
                                        </p:attrNameLst>
                                      </p:cBhvr>
                                      <p:to>
                                        <p:strVal val="visible"/>
                                      </p:to>
                                    </p:set>
                                    <p:animEffect transition="in" filter="wipe(down)">
                                      <p:cBhvr>
                                        <p:cTn id="96" dur="500"/>
                                        <p:tgtEl>
                                          <p:spTgt spid="22121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221219"/>
                                        </p:tgtEl>
                                        <p:attrNameLst>
                                          <p:attrName>style.visibility</p:attrName>
                                        </p:attrNameLst>
                                      </p:cBhvr>
                                      <p:to>
                                        <p:strVal val="visible"/>
                                      </p:to>
                                    </p:set>
                                    <p:animEffect transition="in" filter="wipe(up)">
                                      <p:cBhvr>
                                        <p:cTn id="101" dur="500"/>
                                        <p:tgtEl>
                                          <p:spTgt spid="22121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221216"/>
                                        </p:tgtEl>
                                        <p:attrNameLst>
                                          <p:attrName>style.visibility</p:attrName>
                                        </p:attrNameLst>
                                      </p:cBhvr>
                                      <p:to>
                                        <p:strVal val="visible"/>
                                      </p:to>
                                    </p:set>
                                    <p:animEffect transition="in" filter="wipe(down)">
                                      <p:cBhvr>
                                        <p:cTn id="106" dur="500"/>
                                        <p:tgtEl>
                                          <p:spTgt spid="22121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221222"/>
                                        </p:tgtEl>
                                        <p:attrNameLst>
                                          <p:attrName>style.visibility</p:attrName>
                                        </p:attrNameLst>
                                      </p:cBhvr>
                                      <p:to>
                                        <p:strVal val="visible"/>
                                      </p:to>
                                    </p:set>
                                    <p:animEffect transition="in" filter="wipe(up)">
                                      <p:cBhvr>
                                        <p:cTn id="111" dur="500"/>
                                        <p:tgtEl>
                                          <p:spTgt spid="221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14" grpId="0"/>
      <p:bldP spid="221237" grpId="0"/>
      <p:bldP spid="221240" grpId="0"/>
      <p:bldP spid="221243" grpId="0"/>
      <p:bldP spid="221243" grpId="1"/>
      <p:bldP spid="221246" grpId="0"/>
      <p:bldP spid="221249" grpId="0"/>
      <p:bldP spid="22125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1739516" y="1378182"/>
            <a:ext cx="7056438" cy="461962"/>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dirty="0" smtClean="0">
                <a:latin typeface="Times New Roman" panose="02020603050405020304" pitchFamily="18" charset="0"/>
                <a:ea typeface="楷体_GB2312" pitchFamily="49" charset="-122"/>
                <a:cs typeface="Times New Roman" panose="02020603050405020304" pitchFamily="18" charset="0"/>
              </a:rPr>
              <a:t>限幅电路</a:t>
            </a:r>
            <a:endParaRPr lang="zh-CN" altLang="en-US" sz="2400" b="1" dirty="0">
              <a:latin typeface="Times New Roman" panose="02020603050405020304" pitchFamily="18" charset="0"/>
              <a:ea typeface="楷体_GB2312" pitchFamily="49" charset="-122"/>
              <a:cs typeface="Times New Roman" panose="02020603050405020304" pitchFamily="18" charset="0"/>
            </a:endParaRPr>
          </a:p>
        </p:txBody>
      </p:sp>
      <p:pic>
        <p:nvPicPr>
          <p:cNvPr id="10" name="Picture 13"/>
          <p:cNvPicPr>
            <a:picLocks noChangeAspect="1" noChangeArrowheads="1"/>
          </p:cNvPicPr>
          <p:nvPr/>
        </p:nvPicPr>
        <p:blipFill>
          <a:blip r:embed="rId1"/>
          <a:srcRect/>
          <a:stretch>
            <a:fillRect/>
          </a:stretch>
        </p:blipFill>
        <p:spPr bwMode="auto">
          <a:xfrm>
            <a:off x="5988050" y="2133600"/>
            <a:ext cx="4064000" cy="3849688"/>
          </a:xfrm>
          <a:prstGeom prst="rect">
            <a:avLst/>
          </a:prstGeom>
          <a:noFill/>
          <a:ln w="9525">
            <a:noFill/>
            <a:miter lim="800000"/>
            <a:headEnd/>
            <a:tailEnd/>
          </a:ln>
        </p:spPr>
      </p:pic>
      <p:grpSp>
        <p:nvGrpSpPr>
          <p:cNvPr id="2" name="组合 1"/>
          <p:cNvGrpSpPr/>
          <p:nvPr/>
        </p:nvGrpSpPr>
        <p:grpSpPr bwMode="auto">
          <a:xfrm>
            <a:off x="2279650" y="2782888"/>
            <a:ext cx="3468688" cy="2565400"/>
            <a:chOff x="647564" y="2415579"/>
            <a:chExt cx="3469219" cy="2565659"/>
          </a:xfrm>
        </p:grpSpPr>
        <p:pic>
          <p:nvPicPr>
            <p:cNvPr id="713736" name="Picture 56"/>
            <p:cNvPicPr>
              <a:picLocks noChangeAspect="1" noChangeArrowheads="1"/>
            </p:cNvPicPr>
            <p:nvPr/>
          </p:nvPicPr>
          <p:blipFill>
            <a:blip r:embed="rId2"/>
            <a:srcRect/>
            <a:stretch>
              <a:fillRect/>
            </a:stretch>
          </p:blipFill>
          <p:spPr bwMode="auto">
            <a:xfrm>
              <a:off x="647564" y="2415579"/>
              <a:ext cx="3315624" cy="2235780"/>
            </a:xfrm>
            <a:prstGeom prst="rect">
              <a:avLst/>
            </a:prstGeom>
            <a:noFill/>
            <a:ln w="9525">
              <a:noFill/>
              <a:miter lim="800000"/>
              <a:headEnd/>
              <a:tailEnd/>
            </a:ln>
          </p:spPr>
        </p:pic>
        <p:sp>
          <p:nvSpPr>
            <p:cNvPr id="713737" name="文本框 1"/>
            <p:cNvSpPr txBox="1">
              <a:spLocks noChangeArrowheads="1"/>
            </p:cNvSpPr>
            <p:nvPr/>
          </p:nvSpPr>
          <p:spPr bwMode="auto">
            <a:xfrm>
              <a:off x="647564" y="4581128"/>
              <a:ext cx="3469219" cy="400110"/>
            </a:xfrm>
            <a:prstGeom prst="rect">
              <a:avLst/>
            </a:prstGeom>
            <a:noFill/>
            <a:ln w="9525">
              <a:noFill/>
              <a:miter lim="800000"/>
            </a:ln>
          </p:spPr>
          <p:txBody>
            <a:bodyPr wrap="none">
              <a:spAutoFit/>
            </a:bodyPr>
            <a:lstStyle/>
            <a:p>
              <a:r>
                <a:rPr lang="zh-CN" altLang="en-US" sz="2000">
                  <a:latin typeface="Times New Roman" panose="02020603050405020304" pitchFamily="18" charset="0"/>
                  <a:ea typeface="宋体" panose="02010600030101010101" pitchFamily="2" charset="-122"/>
                  <a:cs typeface="Times New Roman" panose="02020603050405020304" pitchFamily="18" charset="0"/>
                </a:rPr>
                <a:t>假设二极管导通电压</a:t>
              </a:r>
              <a:r>
                <a:rPr lang="en-US" altLang="zh-CN" sz="2000" i="1">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aseline="-25000">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a:latin typeface="Times New Roman" panose="02020603050405020304" pitchFamily="18" charset="0"/>
                  <a:ea typeface="宋体" panose="02010600030101010101" pitchFamily="2" charset="-122"/>
                  <a:cs typeface="Times New Roman" panose="02020603050405020304" pitchFamily="18" charset="0"/>
                </a:rPr>
                <a:t>=0.7V</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162" name="Group 2"/>
          <p:cNvGrpSpPr/>
          <p:nvPr/>
        </p:nvGrpSpPr>
        <p:grpSpPr bwMode="auto">
          <a:xfrm>
            <a:off x="6447097" y="2477158"/>
            <a:ext cx="3673475" cy="2244725"/>
            <a:chOff x="3446" y="1122"/>
            <a:chExt cx="2314" cy="1414"/>
          </a:xfrm>
        </p:grpSpPr>
        <p:pic>
          <p:nvPicPr>
            <p:cNvPr id="220163" name="Picture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6" y="1122"/>
              <a:ext cx="2314" cy="1414"/>
            </a:xfrm>
            <a:prstGeom prst="rect">
              <a:avLst/>
            </a:prstGeom>
            <a:noFill/>
            <a:extLst>
              <a:ext uri="{909E8E84-426E-40DD-AFC4-6F175D3DCCD1}">
                <a14:hiddenFill xmlns:a14="http://schemas.microsoft.com/office/drawing/2010/main">
                  <a:solidFill>
                    <a:srgbClr val="FFFFFF"/>
                  </a:solidFill>
                </a14:hiddenFill>
              </a:ext>
            </a:extLst>
          </p:spPr>
        </p:pic>
        <p:grpSp>
          <p:nvGrpSpPr>
            <p:cNvPr id="220164" name="Group 4"/>
            <p:cNvGrpSpPr/>
            <p:nvPr/>
          </p:nvGrpSpPr>
          <p:grpSpPr bwMode="auto">
            <a:xfrm>
              <a:off x="3463" y="1409"/>
              <a:ext cx="2283" cy="924"/>
              <a:chOff x="3463" y="1409"/>
              <a:chExt cx="2283" cy="924"/>
            </a:xfrm>
          </p:grpSpPr>
          <p:graphicFrame>
            <p:nvGraphicFramePr>
              <p:cNvPr id="220165" name="Object 5"/>
              <p:cNvGraphicFramePr>
                <a:graphicFrameLocks noChangeAspect="1"/>
              </p:cNvGraphicFramePr>
              <p:nvPr/>
            </p:nvGraphicFramePr>
            <p:xfrm>
              <a:off x="3463" y="1699"/>
              <a:ext cx="296" cy="351"/>
            </p:xfrm>
            <a:graphic>
              <a:graphicData uri="http://schemas.openxmlformats.org/presentationml/2006/ole">
                <mc:AlternateContent xmlns:mc="http://schemas.openxmlformats.org/markup-compatibility/2006">
                  <mc:Choice xmlns:v="urn:schemas-microsoft-com:vml" Requires="v">
                    <p:oleObj spid="_x0000_s856174" name="Equation" r:id="rId2" imgW="139700" imgH="228600" progId="Equation.DSMT4">
                      <p:embed/>
                    </p:oleObj>
                  </mc:Choice>
                  <mc:Fallback>
                    <p:oleObj name="Equation" r:id="rId2" imgW="139700" imgH="2286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 y="1699"/>
                            <a:ext cx="296" cy="35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0166" name="Object 6"/>
              <p:cNvGraphicFramePr>
                <a:graphicFrameLocks noChangeAspect="1"/>
              </p:cNvGraphicFramePr>
              <p:nvPr/>
            </p:nvGraphicFramePr>
            <p:xfrm>
              <a:off x="5427" y="1716"/>
              <a:ext cx="319" cy="346"/>
            </p:xfrm>
            <a:graphic>
              <a:graphicData uri="http://schemas.openxmlformats.org/presentationml/2006/ole">
                <mc:AlternateContent xmlns:mc="http://schemas.openxmlformats.org/markup-compatibility/2006">
                  <mc:Choice xmlns:v="urn:schemas-microsoft-com:vml" Requires="v">
                    <p:oleObj spid="_x0000_s856175" name="Equation" r:id="rId4" imgW="152400" imgH="228600" progId="Equation.DSMT4">
                      <p:embed/>
                    </p:oleObj>
                  </mc:Choice>
                  <mc:Fallback>
                    <p:oleObj name="Equation" r:id="rId4" imgW="152400" imgH="2286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 y="1716"/>
                            <a:ext cx="319" cy="346"/>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0167" name="Group 7"/>
              <p:cNvGrpSpPr/>
              <p:nvPr/>
            </p:nvGrpSpPr>
            <p:grpSpPr bwMode="auto">
              <a:xfrm>
                <a:off x="4486" y="1607"/>
                <a:ext cx="216" cy="179"/>
                <a:chOff x="4010" y="3235"/>
                <a:chExt cx="216" cy="179"/>
              </a:xfrm>
            </p:grpSpPr>
            <p:sp>
              <p:nvSpPr>
                <p:cNvPr id="220168" name="AutoShape 8"/>
                <p:cNvSpPr>
                  <a:spLocks noChangeArrowheads="1"/>
                </p:cNvSpPr>
                <p:nvPr/>
              </p:nvSpPr>
              <p:spPr bwMode="auto">
                <a:xfrm>
                  <a:off x="4010" y="3243"/>
                  <a:ext cx="216" cy="171"/>
                </a:xfrm>
                <a:prstGeom prst="triangle">
                  <a:avLst>
                    <a:gd name="adj" fmla="val 50000"/>
                  </a:avLst>
                </a:prstGeom>
                <a:solidFill>
                  <a:schemeClr val="bg1"/>
                </a:solidFill>
                <a:ln w="28575">
                  <a:solidFill>
                    <a:srgbClr val="11111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0169" name="Line 9"/>
                <p:cNvSpPr>
                  <a:spLocks noChangeShapeType="1"/>
                </p:cNvSpPr>
                <p:nvPr/>
              </p:nvSpPr>
              <p:spPr bwMode="auto">
                <a:xfrm rot="5400000">
                  <a:off x="4117" y="3133"/>
                  <a:ext cx="0" cy="204"/>
                </a:xfrm>
                <a:prstGeom prst="line">
                  <a:avLst/>
                </a:prstGeom>
                <a:noFill/>
                <a:ln w="28575">
                  <a:solidFill>
                    <a:srgbClr val="11111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20170" name="Text Box 10"/>
              <p:cNvSpPr txBox="1">
                <a:spLocks noChangeArrowheads="1"/>
              </p:cNvSpPr>
              <p:nvPr/>
            </p:nvSpPr>
            <p:spPr bwMode="auto">
              <a:xfrm>
                <a:off x="5148" y="1554"/>
                <a:ext cx="1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gn="ctr">
                  <a:spcBef>
                    <a:spcPct val="50000"/>
                  </a:spcBef>
                </a:pPr>
                <a:r>
                  <a:rPr kumimoji="1" lang="en-US" altLang="zh-CN" sz="2000" b="1" i="1">
                    <a:solidFill>
                      <a:srgbClr val="111111"/>
                    </a:solidFill>
                    <a:latin typeface="Times New Roman" panose="02020603050405020304" pitchFamily="18" charset="0"/>
                  </a:rPr>
                  <a:t>D</a:t>
                </a:r>
                <a:r>
                  <a:rPr kumimoji="1" lang="en-US" altLang="zh-CN" sz="2000" b="1" baseline="-25000">
                    <a:solidFill>
                      <a:srgbClr val="111111"/>
                    </a:solidFill>
                    <a:latin typeface="Times New Roman" panose="02020603050405020304" pitchFamily="18" charset="0"/>
                  </a:rPr>
                  <a:t>1</a:t>
                </a:r>
                <a:endParaRPr kumimoji="1" lang="en-US" altLang="zh-CN" sz="2000" baseline="-25000">
                  <a:solidFill>
                    <a:srgbClr val="111111"/>
                  </a:solidFill>
                  <a:latin typeface="Times New Roman" panose="02020603050405020304" pitchFamily="18" charset="0"/>
                </a:endParaRPr>
              </a:p>
            </p:txBody>
          </p:sp>
          <p:sp>
            <p:nvSpPr>
              <p:cNvPr id="220171" name="Line 11"/>
              <p:cNvSpPr>
                <a:spLocks noChangeShapeType="1"/>
              </p:cNvSpPr>
              <p:nvPr/>
            </p:nvSpPr>
            <p:spPr bwMode="auto">
              <a:xfrm flipH="1">
                <a:off x="4605" y="2055"/>
                <a:ext cx="0" cy="278"/>
              </a:xfrm>
              <a:prstGeom prst="line">
                <a:avLst/>
              </a:prstGeom>
              <a:noFill/>
              <a:ln w="25400">
                <a:solidFill>
                  <a:srgbClr val="11111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72" name="Line 12"/>
              <p:cNvSpPr>
                <a:spLocks noChangeShapeType="1"/>
              </p:cNvSpPr>
              <p:nvPr/>
            </p:nvSpPr>
            <p:spPr bwMode="auto">
              <a:xfrm flipV="1">
                <a:off x="4602" y="1409"/>
                <a:ext cx="0" cy="581"/>
              </a:xfrm>
              <a:prstGeom prst="line">
                <a:avLst/>
              </a:prstGeom>
              <a:noFill/>
              <a:ln w="25400">
                <a:solidFill>
                  <a:srgbClr val="11111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220173" name="Group 13"/>
              <p:cNvGrpSpPr/>
              <p:nvPr/>
            </p:nvGrpSpPr>
            <p:grpSpPr bwMode="auto">
              <a:xfrm>
                <a:off x="4489" y="1986"/>
                <a:ext cx="238" cy="59"/>
                <a:chOff x="3502" y="1869"/>
                <a:chExt cx="238" cy="59"/>
              </a:xfrm>
            </p:grpSpPr>
            <p:sp>
              <p:nvSpPr>
                <p:cNvPr id="220174" name="Line 14"/>
                <p:cNvSpPr>
                  <a:spLocks noChangeShapeType="1"/>
                </p:cNvSpPr>
                <p:nvPr/>
              </p:nvSpPr>
              <p:spPr bwMode="auto">
                <a:xfrm>
                  <a:off x="3502" y="1869"/>
                  <a:ext cx="238" cy="0"/>
                </a:xfrm>
                <a:prstGeom prst="line">
                  <a:avLst/>
                </a:prstGeom>
                <a:noFill/>
                <a:ln w="38100">
                  <a:solidFill>
                    <a:srgbClr val="11111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0175" name="Line 15"/>
                <p:cNvSpPr>
                  <a:spLocks noChangeShapeType="1"/>
                </p:cNvSpPr>
                <p:nvPr/>
              </p:nvSpPr>
              <p:spPr bwMode="auto">
                <a:xfrm>
                  <a:off x="3543" y="1927"/>
                  <a:ext cx="151" cy="1"/>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20176" name="Text Box 16"/>
              <p:cNvSpPr txBox="1">
                <a:spLocks noChangeArrowheads="1"/>
              </p:cNvSpPr>
              <p:nvPr/>
            </p:nvSpPr>
            <p:spPr bwMode="auto">
              <a:xfrm>
                <a:off x="5142" y="1919"/>
                <a:ext cx="16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gn="ctr">
                  <a:spcBef>
                    <a:spcPct val="50000"/>
                  </a:spcBef>
                </a:pPr>
                <a:r>
                  <a:rPr kumimoji="1" lang="en-US" altLang="zh-CN" sz="2000" b="1" i="1">
                    <a:solidFill>
                      <a:srgbClr val="111111"/>
                    </a:solidFill>
                    <a:latin typeface="Times New Roman" panose="02020603050405020304" pitchFamily="18" charset="0"/>
                  </a:rPr>
                  <a:t>E</a:t>
                </a:r>
                <a:r>
                  <a:rPr kumimoji="1" lang="en-US" altLang="zh-CN" sz="2000" b="1" baseline="-25000">
                    <a:solidFill>
                      <a:srgbClr val="111111"/>
                    </a:solidFill>
                    <a:latin typeface="Times New Roman" panose="02020603050405020304" pitchFamily="18" charset="0"/>
                  </a:rPr>
                  <a:t>1</a:t>
                </a:r>
                <a:endParaRPr kumimoji="1" lang="en-US" altLang="zh-CN" sz="2000">
                  <a:solidFill>
                    <a:srgbClr val="111111"/>
                  </a:solidFill>
                  <a:latin typeface="Times New Roman" panose="02020603050405020304" pitchFamily="18" charset="0"/>
                </a:endParaRPr>
              </a:p>
            </p:txBody>
          </p:sp>
          <p:sp>
            <p:nvSpPr>
              <p:cNvPr id="220177" name="Text Box 17"/>
              <p:cNvSpPr txBox="1">
                <a:spLocks noChangeArrowheads="1"/>
              </p:cNvSpPr>
              <p:nvPr/>
            </p:nvSpPr>
            <p:spPr bwMode="auto">
              <a:xfrm>
                <a:off x="4312" y="1546"/>
                <a:ext cx="1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gn="ctr">
                  <a:spcBef>
                    <a:spcPct val="50000"/>
                  </a:spcBef>
                </a:pPr>
                <a:r>
                  <a:rPr kumimoji="1" lang="en-US" altLang="zh-CN" sz="2000" b="1" i="1">
                    <a:solidFill>
                      <a:srgbClr val="111111"/>
                    </a:solidFill>
                    <a:latin typeface="Times New Roman" panose="02020603050405020304" pitchFamily="18" charset="0"/>
                  </a:rPr>
                  <a:t>D</a:t>
                </a:r>
                <a:r>
                  <a:rPr kumimoji="1" lang="en-US" altLang="zh-CN" sz="2000" b="1" baseline="-25000">
                    <a:solidFill>
                      <a:srgbClr val="111111"/>
                    </a:solidFill>
                    <a:latin typeface="Times New Roman" panose="02020603050405020304" pitchFamily="18" charset="0"/>
                  </a:rPr>
                  <a:t>2</a:t>
                </a:r>
                <a:endParaRPr kumimoji="1" lang="en-US" altLang="zh-CN" sz="2000" baseline="-25000">
                  <a:solidFill>
                    <a:srgbClr val="111111"/>
                  </a:solidFill>
                  <a:latin typeface="Times New Roman" panose="02020603050405020304" pitchFamily="18" charset="0"/>
                </a:endParaRPr>
              </a:p>
            </p:txBody>
          </p:sp>
          <p:sp>
            <p:nvSpPr>
              <p:cNvPr id="220178" name="Text Box 18"/>
              <p:cNvSpPr txBox="1">
                <a:spLocks noChangeArrowheads="1"/>
              </p:cNvSpPr>
              <p:nvPr/>
            </p:nvSpPr>
            <p:spPr bwMode="auto">
              <a:xfrm>
                <a:off x="4306" y="1911"/>
                <a:ext cx="16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gn="ctr">
                  <a:spcBef>
                    <a:spcPct val="50000"/>
                  </a:spcBef>
                </a:pPr>
                <a:r>
                  <a:rPr kumimoji="1" lang="en-US" altLang="zh-CN" sz="2000" b="1" i="1">
                    <a:solidFill>
                      <a:srgbClr val="111111"/>
                    </a:solidFill>
                    <a:latin typeface="Times New Roman" panose="02020603050405020304" pitchFamily="18" charset="0"/>
                  </a:rPr>
                  <a:t>E</a:t>
                </a:r>
                <a:r>
                  <a:rPr kumimoji="1" lang="en-US" altLang="zh-CN" sz="2000" b="1" baseline="-25000">
                    <a:solidFill>
                      <a:srgbClr val="111111"/>
                    </a:solidFill>
                    <a:latin typeface="Times New Roman" panose="02020603050405020304" pitchFamily="18" charset="0"/>
                  </a:rPr>
                  <a:t>2</a:t>
                </a:r>
                <a:endParaRPr kumimoji="1" lang="en-US" altLang="zh-CN" sz="2000">
                  <a:solidFill>
                    <a:srgbClr val="111111"/>
                  </a:solidFill>
                  <a:latin typeface="Times New Roman" panose="02020603050405020304" pitchFamily="18" charset="0"/>
                </a:endParaRPr>
              </a:p>
            </p:txBody>
          </p:sp>
        </p:grpSp>
      </p:grpSp>
      <p:sp>
        <p:nvSpPr>
          <p:cNvPr id="220179" name="Line 19"/>
          <p:cNvSpPr>
            <a:spLocks noChangeShapeType="1"/>
          </p:cNvSpPr>
          <p:nvPr/>
        </p:nvSpPr>
        <p:spPr bwMode="auto">
          <a:xfrm>
            <a:off x="2137035" y="4404382"/>
            <a:ext cx="3019425" cy="0"/>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80" name="Line 20"/>
          <p:cNvSpPr>
            <a:spLocks noChangeShapeType="1"/>
          </p:cNvSpPr>
          <p:nvPr/>
        </p:nvSpPr>
        <p:spPr bwMode="auto">
          <a:xfrm>
            <a:off x="2135447" y="4874282"/>
            <a:ext cx="3019425" cy="0"/>
          </a:xfrm>
          <a:prstGeom prst="line">
            <a:avLst/>
          </a:prstGeom>
          <a:noFill/>
          <a:ln w="19050">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81" name="Text Box 21"/>
          <p:cNvSpPr txBox="1">
            <a:spLocks noChangeArrowheads="1"/>
          </p:cNvSpPr>
          <p:nvPr/>
        </p:nvSpPr>
        <p:spPr bwMode="auto">
          <a:xfrm>
            <a:off x="1911609" y="1324632"/>
            <a:ext cx="1160462" cy="45720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00"/>
                </a:solidFill>
                <a:latin typeface="Times New Roman" panose="02020603050405020304" pitchFamily="18" charset="0"/>
              </a:rPr>
              <a:t>例：设</a:t>
            </a:r>
            <a:endParaRPr lang="zh-CN" altLang="en-US" sz="2400" b="1">
              <a:solidFill>
                <a:srgbClr val="000000"/>
              </a:solidFill>
              <a:latin typeface="Times New Roman" panose="02020603050405020304" pitchFamily="18" charset="0"/>
            </a:endParaRPr>
          </a:p>
        </p:txBody>
      </p:sp>
      <p:graphicFrame>
        <p:nvGraphicFramePr>
          <p:cNvPr id="220182" name="Object 22"/>
          <p:cNvGraphicFramePr>
            <a:graphicFrameLocks noChangeAspect="1"/>
          </p:cNvGraphicFramePr>
          <p:nvPr/>
        </p:nvGraphicFramePr>
        <p:xfrm>
          <a:off x="2978409" y="1354796"/>
          <a:ext cx="3516312" cy="484187"/>
        </p:xfrm>
        <a:graphic>
          <a:graphicData uri="http://schemas.openxmlformats.org/presentationml/2006/ole">
            <mc:AlternateContent xmlns:mc="http://schemas.openxmlformats.org/markup-compatibility/2006">
              <mc:Choice xmlns:v="urn:schemas-microsoft-com:vml" Requires="v">
                <p:oleObj spid="_x0000_s856176" name="Equation" r:id="rId6" imgW="1460500" imgH="228600" progId="Equation.DSMT4">
                  <p:embed/>
                </p:oleObj>
              </mc:Choice>
              <mc:Fallback>
                <p:oleObj name="Equation" r:id="rId6" imgW="1460500" imgH="228600" progId="Equation.DSMT4">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8409" y="1354796"/>
                        <a:ext cx="3516312" cy="48418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0183" name="Rectangle 23"/>
          <p:cNvSpPr>
            <a:spLocks noChangeArrowheads="1"/>
          </p:cNvSpPr>
          <p:nvPr/>
        </p:nvSpPr>
        <p:spPr bwMode="auto">
          <a:xfrm>
            <a:off x="6448685" y="1350032"/>
            <a:ext cx="3724275" cy="45720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D</a:t>
            </a:r>
            <a:r>
              <a:rPr lang="en-US" altLang="zh-CN" sz="2400" b="1" baseline="-25000">
                <a:solidFill>
                  <a:srgbClr val="000000"/>
                </a:solidFill>
                <a:latin typeface="Times New Roman" panose="02020603050405020304" pitchFamily="18" charset="0"/>
              </a:rPr>
              <a:t>1</a:t>
            </a:r>
            <a:r>
              <a:rPr lang="zh-CN" altLang="en-US" sz="2400" b="1" i="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D</a:t>
            </a:r>
            <a:r>
              <a:rPr lang="en-US" altLang="zh-CN" sz="2400" b="1" baseline="-25000">
                <a:solidFill>
                  <a:srgbClr val="000000"/>
                </a:solidFill>
                <a:latin typeface="Times New Roman" panose="02020603050405020304" pitchFamily="18" charset="0"/>
              </a:rPr>
              <a:t>2</a:t>
            </a:r>
            <a:r>
              <a:rPr lang="zh-CN" altLang="en-US" sz="2400" b="1">
                <a:solidFill>
                  <a:srgbClr val="000000"/>
                </a:solidFill>
                <a:latin typeface="Times New Roman" panose="02020603050405020304" pitchFamily="18" charset="0"/>
              </a:rPr>
              <a:t>为理想二极管。</a:t>
            </a:r>
            <a:endParaRPr lang="zh-CN" altLang="en-US" sz="2400" b="1">
              <a:solidFill>
                <a:srgbClr val="000000"/>
              </a:solidFill>
              <a:latin typeface="Times New Roman" panose="02020603050405020304" pitchFamily="18" charset="0"/>
            </a:endParaRPr>
          </a:p>
        </p:txBody>
      </p:sp>
      <p:sp>
        <p:nvSpPr>
          <p:cNvPr id="220184" name="Rectangle 24"/>
          <p:cNvSpPr>
            <a:spLocks noChangeArrowheads="1"/>
          </p:cNvSpPr>
          <p:nvPr/>
        </p:nvSpPr>
        <p:spPr bwMode="auto">
          <a:xfrm>
            <a:off x="1956059" y="1756432"/>
            <a:ext cx="5427662" cy="45720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i="1">
                <a:solidFill>
                  <a:srgbClr val="000000"/>
                </a:solidFill>
                <a:latin typeface="Times New Roman" panose="02020603050405020304" pitchFamily="18" charset="0"/>
              </a:rPr>
              <a:t>E</a:t>
            </a:r>
            <a:r>
              <a:rPr lang="en-US" altLang="zh-CN" sz="2400" b="1" baseline="-25000">
                <a:solidFill>
                  <a:srgbClr val="000000"/>
                </a:solidFill>
                <a:latin typeface="Times New Roman" panose="02020603050405020304" pitchFamily="18" charset="0"/>
              </a:rPr>
              <a:t>1</a:t>
            </a:r>
            <a:r>
              <a:rPr lang="en-US" altLang="zh-CN" sz="2400" b="1" i="1">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6V</a:t>
            </a:r>
            <a:r>
              <a:rPr lang="zh-CN" altLang="en-US" sz="2400" b="1" i="1">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E</a:t>
            </a:r>
            <a:r>
              <a:rPr lang="en-US" altLang="zh-CN" sz="2400" b="1" baseline="-25000">
                <a:solidFill>
                  <a:srgbClr val="000000"/>
                </a:solidFill>
                <a:latin typeface="Times New Roman" panose="02020603050405020304" pitchFamily="18" charset="0"/>
              </a:rPr>
              <a:t>2</a:t>
            </a:r>
            <a:r>
              <a:rPr lang="en-US" altLang="zh-CN" sz="2400" b="1" i="1">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2V</a:t>
            </a:r>
            <a:r>
              <a:rPr lang="zh-CN" altLang="en-US" sz="2400" b="1">
                <a:solidFill>
                  <a:srgbClr val="000000"/>
                </a:solidFill>
                <a:latin typeface="Times New Roman" panose="02020603050405020304" pitchFamily="18" charset="0"/>
              </a:rPr>
              <a:t>，</a:t>
            </a:r>
            <a:r>
              <a:rPr lang="zh-CN" altLang="en-US" sz="2400" b="1">
                <a:solidFill>
                  <a:srgbClr val="000000"/>
                </a:solidFill>
                <a:latin typeface="楷体_GB2312" pitchFamily="49" charset="-122"/>
              </a:rPr>
              <a:t>试画出</a:t>
            </a:r>
            <a:r>
              <a:rPr lang="en-US" altLang="zh-CN" sz="2400" b="1" i="1">
                <a:solidFill>
                  <a:srgbClr val="000000"/>
                </a:solidFill>
                <a:latin typeface="Times New Roman" panose="02020603050405020304" pitchFamily="18" charset="0"/>
                <a:ea typeface="楷体_GB2312" pitchFamily="49" charset="-122"/>
              </a:rPr>
              <a:t>v</a:t>
            </a:r>
            <a:r>
              <a:rPr lang="en-US" altLang="zh-CN" sz="2400" b="1" baseline="-25000">
                <a:solidFill>
                  <a:srgbClr val="000000"/>
                </a:solidFill>
                <a:latin typeface="楷体_GB2312" pitchFamily="49" charset="-122"/>
                <a:ea typeface="楷体_GB2312" pitchFamily="49" charset="-122"/>
              </a:rPr>
              <a:t>o</a:t>
            </a:r>
            <a:r>
              <a:rPr lang="zh-CN" altLang="en-US" sz="2400" b="1">
                <a:solidFill>
                  <a:srgbClr val="000000"/>
                </a:solidFill>
                <a:latin typeface="宋体" panose="02010600030101010101" pitchFamily="2" charset="-122"/>
              </a:rPr>
              <a:t>的波形</a:t>
            </a:r>
            <a:r>
              <a:rPr lang="en-US" altLang="zh-CN" sz="2400" b="1">
                <a:solidFill>
                  <a:srgbClr val="000000"/>
                </a:solidFill>
                <a:latin typeface="宋体" panose="02010600030101010101" pitchFamily="2" charset="-122"/>
              </a:rPr>
              <a:t>?</a:t>
            </a:r>
            <a:endParaRPr lang="en-US" altLang="zh-CN" sz="2400" b="1">
              <a:solidFill>
                <a:srgbClr val="000000"/>
              </a:solidFill>
              <a:latin typeface="宋体" panose="02010600030101010101" pitchFamily="2" charset="-122"/>
            </a:endParaRPr>
          </a:p>
        </p:txBody>
      </p:sp>
      <p:grpSp>
        <p:nvGrpSpPr>
          <p:cNvPr id="220185" name="Group 25"/>
          <p:cNvGrpSpPr/>
          <p:nvPr/>
        </p:nvGrpSpPr>
        <p:grpSpPr bwMode="auto">
          <a:xfrm>
            <a:off x="2152909" y="4180545"/>
            <a:ext cx="3033712" cy="2011362"/>
            <a:chOff x="498" y="3433"/>
            <a:chExt cx="1911" cy="858"/>
          </a:xfrm>
        </p:grpSpPr>
        <p:sp>
          <p:nvSpPr>
            <p:cNvPr id="220186" name="Freeform 26"/>
            <p:cNvSpPr/>
            <p:nvPr/>
          </p:nvSpPr>
          <p:spPr bwMode="auto">
            <a:xfrm>
              <a:off x="498" y="3433"/>
              <a:ext cx="962" cy="841"/>
            </a:xfrm>
            <a:custGeom>
              <a:avLst/>
              <a:gdLst>
                <a:gd name="T0" fmla="*/ 0 w 7233"/>
                <a:gd name="T1" fmla="*/ 2000 h 4000"/>
                <a:gd name="T2" fmla="*/ 200 w 7233"/>
                <a:gd name="T3" fmla="*/ 1653 h 4000"/>
                <a:gd name="T4" fmla="*/ 400 w 7233"/>
                <a:gd name="T5" fmla="*/ 1316 h 4000"/>
                <a:gd name="T6" fmla="*/ 600 w 7233"/>
                <a:gd name="T7" fmla="*/ 1000 h 4000"/>
                <a:gd name="T8" fmla="*/ 800 w 7233"/>
                <a:gd name="T9" fmla="*/ 714 h 4000"/>
                <a:gd name="T10" fmla="*/ 1000 w 7233"/>
                <a:gd name="T11" fmla="*/ 468 h 4000"/>
                <a:gd name="T12" fmla="*/ 1200 w 7233"/>
                <a:gd name="T13" fmla="*/ 268 h 4000"/>
                <a:gd name="T14" fmla="*/ 1400 w 7233"/>
                <a:gd name="T15" fmla="*/ 121 h 4000"/>
                <a:gd name="T16" fmla="*/ 1600 w 7233"/>
                <a:gd name="T17" fmla="*/ 30 h 4000"/>
                <a:gd name="T18" fmla="*/ 1800 w 7233"/>
                <a:gd name="T19" fmla="*/ 0 h 4000"/>
                <a:gd name="T20" fmla="*/ 2000 w 7233"/>
                <a:gd name="T21" fmla="*/ 30 h 4000"/>
                <a:gd name="T22" fmla="*/ 2200 w 7233"/>
                <a:gd name="T23" fmla="*/ 121 h 4000"/>
                <a:gd name="T24" fmla="*/ 2400 w 7233"/>
                <a:gd name="T25" fmla="*/ 268 h 4000"/>
                <a:gd name="T26" fmla="*/ 2600 w 7233"/>
                <a:gd name="T27" fmla="*/ 468 h 4000"/>
                <a:gd name="T28" fmla="*/ 2800 w 7233"/>
                <a:gd name="T29" fmla="*/ 714 h 4000"/>
                <a:gd name="T30" fmla="*/ 3000 w 7233"/>
                <a:gd name="T31" fmla="*/ 1000 h 4000"/>
                <a:gd name="T32" fmla="*/ 3200 w 7233"/>
                <a:gd name="T33" fmla="*/ 1316 h 4000"/>
                <a:gd name="T34" fmla="*/ 3400 w 7233"/>
                <a:gd name="T35" fmla="*/ 1653 h 4000"/>
                <a:gd name="T36" fmla="*/ 3600 w 7233"/>
                <a:gd name="T37" fmla="*/ 2000 h 4000"/>
                <a:gd name="T38" fmla="*/ 3800 w 7233"/>
                <a:gd name="T39" fmla="*/ 2347 h 4000"/>
                <a:gd name="T40" fmla="*/ 4000 w 7233"/>
                <a:gd name="T41" fmla="*/ 2684 h 4000"/>
                <a:gd name="T42" fmla="*/ 4200 w 7233"/>
                <a:gd name="T43" fmla="*/ 3000 h 4000"/>
                <a:gd name="T44" fmla="*/ 4400 w 7233"/>
                <a:gd name="T45" fmla="*/ 3285 h 4000"/>
                <a:gd name="T46" fmla="*/ 4600 w 7233"/>
                <a:gd name="T47" fmla="*/ 3532 h 4000"/>
                <a:gd name="T48" fmla="*/ 4800 w 7233"/>
                <a:gd name="T49" fmla="*/ 3732 h 4000"/>
                <a:gd name="T50" fmla="*/ 5000 w 7233"/>
                <a:gd name="T51" fmla="*/ 3879 h 4000"/>
                <a:gd name="T52" fmla="*/ 5200 w 7233"/>
                <a:gd name="T53" fmla="*/ 3970 h 4000"/>
                <a:gd name="T54" fmla="*/ 5400 w 7233"/>
                <a:gd name="T55" fmla="*/ 4000 h 4000"/>
                <a:gd name="T56" fmla="*/ 5600 w 7233"/>
                <a:gd name="T57" fmla="*/ 3970 h 4000"/>
                <a:gd name="T58" fmla="*/ 5800 w 7233"/>
                <a:gd name="T59" fmla="*/ 3879 h 4000"/>
                <a:gd name="T60" fmla="*/ 6000 w 7233"/>
                <a:gd name="T61" fmla="*/ 3732 h 4000"/>
                <a:gd name="T62" fmla="*/ 6200 w 7233"/>
                <a:gd name="T63" fmla="*/ 3532 h 4000"/>
                <a:gd name="T64" fmla="*/ 6400 w 7233"/>
                <a:gd name="T65" fmla="*/ 3286 h 4000"/>
                <a:gd name="T66" fmla="*/ 6600 w 7233"/>
                <a:gd name="T67" fmla="*/ 3000 h 4000"/>
                <a:gd name="T68" fmla="*/ 6800 w 7233"/>
                <a:gd name="T69" fmla="*/ 2684 h 4000"/>
                <a:gd name="T70" fmla="*/ 7000 w 7233"/>
                <a:gd name="T71" fmla="*/ 2348 h 4000"/>
                <a:gd name="T72" fmla="*/ 7200 w 7233"/>
                <a:gd name="T73" fmla="*/ 2000 h 4000"/>
                <a:gd name="T74" fmla="*/ 7200 w 7233"/>
                <a:gd name="T7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33" h="4000">
                  <a:moveTo>
                    <a:pt x="0" y="2000"/>
                  </a:moveTo>
                  <a:cubicBezTo>
                    <a:pt x="66" y="1883"/>
                    <a:pt x="133" y="1767"/>
                    <a:pt x="200" y="1653"/>
                  </a:cubicBezTo>
                  <a:cubicBezTo>
                    <a:pt x="267" y="1539"/>
                    <a:pt x="333" y="1425"/>
                    <a:pt x="400" y="1316"/>
                  </a:cubicBezTo>
                  <a:cubicBezTo>
                    <a:pt x="467" y="1207"/>
                    <a:pt x="533" y="1100"/>
                    <a:pt x="600" y="1000"/>
                  </a:cubicBezTo>
                  <a:cubicBezTo>
                    <a:pt x="667" y="900"/>
                    <a:pt x="733" y="803"/>
                    <a:pt x="800" y="714"/>
                  </a:cubicBezTo>
                  <a:cubicBezTo>
                    <a:pt x="867" y="625"/>
                    <a:pt x="933" y="542"/>
                    <a:pt x="1000" y="468"/>
                  </a:cubicBezTo>
                  <a:cubicBezTo>
                    <a:pt x="1067" y="394"/>
                    <a:pt x="1133" y="326"/>
                    <a:pt x="1200" y="268"/>
                  </a:cubicBezTo>
                  <a:cubicBezTo>
                    <a:pt x="1267" y="210"/>
                    <a:pt x="1333" y="161"/>
                    <a:pt x="1400" y="121"/>
                  </a:cubicBezTo>
                  <a:cubicBezTo>
                    <a:pt x="1467" y="81"/>
                    <a:pt x="1533" y="50"/>
                    <a:pt x="1600" y="30"/>
                  </a:cubicBezTo>
                  <a:cubicBezTo>
                    <a:pt x="1667" y="10"/>
                    <a:pt x="1733" y="0"/>
                    <a:pt x="1800" y="0"/>
                  </a:cubicBezTo>
                  <a:cubicBezTo>
                    <a:pt x="1867" y="0"/>
                    <a:pt x="1933" y="10"/>
                    <a:pt x="2000" y="30"/>
                  </a:cubicBezTo>
                  <a:cubicBezTo>
                    <a:pt x="2067" y="50"/>
                    <a:pt x="2133" y="81"/>
                    <a:pt x="2200" y="121"/>
                  </a:cubicBezTo>
                  <a:cubicBezTo>
                    <a:pt x="2267" y="161"/>
                    <a:pt x="2333" y="210"/>
                    <a:pt x="2400" y="268"/>
                  </a:cubicBezTo>
                  <a:cubicBezTo>
                    <a:pt x="2467" y="326"/>
                    <a:pt x="2533" y="394"/>
                    <a:pt x="2600" y="468"/>
                  </a:cubicBezTo>
                  <a:cubicBezTo>
                    <a:pt x="2667" y="542"/>
                    <a:pt x="2733" y="625"/>
                    <a:pt x="2800" y="714"/>
                  </a:cubicBezTo>
                  <a:cubicBezTo>
                    <a:pt x="2867" y="803"/>
                    <a:pt x="2933" y="900"/>
                    <a:pt x="3000" y="1000"/>
                  </a:cubicBezTo>
                  <a:cubicBezTo>
                    <a:pt x="3067" y="1100"/>
                    <a:pt x="3133" y="1207"/>
                    <a:pt x="3200" y="1316"/>
                  </a:cubicBezTo>
                  <a:cubicBezTo>
                    <a:pt x="3267" y="1425"/>
                    <a:pt x="3333" y="1539"/>
                    <a:pt x="3400" y="1653"/>
                  </a:cubicBezTo>
                  <a:cubicBezTo>
                    <a:pt x="3467" y="1767"/>
                    <a:pt x="3533" y="1884"/>
                    <a:pt x="3600" y="2000"/>
                  </a:cubicBezTo>
                  <a:cubicBezTo>
                    <a:pt x="3667" y="2116"/>
                    <a:pt x="3733" y="2233"/>
                    <a:pt x="3800" y="2347"/>
                  </a:cubicBezTo>
                  <a:cubicBezTo>
                    <a:pt x="3867" y="2461"/>
                    <a:pt x="3933" y="2575"/>
                    <a:pt x="4000" y="2684"/>
                  </a:cubicBezTo>
                  <a:cubicBezTo>
                    <a:pt x="4067" y="2793"/>
                    <a:pt x="4133" y="2900"/>
                    <a:pt x="4200" y="3000"/>
                  </a:cubicBezTo>
                  <a:cubicBezTo>
                    <a:pt x="4267" y="3100"/>
                    <a:pt x="4333" y="3196"/>
                    <a:pt x="4400" y="3285"/>
                  </a:cubicBezTo>
                  <a:cubicBezTo>
                    <a:pt x="4467" y="3374"/>
                    <a:pt x="4533" y="3458"/>
                    <a:pt x="4600" y="3532"/>
                  </a:cubicBezTo>
                  <a:cubicBezTo>
                    <a:pt x="4667" y="3606"/>
                    <a:pt x="4733" y="3674"/>
                    <a:pt x="4800" y="3732"/>
                  </a:cubicBezTo>
                  <a:cubicBezTo>
                    <a:pt x="4867" y="3790"/>
                    <a:pt x="4933" y="3839"/>
                    <a:pt x="5000" y="3879"/>
                  </a:cubicBezTo>
                  <a:cubicBezTo>
                    <a:pt x="5067" y="3919"/>
                    <a:pt x="5133" y="3950"/>
                    <a:pt x="5200" y="3970"/>
                  </a:cubicBezTo>
                  <a:cubicBezTo>
                    <a:pt x="5267" y="3990"/>
                    <a:pt x="5333" y="4000"/>
                    <a:pt x="5400" y="4000"/>
                  </a:cubicBezTo>
                  <a:cubicBezTo>
                    <a:pt x="5467" y="4000"/>
                    <a:pt x="5533" y="3990"/>
                    <a:pt x="5600" y="3970"/>
                  </a:cubicBezTo>
                  <a:cubicBezTo>
                    <a:pt x="5667" y="3950"/>
                    <a:pt x="5733" y="3919"/>
                    <a:pt x="5800" y="3879"/>
                  </a:cubicBezTo>
                  <a:cubicBezTo>
                    <a:pt x="5867" y="3839"/>
                    <a:pt x="5933" y="3790"/>
                    <a:pt x="6000" y="3732"/>
                  </a:cubicBezTo>
                  <a:cubicBezTo>
                    <a:pt x="6067" y="3674"/>
                    <a:pt x="6133" y="3606"/>
                    <a:pt x="6200" y="3532"/>
                  </a:cubicBezTo>
                  <a:cubicBezTo>
                    <a:pt x="6267" y="3458"/>
                    <a:pt x="6333" y="3375"/>
                    <a:pt x="6400" y="3286"/>
                  </a:cubicBezTo>
                  <a:cubicBezTo>
                    <a:pt x="6467" y="3197"/>
                    <a:pt x="6533" y="3100"/>
                    <a:pt x="6600" y="3000"/>
                  </a:cubicBezTo>
                  <a:cubicBezTo>
                    <a:pt x="6667" y="2900"/>
                    <a:pt x="6733" y="2793"/>
                    <a:pt x="6800" y="2684"/>
                  </a:cubicBezTo>
                  <a:cubicBezTo>
                    <a:pt x="6867" y="2575"/>
                    <a:pt x="6933" y="2462"/>
                    <a:pt x="7000" y="2348"/>
                  </a:cubicBezTo>
                  <a:cubicBezTo>
                    <a:pt x="7067" y="2234"/>
                    <a:pt x="7167" y="2058"/>
                    <a:pt x="7200" y="2000"/>
                  </a:cubicBezTo>
                  <a:cubicBezTo>
                    <a:pt x="7233" y="1942"/>
                    <a:pt x="7216" y="1971"/>
                    <a:pt x="7200" y="2000"/>
                  </a:cubicBezTo>
                </a:path>
              </a:pathLst>
            </a:custGeom>
            <a:noFill/>
            <a:ln w="19050" cap="flat">
              <a:solidFill>
                <a:srgbClr val="000000"/>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0187" name="Freeform 27"/>
            <p:cNvSpPr/>
            <p:nvPr/>
          </p:nvSpPr>
          <p:spPr bwMode="auto">
            <a:xfrm>
              <a:off x="1447" y="3451"/>
              <a:ext cx="962" cy="840"/>
            </a:xfrm>
            <a:custGeom>
              <a:avLst/>
              <a:gdLst>
                <a:gd name="T0" fmla="*/ 0 w 7233"/>
                <a:gd name="T1" fmla="*/ 2000 h 4000"/>
                <a:gd name="T2" fmla="*/ 200 w 7233"/>
                <a:gd name="T3" fmla="*/ 1653 h 4000"/>
                <a:gd name="T4" fmla="*/ 400 w 7233"/>
                <a:gd name="T5" fmla="*/ 1316 h 4000"/>
                <a:gd name="T6" fmla="*/ 600 w 7233"/>
                <a:gd name="T7" fmla="*/ 1000 h 4000"/>
                <a:gd name="T8" fmla="*/ 800 w 7233"/>
                <a:gd name="T9" fmla="*/ 714 h 4000"/>
                <a:gd name="T10" fmla="*/ 1000 w 7233"/>
                <a:gd name="T11" fmla="*/ 468 h 4000"/>
                <a:gd name="T12" fmla="*/ 1200 w 7233"/>
                <a:gd name="T13" fmla="*/ 268 h 4000"/>
                <a:gd name="T14" fmla="*/ 1400 w 7233"/>
                <a:gd name="T15" fmla="*/ 121 h 4000"/>
                <a:gd name="T16" fmla="*/ 1600 w 7233"/>
                <a:gd name="T17" fmla="*/ 30 h 4000"/>
                <a:gd name="T18" fmla="*/ 1800 w 7233"/>
                <a:gd name="T19" fmla="*/ 0 h 4000"/>
                <a:gd name="T20" fmla="*/ 2000 w 7233"/>
                <a:gd name="T21" fmla="*/ 30 h 4000"/>
                <a:gd name="T22" fmla="*/ 2200 w 7233"/>
                <a:gd name="T23" fmla="*/ 121 h 4000"/>
                <a:gd name="T24" fmla="*/ 2400 w 7233"/>
                <a:gd name="T25" fmla="*/ 268 h 4000"/>
                <a:gd name="T26" fmla="*/ 2600 w 7233"/>
                <a:gd name="T27" fmla="*/ 468 h 4000"/>
                <a:gd name="T28" fmla="*/ 2800 w 7233"/>
                <a:gd name="T29" fmla="*/ 714 h 4000"/>
                <a:gd name="T30" fmla="*/ 3000 w 7233"/>
                <a:gd name="T31" fmla="*/ 1000 h 4000"/>
                <a:gd name="T32" fmla="*/ 3200 w 7233"/>
                <a:gd name="T33" fmla="*/ 1316 h 4000"/>
                <a:gd name="T34" fmla="*/ 3400 w 7233"/>
                <a:gd name="T35" fmla="*/ 1653 h 4000"/>
                <a:gd name="T36" fmla="*/ 3600 w 7233"/>
                <a:gd name="T37" fmla="*/ 2000 h 4000"/>
                <a:gd name="T38" fmla="*/ 3800 w 7233"/>
                <a:gd name="T39" fmla="*/ 2347 h 4000"/>
                <a:gd name="T40" fmla="*/ 4000 w 7233"/>
                <a:gd name="T41" fmla="*/ 2684 h 4000"/>
                <a:gd name="T42" fmla="*/ 4200 w 7233"/>
                <a:gd name="T43" fmla="*/ 3000 h 4000"/>
                <a:gd name="T44" fmla="*/ 4400 w 7233"/>
                <a:gd name="T45" fmla="*/ 3285 h 4000"/>
                <a:gd name="T46" fmla="*/ 4600 w 7233"/>
                <a:gd name="T47" fmla="*/ 3532 h 4000"/>
                <a:gd name="T48" fmla="*/ 4800 w 7233"/>
                <a:gd name="T49" fmla="*/ 3732 h 4000"/>
                <a:gd name="T50" fmla="*/ 5000 w 7233"/>
                <a:gd name="T51" fmla="*/ 3879 h 4000"/>
                <a:gd name="T52" fmla="*/ 5200 w 7233"/>
                <a:gd name="T53" fmla="*/ 3970 h 4000"/>
                <a:gd name="T54" fmla="*/ 5400 w 7233"/>
                <a:gd name="T55" fmla="*/ 4000 h 4000"/>
                <a:gd name="T56" fmla="*/ 5600 w 7233"/>
                <a:gd name="T57" fmla="*/ 3970 h 4000"/>
                <a:gd name="T58" fmla="*/ 5800 w 7233"/>
                <a:gd name="T59" fmla="*/ 3879 h 4000"/>
                <a:gd name="T60" fmla="*/ 6000 w 7233"/>
                <a:gd name="T61" fmla="*/ 3732 h 4000"/>
                <a:gd name="T62" fmla="*/ 6200 w 7233"/>
                <a:gd name="T63" fmla="*/ 3532 h 4000"/>
                <a:gd name="T64" fmla="*/ 6400 w 7233"/>
                <a:gd name="T65" fmla="*/ 3286 h 4000"/>
                <a:gd name="T66" fmla="*/ 6600 w 7233"/>
                <a:gd name="T67" fmla="*/ 3000 h 4000"/>
                <a:gd name="T68" fmla="*/ 6800 w 7233"/>
                <a:gd name="T69" fmla="*/ 2684 h 4000"/>
                <a:gd name="T70" fmla="*/ 7000 w 7233"/>
                <a:gd name="T71" fmla="*/ 2348 h 4000"/>
                <a:gd name="T72" fmla="*/ 7200 w 7233"/>
                <a:gd name="T73" fmla="*/ 2000 h 4000"/>
                <a:gd name="T74" fmla="*/ 7200 w 7233"/>
                <a:gd name="T7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33" h="4000">
                  <a:moveTo>
                    <a:pt x="0" y="2000"/>
                  </a:moveTo>
                  <a:cubicBezTo>
                    <a:pt x="66" y="1883"/>
                    <a:pt x="133" y="1767"/>
                    <a:pt x="200" y="1653"/>
                  </a:cubicBezTo>
                  <a:cubicBezTo>
                    <a:pt x="267" y="1539"/>
                    <a:pt x="333" y="1425"/>
                    <a:pt x="400" y="1316"/>
                  </a:cubicBezTo>
                  <a:cubicBezTo>
                    <a:pt x="467" y="1207"/>
                    <a:pt x="533" y="1100"/>
                    <a:pt x="600" y="1000"/>
                  </a:cubicBezTo>
                  <a:cubicBezTo>
                    <a:pt x="667" y="900"/>
                    <a:pt x="733" y="803"/>
                    <a:pt x="800" y="714"/>
                  </a:cubicBezTo>
                  <a:cubicBezTo>
                    <a:pt x="867" y="625"/>
                    <a:pt x="933" y="542"/>
                    <a:pt x="1000" y="468"/>
                  </a:cubicBezTo>
                  <a:cubicBezTo>
                    <a:pt x="1067" y="394"/>
                    <a:pt x="1133" y="326"/>
                    <a:pt x="1200" y="268"/>
                  </a:cubicBezTo>
                  <a:cubicBezTo>
                    <a:pt x="1267" y="210"/>
                    <a:pt x="1333" y="161"/>
                    <a:pt x="1400" y="121"/>
                  </a:cubicBezTo>
                  <a:cubicBezTo>
                    <a:pt x="1467" y="81"/>
                    <a:pt x="1533" y="50"/>
                    <a:pt x="1600" y="30"/>
                  </a:cubicBezTo>
                  <a:cubicBezTo>
                    <a:pt x="1667" y="10"/>
                    <a:pt x="1733" y="0"/>
                    <a:pt x="1800" y="0"/>
                  </a:cubicBezTo>
                  <a:cubicBezTo>
                    <a:pt x="1867" y="0"/>
                    <a:pt x="1933" y="10"/>
                    <a:pt x="2000" y="30"/>
                  </a:cubicBezTo>
                  <a:cubicBezTo>
                    <a:pt x="2067" y="50"/>
                    <a:pt x="2133" y="81"/>
                    <a:pt x="2200" y="121"/>
                  </a:cubicBezTo>
                  <a:cubicBezTo>
                    <a:pt x="2267" y="161"/>
                    <a:pt x="2333" y="210"/>
                    <a:pt x="2400" y="268"/>
                  </a:cubicBezTo>
                  <a:cubicBezTo>
                    <a:pt x="2467" y="326"/>
                    <a:pt x="2533" y="394"/>
                    <a:pt x="2600" y="468"/>
                  </a:cubicBezTo>
                  <a:cubicBezTo>
                    <a:pt x="2667" y="542"/>
                    <a:pt x="2733" y="625"/>
                    <a:pt x="2800" y="714"/>
                  </a:cubicBezTo>
                  <a:cubicBezTo>
                    <a:pt x="2867" y="803"/>
                    <a:pt x="2933" y="900"/>
                    <a:pt x="3000" y="1000"/>
                  </a:cubicBezTo>
                  <a:cubicBezTo>
                    <a:pt x="3067" y="1100"/>
                    <a:pt x="3133" y="1207"/>
                    <a:pt x="3200" y="1316"/>
                  </a:cubicBezTo>
                  <a:cubicBezTo>
                    <a:pt x="3267" y="1425"/>
                    <a:pt x="3333" y="1539"/>
                    <a:pt x="3400" y="1653"/>
                  </a:cubicBezTo>
                  <a:cubicBezTo>
                    <a:pt x="3467" y="1767"/>
                    <a:pt x="3533" y="1884"/>
                    <a:pt x="3600" y="2000"/>
                  </a:cubicBezTo>
                  <a:cubicBezTo>
                    <a:pt x="3667" y="2116"/>
                    <a:pt x="3733" y="2233"/>
                    <a:pt x="3800" y="2347"/>
                  </a:cubicBezTo>
                  <a:cubicBezTo>
                    <a:pt x="3867" y="2461"/>
                    <a:pt x="3933" y="2575"/>
                    <a:pt x="4000" y="2684"/>
                  </a:cubicBezTo>
                  <a:cubicBezTo>
                    <a:pt x="4067" y="2793"/>
                    <a:pt x="4133" y="2900"/>
                    <a:pt x="4200" y="3000"/>
                  </a:cubicBezTo>
                  <a:cubicBezTo>
                    <a:pt x="4267" y="3100"/>
                    <a:pt x="4333" y="3196"/>
                    <a:pt x="4400" y="3285"/>
                  </a:cubicBezTo>
                  <a:cubicBezTo>
                    <a:pt x="4467" y="3374"/>
                    <a:pt x="4533" y="3458"/>
                    <a:pt x="4600" y="3532"/>
                  </a:cubicBezTo>
                  <a:cubicBezTo>
                    <a:pt x="4667" y="3606"/>
                    <a:pt x="4733" y="3674"/>
                    <a:pt x="4800" y="3732"/>
                  </a:cubicBezTo>
                  <a:cubicBezTo>
                    <a:pt x="4867" y="3790"/>
                    <a:pt x="4933" y="3839"/>
                    <a:pt x="5000" y="3879"/>
                  </a:cubicBezTo>
                  <a:cubicBezTo>
                    <a:pt x="5067" y="3919"/>
                    <a:pt x="5133" y="3950"/>
                    <a:pt x="5200" y="3970"/>
                  </a:cubicBezTo>
                  <a:cubicBezTo>
                    <a:pt x="5267" y="3990"/>
                    <a:pt x="5333" y="4000"/>
                    <a:pt x="5400" y="4000"/>
                  </a:cubicBezTo>
                  <a:cubicBezTo>
                    <a:pt x="5467" y="4000"/>
                    <a:pt x="5533" y="3990"/>
                    <a:pt x="5600" y="3970"/>
                  </a:cubicBezTo>
                  <a:cubicBezTo>
                    <a:pt x="5667" y="3950"/>
                    <a:pt x="5733" y="3919"/>
                    <a:pt x="5800" y="3879"/>
                  </a:cubicBezTo>
                  <a:cubicBezTo>
                    <a:pt x="5867" y="3839"/>
                    <a:pt x="5933" y="3790"/>
                    <a:pt x="6000" y="3732"/>
                  </a:cubicBezTo>
                  <a:cubicBezTo>
                    <a:pt x="6067" y="3674"/>
                    <a:pt x="6133" y="3606"/>
                    <a:pt x="6200" y="3532"/>
                  </a:cubicBezTo>
                  <a:cubicBezTo>
                    <a:pt x="6267" y="3458"/>
                    <a:pt x="6333" y="3375"/>
                    <a:pt x="6400" y="3286"/>
                  </a:cubicBezTo>
                  <a:cubicBezTo>
                    <a:pt x="6467" y="3197"/>
                    <a:pt x="6533" y="3100"/>
                    <a:pt x="6600" y="3000"/>
                  </a:cubicBezTo>
                  <a:cubicBezTo>
                    <a:pt x="6667" y="2900"/>
                    <a:pt x="6733" y="2793"/>
                    <a:pt x="6800" y="2684"/>
                  </a:cubicBezTo>
                  <a:cubicBezTo>
                    <a:pt x="6867" y="2575"/>
                    <a:pt x="6933" y="2462"/>
                    <a:pt x="7000" y="2348"/>
                  </a:cubicBezTo>
                  <a:cubicBezTo>
                    <a:pt x="7067" y="2234"/>
                    <a:pt x="7167" y="2058"/>
                    <a:pt x="7200" y="2000"/>
                  </a:cubicBezTo>
                  <a:cubicBezTo>
                    <a:pt x="7233" y="1942"/>
                    <a:pt x="7216" y="1971"/>
                    <a:pt x="7200" y="2000"/>
                  </a:cubicBezTo>
                </a:path>
              </a:pathLst>
            </a:custGeom>
            <a:noFill/>
            <a:ln w="19050" cap="flat">
              <a:solidFill>
                <a:srgbClr val="000000"/>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20188" name="Group 28"/>
          <p:cNvGrpSpPr/>
          <p:nvPr/>
        </p:nvGrpSpPr>
        <p:grpSpPr bwMode="auto">
          <a:xfrm>
            <a:off x="2148146" y="3553482"/>
            <a:ext cx="3544888" cy="2692400"/>
            <a:chOff x="675" y="2761"/>
            <a:chExt cx="2233" cy="1302"/>
          </a:xfrm>
        </p:grpSpPr>
        <p:sp>
          <p:nvSpPr>
            <p:cNvPr id="220189" name="Line 29"/>
            <p:cNvSpPr>
              <a:spLocks noChangeShapeType="1"/>
            </p:cNvSpPr>
            <p:nvPr/>
          </p:nvSpPr>
          <p:spPr bwMode="auto">
            <a:xfrm>
              <a:off x="687" y="3550"/>
              <a:ext cx="2148" cy="0"/>
            </a:xfrm>
            <a:prstGeom prst="line">
              <a:avLst/>
            </a:prstGeom>
            <a:noFill/>
            <a:ln w="9525">
              <a:solidFill>
                <a:srgbClr val="0000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20190" name="Line 30"/>
            <p:cNvSpPr>
              <a:spLocks noChangeShapeType="1"/>
            </p:cNvSpPr>
            <p:nvPr/>
          </p:nvSpPr>
          <p:spPr bwMode="auto">
            <a:xfrm flipV="1">
              <a:off x="675" y="2847"/>
              <a:ext cx="0" cy="1216"/>
            </a:xfrm>
            <a:prstGeom prst="line">
              <a:avLst/>
            </a:prstGeom>
            <a:noFill/>
            <a:ln w="9525">
              <a:solidFill>
                <a:srgbClr val="0000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20191" name="Rectangle 31"/>
            <p:cNvSpPr>
              <a:spLocks noChangeArrowheads="1"/>
            </p:cNvSpPr>
            <p:nvPr/>
          </p:nvSpPr>
          <p:spPr bwMode="auto">
            <a:xfrm>
              <a:off x="2854" y="3396"/>
              <a:ext cx="5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sz="2400" b="1" i="1">
                  <a:solidFill>
                    <a:srgbClr val="111111"/>
                  </a:solidFill>
                  <a:latin typeface="Times New Roman" panose="02020603050405020304" pitchFamily="18" charset="0"/>
                </a:rPr>
                <a:t>t</a:t>
              </a:r>
              <a:endParaRPr kumimoji="1" lang="en-US" altLang="zh-CN" sz="2400" b="1" i="1">
                <a:solidFill>
                  <a:srgbClr val="111111"/>
                </a:solidFill>
                <a:latin typeface="Times New Roman" panose="02020603050405020304" pitchFamily="18" charset="0"/>
              </a:endParaRPr>
            </a:p>
          </p:txBody>
        </p:sp>
        <p:sp>
          <p:nvSpPr>
            <p:cNvPr id="220192" name="Rectangle 32"/>
            <p:cNvSpPr>
              <a:spLocks noChangeArrowheads="1"/>
            </p:cNvSpPr>
            <p:nvPr/>
          </p:nvSpPr>
          <p:spPr bwMode="auto">
            <a:xfrm>
              <a:off x="738" y="2761"/>
              <a:ext cx="231"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kumimoji="1" lang="en-US" altLang="zh-CN" sz="2400" b="1" i="1">
                  <a:solidFill>
                    <a:srgbClr val="111111"/>
                  </a:solidFill>
                  <a:latin typeface="Times New Roman" panose="02020603050405020304" pitchFamily="18" charset="0"/>
                </a:rPr>
                <a:t>v</a:t>
              </a:r>
              <a:r>
                <a:rPr kumimoji="1" lang="en-US" altLang="zh-CN" sz="2400" b="1" i="1" baseline="-25000">
                  <a:solidFill>
                    <a:srgbClr val="111111"/>
                  </a:solidFill>
                  <a:latin typeface="Times New Roman" panose="02020603050405020304" pitchFamily="18" charset="0"/>
                </a:rPr>
                <a:t>o</a:t>
              </a:r>
              <a:endParaRPr kumimoji="1" lang="en-US" altLang="zh-CN" sz="2400" b="1" i="1" baseline="-25000">
                <a:solidFill>
                  <a:srgbClr val="111111"/>
                </a:solidFill>
                <a:latin typeface="Times New Roman" panose="02020603050405020304" pitchFamily="18" charset="0"/>
              </a:endParaRPr>
            </a:p>
          </p:txBody>
        </p:sp>
      </p:grpSp>
      <p:grpSp>
        <p:nvGrpSpPr>
          <p:cNvPr id="220193" name="Group 33"/>
          <p:cNvGrpSpPr/>
          <p:nvPr/>
        </p:nvGrpSpPr>
        <p:grpSpPr bwMode="auto">
          <a:xfrm>
            <a:off x="2699010" y="4405971"/>
            <a:ext cx="130175" cy="452437"/>
            <a:chOff x="1096" y="3370"/>
            <a:chExt cx="137" cy="322"/>
          </a:xfrm>
        </p:grpSpPr>
        <p:sp>
          <p:nvSpPr>
            <p:cNvPr id="220194" name="Line 34"/>
            <p:cNvSpPr>
              <a:spLocks noChangeShapeType="1"/>
            </p:cNvSpPr>
            <p:nvPr/>
          </p:nvSpPr>
          <p:spPr bwMode="auto">
            <a:xfrm flipH="1" flipV="1">
              <a:off x="1170" y="3546"/>
              <a:ext cx="63" cy="146"/>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95" name="Line 35"/>
            <p:cNvSpPr>
              <a:spLocks noChangeShapeType="1"/>
            </p:cNvSpPr>
            <p:nvPr/>
          </p:nvSpPr>
          <p:spPr bwMode="auto">
            <a:xfrm flipH="1" flipV="1">
              <a:off x="1096" y="3370"/>
              <a:ext cx="72" cy="183"/>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20196" name="Line 36"/>
          <p:cNvSpPr>
            <a:spLocks noChangeShapeType="1"/>
          </p:cNvSpPr>
          <p:nvPr/>
        </p:nvSpPr>
        <p:spPr bwMode="auto">
          <a:xfrm flipV="1">
            <a:off x="2127509" y="4879045"/>
            <a:ext cx="114300" cy="0"/>
          </a:xfrm>
          <a:prstGeom prst="line">
            <a:avLst/>
          </a:prstGeom>
          <a:noFill/>
          <a:ln w="349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97" name="Line 37"/>
          <p:cNvSpPr>
            <a:spLocks noChangeShapeType="1"/>
          </p:cNvSpPr>
          <p:nvPr/>
        </p:nvSpPr>
        <p:spPr bwMode="auto">
          <a:xfrm flipV="1">
            <a:off x="2821246" y="4869520"/>
            <a:ext cx="928688" cy="0"/>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98" name="Line 38"/>
          <p:cNvSpPr>
            <a:spLocks noChangeShapeType="1"/>
          </p:cNvSpPr>
          <p:nvPr/>
        </p:nvSpPr>
        <p:spPr bwMode="auto">
          <a:xfrm>
            <a:off x="4327784" y="4866345"/>
            <a:ext cx="595312" cy="0"/>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99" name="Rectangle 39"/>
          <p:cNvSpPr>
            <a:spLocks noChangeArrowheads="1"/>
          </p:cNvSpPr>
          <p:nvPr/>
        </p:nvSpPr>
        <p:spPr bwMode="auto">
          <a:xfrm>
            <a:off x="1648084" y="4250396"/>
            <a:ext cx="279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b="1">
                <a:solidFill>
                  <a:srgbClr val="111111"/>
                </a:solidFill>
                <a:latin typeface="Times New Roman" panose="02020603050405020304" pitchFamily="18" charset="0"/>
              </a:rPr>
              <a:t>6V</a:t>
            </a:r>
            <a:endParaRPr kumimoji="1" lang="en-US" altLang="zh-CN" b="1">
              <a:solidFill>
                <a:srgbClr val="111111"/>
              </a:solidFill>
              <a:latin typeface="Times New Roman" panose="02020603050405020304" pitchFamily="18" charset="0"/>
            </a:endParaRPr>
          </a:p>
        </p:txBody>
      </p:sp>
      <p:sp>
        <p:nvSpPr>
          <p:cNvPr id="220200" name="Rectangle 40"/>
          <p:cNvSpPr>
            <a:spLocks noChangeArrowheads="1"/>
          </p:cNvSpPr>
          <p:nvPr/>
        </p:nvSpPr>
        <p:spPr bwMode="auto">
          <a:xfrm>
            <a:off x="1798896" y="4723471"/>
            <a:ext cx="279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kumimoji="1" lang="en-US" altLang="zh-CN" b="1">
                <a:solidFill>
                  <a:srgbClr val="111111"/>
                </a:solidFill>
                <a:latin typeface="Times New Roman" panose="02020603050405020304" pitchFamily="18" charset="0"/>
              </a:rPr>
              <a:t>2V</a:t>
            </a:r>
            <a:endParaRPr kumimoji="1" lang="en-US" altLang="zh-CN" b="1">
              <a:solidFill>
                <a:srgbClr val="111111"/>
              </a:solidFill>
              <a:latin typeface="Times New Roman" panose="02020603050405020304" pitchFamily="18" charset="0"/>
            </a:endParaRPr>
          </a:p>
        </p:txBody>
      </p:sp>
      <p:sp>
        <p:nvSpPr>
          <p:cNvPr id="220201" name="Text Box 41"/>
          <p:cNvSpPr txBox="1">
            <a:spLocks noChangeArrowheads="1"/>
          </p:cNvSpPr>
          <p:nvPr/>
        </p:nvSpPr>
        <p:spPr bwMode="auto">
          <a:xfrm>
            <a:off x="1767146" y="2477157"/>
            <a:ext cx="2032000" cy="36933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sz="2400" b="1">
                <a:solidFill>
                  <a:srgbClr val="000000"/>
                </a:solidFill>
                <a:latin typeface="Times New Roman" panose="02020603050405020304" pitchFamily="18" charset="0"/>
              </a:rPr>
              <a:t>解：分析</a:t>
            </a:r>
            <a:endParaRPr lang="zh-CN" altLang="en-US" sz="2400" b="1">
              <a:solidFill>
                <a:srgbClr val="000000"/>
              </a:solidFill>
              <a:latin typeface="Times New Roman" panose="02020603050405020304" pitchFamily="18" charset="0"/>
            </a:endParaRPr>
          </a:p>
        </p:txBody>
      </p:sp>
      <p:grpSp>
        <p:nvGrpSpPr>
          <p:cNvPr id="220202" name="Group 42"/>
          <p:cNvGrpSpPr/>
          <p:nvPr/>
        </p:nvGrpSpPr>
        <p:grpSpPr bwMode="auto">
          <a:xfrm>
            <a:off x="2264035" y="3145495"/>
            <a:ext cx="3851275" cy="793750"/>
            <a:chOff x="694" y="1567"/>
            <a:chExt cx="2426" cy="500"/>
          </a:xfrm>
        </p:grpSpPr>
        <p:graphicFrame>
          <p:nvGraphicFramePr>
            <p:cNvPr id="220203" name="Object 43"/>
            <p:cNvGraphicFramePr>
              <a:graphicFrameLocks noChangeAspect="1"/>
            </p:cNvGraphicFramePr>
            <p:nvPr/>
          </p:nvGraphicFramePr>
          <p:xfrm>
            <a:off x="2293" y="1567"/>
            <a:ext cx="827" cy="292"/>
          </p:xfrm>
          <a:graphic>
            <a:graphicData uri="http://schemas.openxmlformats.org/presentationml/2006/ole">
              <mc:AlternateContent xmlns:mc="http://schemas.openxmlformats.org/markup-compatibility/2006">
                <mc:Choice xmlns:v="urn:schemas-microsoft-com:vml" Requires="v">
                  <p:oleObj spid="_x0000_s856177" name="Equation" r:id="rId8" imgW="647700" imgH="228600" progId="Equation.DSMT4">
                    <p:embed/>
                  </p:oleObj>
                </mc:Choice>
                <mc:Fallback>
                  <p:oleObj name="Equation" r:id="rId8" imgW="647700" imgH="228600" progId="Equation.DSMT4">
                    <p:embed/>
                    <p:pic>
                      <p:nvPicPr>
                        <p:cNvPr id="0"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3" y="1567"/>
                          <a:ext cx="827" cy="29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0204" name="Text Box 44"/>
            <p:cNvSpPr txBox="1">
              <a:spLocks noChangeArrowheads="1"/>
            </p:cNvSpPr>
            <p:nvPr/>
          </p:nvSpPr>
          <p:spPr bwMode="auto">
            <a:xfrm>
              <a:off x="694" y="1605"/>
              <a:ext cx="1738" cy="19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sz="2000" b="1">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1</a:t>
              </a:r>
              <a:r>
                <a:rPr lang="zh-CN" altLang="en-US" sz="2000" b="1">
                  <a:solidFill>
                    <a:srgbClr val="000000"/>
                  </a:solidFill>
                  <a:latin typeface="Times New Roman" panose="02020603050405020304" pitchFamily="18" charset="0"/>
                </a:rPr>
                <a:t>）</a:t>
              </a:r>
              <a:r>
                <a:rPr lang="zh-CN" altLang="en-US" sz="2000" b="1">
                  <a:solidFill>
                    <a:srgbClr val="000000"/>
                  </a:solidFill>
                  <a:latin typeface="宋体" panose="02010600030101010101" pitchFamily="2" charset="-122"/>
                </a:rPr>
                <a:t>要</a:t>
              </a:r>
              <a:r>
                <a:rPr lang="en-US" altLang="zh-CN" sz="2000" b="1" i="1">
                  <a:solidFill>
                    <a:srgbClr val="000000"/>
                  </a:solidFill>
                  <a:latin typeface="Times New Roman" panose="02020603050405020304" pitchFamily="18" charset="0"/>
                </a:rPr>
                <a:t>D</a:t>
              </a:r>
              <a:r>
                <a:rPr lang="en-US" altLang="zh-CN" sz="2000" b="1" baseline="-25000">
                  <a:solidFill>
                    <a:srgbClr val="000000"/>
                  </a:solidFill>
                  <a:latin typeface="Times New Roman" panose="02020603050405020304" pitchFamily="18" charset="0"/>
                </a:rPr>
                <a:t>1</a:t>
              </a:r>
              <a:r>
                <a:rPr lang="zh-CN" altLang="en-US" sz="2000" b="1">
                  <a:solidFill>
                    <a:srgbClr val="000000"/>
                  </a:solidFill>
                  <a:latin typeface="宋体" panose="02010600030101010101" pitchFamily="2" charset="-122"/>
                </a:rPr>
                <a:t>导通，只需</a:t>
              </a:r>
              <a:endParaRPr lang="zh-CN" altLang="en-US" sz="2000" b="1">
                <a:solidFill>
                  <a:srgbClr val="000000"/>
                </a:solidFill>
                <a:latin typeface="宋体" panose="02010600030101010101" pitchFamily="2" charset="-122"/>
              </a:endParaRPr>
            </a:p>
          </p:txBody>
        </p:sp>
        <p:sp>
          <p:nvSpPr>
            <p:cNvPr id="220205" name="Text Box 45"/>
            <p:cNvSpPr txBox="1">
              <a:spLocks noChangeArrowheads="1"/>
            </p:cNvSpPr>
            <p:nvPr/>
          </p:nvSpPr>
          <p:spPr bwMode="auto">
            <a:xfrm>
              <a:off x="1085" y="1805"/>
              <a:ext cx="806" cy="19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sz="2000" b="1">
                  <a:solidFill>
                    <a:srgbClr val="000000"/>
                  </a:solidFill>
                  <a:latin typeface="Times New Roman" panose="02020603050405020304" pitchFamily="18" charset="0"/>
                </a:rPr>
                <a:t>此时，</a:t>
              </a:r>
              <a:endParaRPr lang="zh-CN" altLang="en-US" sz="2000" b="1">
                <a:solidFill>
                  <a:srgbClr val="000000"/>
                </a:solidFill>
                <a:latin typeface="Times New Roman" panose="02020603050405020304" pitchFamily="18" charset="0"/>
              </a:endParaRPr>
            </a:p>
          </p:txBody>
        </p:sp>
        <p:graphicFrame>
          <p:nvGraphicFramePr>
            <p:cNvPr id="220206" name="Object 46"/>
            <p:cNvGraphicFramePr>
              <a:graphicFrameLocks noChangeAspect="1"/>
            </p:cNvGraphicFramePr>
            <p:nvPr/>
          </p:nvGraphicFramePr>
          <p:xfrm>
            <a:off x="1570" y="1777"/>
            <a:ext cx="662" cy="290"/>
          </p:xfrm>
          <a:graphic>
            <a:graphicData uri="http://schemas.openxmlformats.org/presentationml/2006/ole">
              <mc:AlternateContent xmlns:mc="http://schemas.openxmlformats.org/markup-compatibility/2006">
                <mc:Choice xmlns:v="urn:schemas-microsoft-com:vml" Requires="v">
                  <p:oleObj spid="_x0000_s856178" name="Equation" r:id="rId10" imgW="520700" imgH="228600" progId="Equation.DSMT4">
                    <p:embed/>
                  </p:oleObj>
                </mc:Choice>
                <mc:Fallback>
                  <p:oleObj name="Equation" r:id="rId10" imgW="520700" imgH="228600" progId="Equation.DSMT4">
                    <p:embed/>
                    <p:pic>
                      <p:nvPicPr>
                        <p:cNvPr id="0" name="Object 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0" y="1777"/>
                          <a:ext cx="662" cy="29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20207" name="Group 47"/>
          <p:cNvGrpSpPr/>
          <p:nvPr/>
        </p:nvGrpSpPr>
        <p:grpSpPr bwMode="auto">
          <a:xfrm>
            <a:off x="6015297" y="4679020"/>
            <a:ext cx="3884613" cy="895350"/>
            <a:chOff x="655" y="1987"/>
            <a:chExt cx="2447" cy="564"/>
          </a:xfrm>
        </p:grpSpPr>
        <p:graphicFrame>
          <p:nvGraphicFramePr>
            <p:cNvPr id="220208" name="Object 48"/>
            <p:cNvGraphicFramePr>
              <a:graphicFrameLocks noChangeAspect="1"/>
            </p:cNvGraphicFramePr>
            <p:nvPr/>
          </p:nvGraphicFramePr>
          <p:xfrm>
            <a:off x="2237" y="1987"/>
            <a:ext cx="865" cy="305"/>
          </p:xfrm>
          <a:graphic>
            <a:graphicData uri="http://schemas.openxmlformats.org/presentationml/2006/ole">
              <mc:AlternateContent xmlns:mc="http://schemas.openxmlformats.org/markup-compatibility/2006">
                <mc:Choice xmlns:v="urn:schemas-microsoft-com:vml" Requires="v">
                  <p:oleObj spid="_x0000_s856179" name="Equation" r:id="rId12" imgW="647700" imgH="228600" progId="Equation.DSMT4">
                    <p:embed/>
                  </p:oleObj>
                </mc:Choice>
                <mc:Fallback>
                  <p:oleObj name="Equation" r:id="rId12" imgW="647700" imgH="228600" progId="Equation.DSMT4">
                    <p:embed/>
                    <p:pic>
                      <p:nvPicPr>
                        <p:cNvPr id="0" name="Object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7" y="1987"/>
                          <a:ext cx="865" cy="30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0209" name="Text Box 49"/>
            <p:cNvSpPr txBox="1">
              <a:spLocks noChangeArrowheads="1"/>
            </p:cNvSpPr>
            <p:nvPr/>
          </p:nvSpPr>
          <p:spPr bwMode="auto">
            <a:xfrm>
              <a:off x="655" y="2062"/>
              <a:ext cx="1738" cy="19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sz="2000" b="1">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2</a:t>
              </a:r>
              <a:r>
                <a:rPr lang="zh-CN" altLang="en-US" sz="2000" b="1">
                  <a:solidFill>
                    <a:srgbClr val="000000"/>
                  </a:solidFill>
                  <a:latin typeface="Times New Roman" panose="02020603050405020304" pitchFamily="18" charset="0"/>
                </a:rPr>
                <a:t>）</a:t>
              </a:r>
              <a:r>
                <a:rPr lang="zh-CN" altLang="en-US" sz="2000" b="1">
                  <a:solidFill>
                    <a:srgbClr val="000000"/>
                  </a:solidFill>
                  <a:latin typeface="楷体_GB2312" pitchFamily="49" charset="-122"/>
                </a:rPr>
                <a:t>要</a:t>
              </a:r>
              <a:r>
                <a:rPr lang="en-US" altLang="zh-CN" sz="2000" b="1" i="1">
                  <a:solidFill>
                    <a:srgbClr val="000000"/>
                  </a:solidFill>
                  <a:latin typeface="Times New Roman" panose="02020603050405020304" pitchFamily="18" charset="0"/>
                  <a:ea typeface="楷体_GB2312" pitchFamily="49" charset="-122"/>
                </a:rPr>
                <a:t>D</a:t>
              </a:r>
              <a:r>
                <a:rPr lang="en-US" altLang="zh-CN" sz="2000" b="1" baseline="-25000">
                  <a:solidFill>
                    <a:srgbClr val="000000"/>
                  </a:solidFill>
                  <a:latin typeface="Times New Roman" panose="02020603050405020304" pitchFamily="18" charset="0"/>
                  <a:ea typeface="楷体_GB2312" pitchFamily="49" charset="-122"/>
                </a:rPr>
                <a:t>2</a:t>
              </a:r>
              <a:r>
                <a:rPr lang="zh-CN" altLang="en-US" sz="2000" b="1">
                  <a:solidFill>
                    <a:srgbClr val="000000"/>
                  </a:solidFill>
                  <a:latin typeface="宋体" panose="02010600030101010101" pitchFamily="2" charset="-122"/>
                </a:rPr>
                <a:t>导通，只需</a:t>
              </a:r>
              <a:endParaRPr lang="zh-CN" altLang="en-US" sz="2000" b="1">
                <a:solidFill>
                  <a:srgbClr val="000000"/>
                </a:solidFill>
                <a:latin typeface="宋体" panose="02010600030101010101" pitchFamily="2" charset="-122"/>
              </a:endParaRPr>
            </a:p>
          </p:txBody>
        </p:sp>
        <p:sp>
          <p:nvSpPr>
            <p:cNvPr id="220210" name="Text Box 50"/>
            <p:cNvSpPr txBox="1">
              <a:spLocks noChangeArrowheads="1"/>
            </p:cNvSpPr>
            <p:nvPr/>
          </p:nvSpPr>
          <p:spPr bwMode="auto">
            <a:xfrm>
              <a:off x="1064" y="2289"/>
              <a:ext cx="806" cy="19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sz="2000" b="1">
                  <a:solidFill>
                    <a:srgbClr val="000000"/>
                  </a:solidFill>
                  <a:latin typeface="Times New Roman" panose="02020603050405020304" pitchFamily="18" charset="0"/>
                </a:rPr>
                <a:t>此时，</a:t>
              </a:r>
              <a:endParaRPr lang="zh-CN" altLang="en-US" sz="2000" b="1">
                <a:solidFill>
                  <a:srgbClr val="000000"/>
                </a:solidFill>
                <a:latin typeface="Times New Roman" panose="02020603050405020304" pitchFamily="18" charset="0"/>
              </a:endParaRPr>
            </a:p>
          </p:txBody>
        </p:sp>
        <p:graphicFrame>
          <p:nvGraphicFramePr>
            <p:cNvPr id="220211" name="Object 51"/>
            <p:cNvGraphicFramePr>
              <a:graphicFrameLocks noChangeAspect="1"/>
            </p:cNvGraphicFramePr>
            <p:nvPr/>
          </p:nvGraphicFramePr>
          <p:xfrm>
            <a:off x="1549" y="2261"/>
            <a:ext cx="661" cy="290"/>
          </p:xfrm>
          <a:graphic>
            <a:graphicData uri="http://schemas.openxmlformats.org/presentationml/2006/ole">
              <mc:AlternateContent xmlns:mc="http://schemas.openxmlformats.org/markup-compatibility/2006">
                <mc:Choice xmlns:v="urn:schemas-microsoft-com:vml" Requires="v">
                  <p:oleObj spid="_x0000_s856180" name="Equation" r:id="rId14" imgW="520700" imgH="228600" progId="Equation.DSMT4">
                    <p:embed/>
                  </p:oleObj>
                </mc:Choice>
                <mc:Fallback>
                  <p:oleObj name="Equation" r:id="rId14" imgW="520700" imgH="228600" progId="Equation.DSMT4">
                    <p:embed/>
                    <p:pic>
                      <p:nvPicPr>
                        <p:cNvPr id="0" name="Object 5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9" y="2261"/>
                          <a:ext cx="661" cy="29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20212" name="Group 52"/>
          <p:cNvGrpSpPr/>
          <p:nvPr/>
        </p:nvGrpSpPr>
        <p:grpSpPr bwMode="auto">
          <a:xfrm>
            <a:off x="6015297" y="5574370"/>
            <a:ext cx="4221163" cy="842962"/>
            <a:chOff x="2931" y="2436"/>
            <a:chExt cx="2659" cy="531"/>
          </a:xfrm>
        </p:grpSpPr>
        <p:graphicFrame>
          <p:nvGraphicFramePr>
            <p:cNvPr id="220213" name="Object 53"/>
            <p:cNvGraphicFramePr>
              <a:graphicFrameLocks noChangeAspect="1"/>
            </p:cNvGraphicFramePr>
            <p:nvPr/>
          </p:nvGraphicFramePr>
          <p:xfrm>
            <a:off x="4431" y="2680"/>
            <a:ext cx="1083" cy="287"/>
          </p:xfrm>
          <a:graphic>
            <a:graphicData uri="http://schemas.openxmlformats.org/presentationml/2006/ole">
              <mc:AlternateContent xmlns:mc="http://schemas.openxmlformats.org/markup-compatibility/2006">
                <mc:Choice xmlns:v="urn:schemas-microsoft-com:vml" Requires="v">
                  <p:oleObj spid="_x0000_s856181" name="Equation" r:id="rId16" imgW="736600" imgH="228600" progId="Equation.DSMT4">
                    <p:embed/>
                  </p:oleObj>
                </mc:Choice>
                <mc:Fallback>
                  <p:oleObj name="Equation" r:id="rId16" imgW="736600" imgH="228600" progId="Equation.DSMT4">
                    <p:embed/>
                    <p:pic>
                      <p:nvPicPr>
                        <p:cNvPr id="0" name="Object 5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31" y="2680"/>
                          <a:ext cx="1083" cy="28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0214" name="Object 54"/>
            <p:cNvGraphicFramePr>
              <a:graphicFrameLocks noChangeAspect="1"/>
            </p:cNvGraphicFramePr>
            <p:nvPr/>
          </p:nvGraphicFramePr>
          <p:xfrm>
            <a:off x="3534" y="2436"/>
            <a:ext cx="1323" cy="305"/>
          </p:xfrm>
          <a:graphic>
            <a:graphicData uri="http://schemas.openxmlformats.org/presentationml/2006/ole">
              <mc:AlternateContent xmlns:mc="http://schemas.openxmlformats.org/markup-compatibility/2006">
                <mc:Choice xmlns:v="urn:schemas-microsoft-com:vml" Requires="v">
                  <p:oleObj spid="_x0000_s856182" name="Equation" r:id="rId18" imgW="990600" imgH="228600" progId="Equation.DSMT4">
                    <p:embed/>
                  </p:oleObj>
                </mc:Choice>
                <mc:Fallback>
                  <p:oleObj name="Equation" r:id="rId18" imgW="990600" imgH="228600" progId="Equation.DSMT4">
                    <p:embed/>
                    <p:pic>
                      <p:nvPicPr>
                        <p:cNvPr id="0" name="Object 5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34" y="2436"/>
                          <a:ext cx="1323" cy="30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0215" name="Text Box 55"/>
            <p:cNvSpPr txBox="1">
              <a:spLocks noChangeArrowheads="1"/>
            </p:cNvSpPr>
            <p:nvPr/>
          </p:nvSpPr>
          <p:spPr bwMode="auto">
            <a:xfrm>
              <a:off x="2931" y="2483"/>
              <a:ext cx="814" cy="19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sz="2000" b="1">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3</a:t>
              </a:r>
              <a:r>
                <a:rPr lang="zh-CN" altLang="en-US" sz="2000" b="1">
                  <a:solidFill>
                    <a:srgbClr val="000000"/>
                  </a:solidFill>
                  <a:latin typeface="Times New Roman" panose="02020603050405020304" pitchFamily="18" charset="0"/>
                </a:rPr>
                <a:t>）当</a:t>
              </a:r>
              <a:endParaRPr lang="zh-CN" altLang="en-US" sz="2000" b="1">
                <a:solidFill>
                  <a:srgbClr val="000000"/>
                </a:solidFill>
                <a:latin typeface="Times New Roman" panose="02020603050405020304" pitchFamily="18" charset="0"/>
              </a:endParaRPr>
            </a:p>
          </p:txBody>
        </p:sp>
        <p:sp>
          <p:nvSpPr>
            <p:cNvPr id="220216" name="Text Box 56"/>
            <p:cNvSpPr txBox="1">
              <a:spLocks noChangeArrowheads="1"/>
            </p:cNvSpPr>
            <p:nvPr/>
          </p:nvSpPr>
          <p:spPr bwMode="auto">
            <a:xfrm>
              <a:off x="3151" y="2738"/>
              <a:ext cx="1180" cy="19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2000" b="1" i="1">
                  <a:solidFill>
                    <a:srgbClr val="000000"/>
                  </a:solidFill>
                  <a:latin typeface="Times New Roman" panose="02020603050405020304" pitchFamily="18" charset="0"/>
                  <a:ea typeface="楷体_GB2312" pitchFamily="49" charset="-122"/>
                </a:rPr>
                <a:t>D</a:t>
              </a:r>
              <a:r>
                <a:rPr lang="en-US" altLang="zh-CN" sz="2000" b="1" baseline="-25000">
                  <a:solidFill>
                    <a:srgbClr val="000000"/>
                  </a:solidFill>
                  <a:latin typeface="楷体_GB2312" pitchFamily="49" charset="-122"/>
                  <a:ea typeface="楷体_GB2312" pitchFamily="49" charset="-122"/>
                </a:rPr>
                <a:t>2</a:t>
              </a:r>
              <a:r>
                <a:rPr lang="zh-CN" altLang="en-US" sz="2000" b="1">
                  <a:solidFill>
                    <a:srgbClr val="000000"/>
                  </a:solidFill>
                  <a:latin typeface="楷体_GB2312" pitchFamily="49" charset="-122"/>
                </a:rPr>
                <a:t>截止，此时，</a:t>
              </a:r>
              <a:endParaRPr lang="zh-CN" altLang="en-US" sz="2000" b="1">
                <a:solidFill>
                  <a:srgbClr val="000000"/>
                </a:solidFill>
                <a:latin typeface="楷体_GB2312" pitchFamily="49" charset="-122"/>
              </a:endParaRPr>
            </a:p>
          </p:txBody>
        </p:sp>
        <p:sp>
          <p:nvSpPr>
            <p:cNvPr id="220217" name="Rectangle 57"/>
            <p:cNvSpPr>
              <a:spLocks noChangeArrowheads="1"/>
            </p:cNvSpPr>
            <p:nvPr/>
          </p:nvSpPr>
          <p:spPr bwMode="auto">
            <a:xfrm>
              <a:off x="4771" y="2472"/>
              <a:ext cx="819" cy="25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00"/>
                  </a:solidFill>
                </a:rPr>
                <a:t>时， </a:t>
              </a:r>
              <a:r>
                <a:rPr lang="en-US" altLang="zh-CN" sz="2000" b="1" i="1">
                  <a:solidFill>
                    <a:srgbClr val="000000"/>
                  </a:solidFill>
                  <a:latin typeface="Times New Roman" panose="02020603050405020304" pitchFamily="18" charset="0"/>
                </a:rPr>
                <a:t>D</a:t>
              </a:r>
              <a:r>
                <a:rPr lang="en-US" altLang="zh-CN" sz="2000" b="1" baseline="-25000">
                  <a:solidFill>
                    <a:srgbClr val="000000"/>
                  </a:solidFill>
                  <a:latin typeface="Times New Roman" panose="02020603050405020304" pitchFamily="18" charset="0"/>
                </a:rPr>
                <a:t>1</a:t>
              </a:r>
              <a:r>
                <a:rPr lang="zh-CN" altLang="en-US" sz="2000" b="1">
                  <a:solidFill>
                    <a:srgbClr val="000000"/>
                  </a:solidFill>
                  <a:latin typeface="Times New Roman" panose="02020603050405020304" pitchFamily="18" charset="0"/>
                </a:rPr>
                <a:t>、</a:t>
              </a:r>
              <a:endParaRPr lang="zh-CN" altLang="en-US" sz="2000" b="1">
                <a:solidFill>
                  <a:srgbClr val="000000"/>
                </a:solidFill>
                <a:latin typeface="Times New Roman" panose="02020603050405020304" pitchFamily="18" charset="0"/>
              </a:endParaRPr>
            </a:p>
          </p:txBody>
        </p:sp>
      </p:grpSp>
      <p:sp>
        <p:nvSpPr>
          <p:cNvPr id="220218" name="Line 58"/>
          <p:cNvSpPr>
            <a:spLocks noChangeShapeType="1"/>
          </p:cNvSpPr>
          <p:nvPr/>
        </p:nvSpPr>
        <p:spPr bwMode="auto">
          <a:xfrm flipV="1">
            <a:off x="2222760" y="4377395"/>
            <a:ext cx="161925" cy="50800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219" name="Line 59"/>
          <p:cNvSpPr>
            <a:spLocks noChangeShapeType="1"/>
          </p:cNvSpPr>
          <p:nvPr/>
        </p:nvSpPr>
        <p:spPr bwMode="auto">
          <a:xfrm>
            <a:off x="2378334" y="4404382"/>
            <a:ext cx="304800" cy="0"/>
          </a:xfrm>
          <a:prstGeom prst="line">
            <a:avLst/>
          </a:prstGeom>
          <a:noFill/>
          <a:ln w="317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220" name="Line 60"/>
          <p:cNvSpPr>
            <a:spLocks noChangeShapeType="1"/>
          </p:cNvSpPr>
          <p:nvPr/>
        </p:nvSpPr>
        <p:spPr bwMode="auto">
          <a:xfrm>
            <a:off x="3889634" y="4405970"/>
            <a:ext cx="304800" cy="0"/>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220221" name="Group 61"/>
          <p:cNvGrpSpPr/>
          <p:nvPr/>
        </p:nvGrpSpPr>
        <p:grpSpPr bwMode="auto">
          <a:xfrm>
            <a:off x="3729297" y="4396445"/>
            <a:ext cx="176213" cy="461962"/>
            <a:chOff x="1580" y="3401"/>
            <a:chExt cx="111" cy="291"/>
          </a:xfrm>
        </p:grpSpPr>
        <p:sp>
          <p:nvSpPr>
            <p:cNvPr id="220222" name="Line 62"/>
            <p:cNvSpPr>
              <a:spLocks noChangeShapeType="1"/>
            </p:cNvSpPr>
            <p:nvPr/>
          </p:nvSpPr>
          <p:spPr bwMode="auto">
            <a:xfrm flipV="1">
              <a:off x="1635" y="3401"/>
              <a:ext cx="56" cy="146"/>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223" name="Line 63"/>
            <p:cNvSpPr>
              <a:spLocks noChangeShapeType="1"/>
            </p:cNvSpPr>
            <p:nvPr/>
          </p:nvSpPr>
          <p:spPr bwMode="auto">
            <a:xfrm flipV="1">
              <a:off x="1580" y="3546"/>
              <a:ext cx="56" cy="146"/>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20224" name="Line 64"/>
          <p:cNvSpPr>
            <a:spLocks noChangeShapeType="1"/>
          </p:cNvSpPr>
          <p:nvPr/>
        </p:nvSpPr>
        <p:spPr bwMode="auto">
          <a:xfrm flipH="1" flipV="1">
            <a:off x="4191260" y="4402795"/>
            <a:ext cx="128587" cy="461962"/>
          </a:xfrm>
          <a:prstGeom prst="line">
            <a:avLst/>
          </a:prstGeom>
          <a:noFill/>
          <a:ln w="317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1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01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01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01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01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0185"/>
                                        </p:tgtEl>
                                        <p:attrNameLst>
                                          <p:attrName>style.visibility</p:attrName>
                                        </p:attrNameLst>
                                      </p:cBhvr>
                                      <p:to>
                                        <p:strVal val="visible"/>
                                      </p:to>
                                    </p:set>
                                    <p:animEffect transition="in" filter="wipe(left)">
                                      <p:cBhvr>
                                        <p:cTn id="21" dur="500"/>
                                        <p:tgtEl>
                                          <p:spTgt spid="22018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020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2020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20199"/>
                                        </p:tgtEl>
                                        <p:attrNameLst>
                                          <p:attrName>style.visibility</p:attrName>
                                        </p:attrNameLst>
                                      </p:cBhvr>
                                      <p:to>
                                        <p:strVal val="visible"/>
                                      </p:to>
                                    </p:set>
                                    <p:animEffect transition="in" filter="wipe(left)">
                                      <p:cBhvr>
                                        <p:cTn id="34" dur="500"/>
                                        <p:tgtEl>
                                          <p:spTgt spid="220199"/>
                                        </p:tgtEl>
                                      </p:cBhvr>
                                    </p:animEffect>
                                  </p:childTnLst>
                                </p:cTn>
                              </p:par>
                              <p:par>
                                <p:cTn id="35" presetID="22" presetClass="entr" presetSubtype="8" fill="hold" nodeType="withEffect">
                                  <p:stCondLst>
                                    <p:cond delay="0"/>
                                  </p:stCondLst>
                                  <p:childTnLst>
                                    <p:set>
                                      <p:cBhvr>
                                        <p:cTn id="36" dur="1" fill="hold">
                                          <p:stCondLst>
                                            <p:cond delay="0"/>
                                          </p:stCondLst>
                                        </p:cTn>
                                        <p:tgtEl>
                                          <p:spTgt spid="220179"/>
                                        </p:tgtEl>
                                        <p:attrNameLst>
                                          <p:attrName>style.visibility</p:attrName>
                                        </p:attrNameLst>
                                      </p:cBhvr>
                                      <p:to>
                                        <p:strVal val="visible"/>
                                      </p:to>
                                    </p:set>
                                    <p:animEffect transition="in" filter="wipe(left)">
                                      <p:cBhvr>
                                        <p:cTn id="37" dur="500"/>
                                        <p:tgtEl>
                                          <p:spTgt spid="2201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0219"/>
                                        </p:tgtEl>
                                        <p:attrNameLst>
                                          <p:attrName>style.visibility</p:attrName>
                                        </p:attrNameLst>
                                      </p:cBhvr>
                                      <p:to>
                                        <p:strVal val="visible"/>
                                      </p:to>
                                    </p:set>
                                    <p:animEffect transition="in" filter="wipe(left)">
                                      <p:cBhvr>
                                        <p:cTn id="42" dur="500"/>
                                        <p:tgtEl>
                                          <p:spTgt spid="2202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20220"/>
                                        </p:tgtEl>
                                        <p:attrNameLst>
                                          <p:attrName>style.visibility</p:attrName>
                                        </p:attrNameLst>
                                      </p:cBhvr>
                                      <p:to>
                                        <p:strVal val="visible"/>
                                      </p:to>
                                    </p:set>
                                    <p:animEffect transition="in" filter="wipe(left)">
                                      <p:cBhvr>
                                        <p:cTn id="47" dur="500"/>
                                        <p:tgtEl>
                                          <p:spTgt spid="2202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2020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20200"/>
                                        </p:tgtEl>
                                        <p:attrNameLst>
                                          <p:attrName>style.visibility</p:attrName>
                                        </p:attrNameLst>
                                      </p:cBhvr>
                                      <p:to>
                                        <p:strVal val="visible"/>
                                      </p:to>
                                    </p:set>
                                    <p:animEffect transition="in" filter="wipe(left)">
                                      <p:cBhvr>
                                        <p:cTn id="56" dur="500"/>
                                        <p:tgtEl>
                                          <p:spTgt spid="220200"/>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220180"/>
                                        </p:tgtEl>
                                        <p:attrNameLst>
                                          <p:attrName>style.visibility</p:attrName>
                                        </p:attrNameLst>
                                      </p:cBhvr>
                                      <p:to>
                                        <p:strVal val="visible"/>
                                      </p:to>
                                    </p:set>
                                    <p:animEffect transition="in" filter="wipe(left)">
                                      <p:cBhvr>
                                        <p:cTn id="60" dur="500"/>
                                        <p:tgtEl>
                                          <p:spTgt spid="22018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20196"/>
                                        </p:tgtEl>
                                        <p:attrNameLst>
                                          <p:attrName>style.visibility</p:attrName>
                                        </p:attrNameLst>
                                      </p:cBhvr>
                                      <p:to>
                                        <p:strVal val="visible"/>
                                      </p:to>
                                    </p:set>
                                    <p:animEffect transition="in" filter="wipe(left)">
                                      <p:cBhvr>
                                        <p:cTn id="65" dur="500"/>
                                        <p:tgtEl>
                                          <p:spTgt spid="22019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20197"/>
                                        </p:tgtEl>
                                        <p:attrNameLst>
                                          <p:attrName>style.visibility</p:attrName>
                                        </p:attrNameLst>
                                      </p:cBhvr>
                                      <p:to>
                                        <p:strVal val="visible"/>
                                      </p:to>
                                    </p:set>
                                    <p:animEffect transition="in" filter="wipe(left)">
                                      <p:cBhvr>
                                        <p:cTn id="70" dur="500"/>
                                        <p:tgtEl>
                                          <p:spTgt spid="220197"/>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220198"/>
                                        </p:tgtEl>
                                        <p:attrNameLst>
                                          <p:attrName>style.visibility</p:attrName>
                                        </p:attrNameLst>
                                      </p:cBhvr>
                                      <p:to>
                                        <p:strVal val="visible"/>
                                      </p:to>
                                    </p:set>
                                    <p:animEffect transition="in" filter="wipe(left)">
                                      <p:cBhvr>
                                        <p:cTn id="74" dur="500"/>
                                        <p:tgtEl>
                                          <p:spTgt spid="22019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202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220218"/>
                                        </p:tgtEl>
                                        <p:attrNameLst>
                                          <p:attrName>style.visibility</p:attrName>
                                        </p:attrNameLst>
                                      </p:cBhvr>
                                      <p:to>
                                        <p:strVal val="visible"/>
                                      </p:to>
                                    </p:set>
                                    <p:animEffect transition="in" filter="wipe(down)">
                                      <p:cBhvr>
                                        <p:cTn id="83" dur="500"/>
                                        <p:tgtEl>
                                          <p:spTgt spid="22021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220193"/>
                                        </p:tgtEl>
                                        <p:attrNameLst>
                                          <p:attrName>style.visibility</p:attrName>
                                        </p:attrNameLst>
                                      </p:cBhvr>
                                      <p:to>
                                        <p:strVal val="visible"/>
                                      </p:to>
                                    </p:set>
                                    <p:animEffect transition="in" filter="wipe(up)">
                                      <p:cBhvr>
                                        <p:cTn id="88" dur="500"/>
                                        <p:tgtEl>
                                          <p:spTgt spid="22019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220221"/>
                                        </p:tgtEl>
                                        <p:attrNameLst>
                                          <p:attrName>style.visibility</p:attrName>
                                        </p:attrNameLst>
                                      </p:cBhvr>
                                      <p:to>
                                        <p:strVal val="visible"/>
                                      </p:to>
                                    </p:set>
                                    <p:animEffect transition="in" filter="wipe(down)">
                                      <p:cBhvr>
                                        <p:cTn id="93" dur="500"/>
                                        <p:tgtEl>
                                          <p:spTgt spid="22022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220224"/>
                                        </p:tgtEl>
                                        <p:attrNameLst>
                                          <p:attrName>style.visibility</p:attrName>
                                        </p:attrNameLst>
                                      </p:cBhvr>
                                      <p:to>
                                        <p:strVal val="visible"/>
                                      </p:to>
                                    </p:set>
                                    <p:animEffect transition="in" filter="wipe(up)">
                                      <p:cBhvr>
                                        <p:cTn id="98" dur="500"/>
                                        <p:tgtEl>
                                          <p:spTgt spid="220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81" grpId="0"/>
      <p:bldP spid="220183" grpId="0"/>
      <p:bldP spid="220184" grpId="0"/>
      <p:bldP spid="220199" grpId="0"/>
      <p:bldP spid="220200" grpId="0"/>
      <p:bldP spid="22020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37" name="文本框 1"/>
          <p:cNvSpPr txBox="1">
            <a:spLocks noChangeArrowheads="1"/>
          </p:cNvSpPr>
          <p:nvPr/>
        </p:nvSpPr>
        <p:spPr bwMode="auto">
          <a:xfrm>
            <a:off x="1100139" y="1232993"/>
            <a:ext cx="7918450" cy="461963"/>
          </a:xfrm>
          <a:prstGeom prst="rect">
            <a:avLst/>
          </a:prstGeom>
          <a:noFill/>
          <a:ln w="9525">
            <a:noFill/>
            <a:miter lim="800000"/>
          </a:ln>
        </p:spPr>
        <p:txBody>
          <a:bodyPr wrap="none">
            <a:spAutoFit/>
          </a:bodyPr>
          <a:lstStyle/>
          <a:p>
            <a:pPr>
              <a:buClr>
                <a:srgbClr val="FF0000"/>
              </a:buClr>
              <a:buSzPct val="60000"/>
            </a:pPr>
            <a:r>
              <a:rPr lang="zh-CN" altLang="en-US" sz="2400" b="1" dirty="0">
                <a:solidFill>
                  <a:srgbClr val="C00000"/>
                </a:solidFill>
                <a:latin typeface="Times New Roman" panose="02020603050405020304" pitchFamily="18" charset="0"/>
                <a:ea typeface="楷体_GB2312" pitchFamily="49" charset="-122"/>
                <a:cs typeface="Times New Roman" panose="02020603050405020304" pitchFamily="18" charset="0"/>
              </a:rPr>
              <a:t>应用举例</a:t>
            </a:r>
            <a:r>
              <a:rPr lang="zh-CN" altLang="en-US" sz="2400" b="1" dirty="0">
                <a:latin typeface="Times New Roman" panose="02020603050405020304" pitchFamily="18" charset="0"/>
                <a:ea typeface="楷体_GB2312" pitchFamily="49" charset="-122"/>
                <a:cs typeface="Times New Roman" panose="02020603050405020304" pitchFamily="18" charset="0"/>
              </a:rPr>
              <a:t>：用分段线性法分析串联型二极管双向限幅电路</a:t>
            </a:r>
            <a:endParaRPr lang="zh-CN" altLang="en-US" sz="2400" b="1" dirty="0">
              <a:latin typeface="Times New Roman" panose="02020603050405020304" pitchFamily="18" charset="0"/>
              <a:ea typeface="楷体_GB2312" pitchFamily="49" charset="-122"/>
              <a:cs typeface="Times New Roman" panose="02020603050405020304" pitchFamily="18" charset="0"/>
            </a:endParaRPr>
          </a:p>
        </p:txBody>
      </p:sp>
      <p:sp>
        <p:nvSpPr>
          <p:cNvPr id="38" name="文本框 1"/>
          <p:cNvSpPr txBox="1">
            <a:spLocks noChangeArrowheads="1"/>
          </p:cNvSpPr>
          <p:nvPr/>
        </p:nvSpPr>
        <p:spPr bwMode="auto">
          <a:xfrm>
            <a:off x="1935163" y="1705323"/>
            <a:ext cx="5205412" cy="708025"/>
          </a:xfrm>
          <a:prstGeom prst="rect">
            <a:avLst/>
          </a:prstGeom>
          <a:noFill/>
          <a:ln w="9525">
            <a:noFill/>
            <a:miter lim="800000"/>
          </a:ln>
        </p:spPr>
        <p:txBody>
          <a:bodyPr>
            <a:spAutoFit/>
          </a:bodyPr>
          <a:lstStyle/>
          <a:p>
            <a:pPr indent="441325">
              <a:spcAft>
                <a:spcPts val="300"/>
              </a:spcAft>
            </a:pPr>
            <a:r>
              <a:rPr lang="zh-CN" altLang="en-US" sz="2000">
                <a:latin typeface="Times New Roman" panose="02020603050405020304" pitchFamily="18" charset="0"/>
                <a:ea typeface="宋体" panose="02010600030101010101" pitchFamily="2" charset="-122"/>
                <a:cs typeface="Times New Roman" panose="02020603050405020304" pitchFamily="18" charset="0"/>
              </a:rPr>
              <a:t>右图电路中，假设</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a:latin typeface="Times New Roman" panose="02020603050405020304" pitchFamily="18" charset="0"/>
                <a:ea typeface="宋体" panose="02010600030101010101" pitchFamily="2" charset="-122"/>
                <a:cs typeface="Times New Roman" panose="02020603050405020304" pitchFamily="18" charset="0"/>
              </a:rPr>
              <a:t>为理想开关。试分析并画出</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O</a:t>
            </a:r>
            <a:r>
              <a:rPr lang="zh-CN" altLang="en-US" sz="2000">
                <a:latin typeface="Times New Roman" panose="02020603050405020304" pitchFamily="18" charset="0"/>
                <a:ea typeface="宋体" panose="02010600030101010101" pitchFamily="2" charset="-122"/>
                <a:cs typeface="Times New Roman" panose="02020603050405020304" pitchFamily="18" charset="0"/>
              </a:rPr>
              <a:t>对</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a:latin typeface="Times New Roman" panose="02020603050405020304" pitchFamily="18" charset="0"/>
                <a:ea typeface="宋体" panose="02010600030101010101" pitchFamily="2" charset="-122"/>
                <a:cs typeface="Times New Roman" panose="02020603050405020304" pitchFamily="18" charset="0"/>
              </a:rPr>
              <a:t>的关系曲线。</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Picture 4" descr="图片5"/>
          <p:cNvPicPr>
            <a:picLocks noChangeAspect="1" noChangeArrowheads="1"/>
          </p:cNvPicPr>
          <p:nvPr/>
        </p:nvPicPr>
        <p:blipFill>
          <a:blip r:embed="rId1"/>
          <a:srcRect/>
          <a:stretch>
            <a:fillRect/>
          </a:stretch>
        </p:blipFill>
        <p:spPr bwMode="auto">
          <a:xfrm>
            <a:off x="7104063" y="1737073"/>
            <a:ext cx="3225800" cy="1773237"/>
          </a:xfrm>
          <a:prstGeom prst="rect">
            <a:avLst/>
          </a:prstGeom>
          <a:noFill/>
          <a:ln w="9525">
            <a:noFill/>
            <a:miter lim="800000"/>
            <a:headEnd/>
            <a:tailEnd/>
          </a:ln>
        </p:spPr>
      </p:pic>
      <p:pic>
        <p:nvPicPr>
          <p:cNvPr id="16" name="Picture 6" descr="图片6"/>
          <p:cNvPicPr>
            <a:picLocks noChangeAspect="1" noChangeArrowheads="1"/>
          </p:cNvPicPr>
          <p:nvPr/>
        </p:nvPicPr>
        <p:blipFill>
          <a:blip r:embed="rId2"/>
          <a:srcRect/>
          <a:stretch>
            <a:fillRect/>
          </a:stretch>
        </p:blipFill>
        <p:spPr bwMode="auto">
          <a:xfrm>
            <a:off x="6996114" y="4269135"/>
            <a:ext cx="3398837" cy="1565275"/>
          </a:xfrm>
          <a:prstGeom prst="rect">
            <a:avLst/>
          </a:prstGeom>
          <a:noFill/>
          <a:ln w="9525">
            <a:noFill/>
            <a:miter lim="800000"/>
            <a:headEnd/>
            <a:tailEnd/>
          </a:ln>
        </p:spPr>
      </p:pic>
      <p:pic>
        <p:nvPicPr>
          <p:cNvPr id="17" name="Picture 7" descr="图片4"/>
          <p:cNvPicPr>
            <a:picLocks noChangeAspect="1" noChangeArrowheads="1"/>
          </p:cNvPicPr>
          <p:nvPr/>
        </p:nvPicPr>
        <p:blipFill>
          <a:blip r:embed="rId3"/>
          <a:srcRect/>
          <a:stretch>
            <a:fillRect/>
          </a:stretch>
        </p:blipFill>
        <p:spPr bwMode="auto">
          <a:xfrm>
            <a:off x="9063038" y="3381722"/>
            <a:ext cx="258762" cy="258762"/>
          </a:xfrm>
          <a:prstGeom prst="rect">
            <a:avLst/>
          </a:prstGeom>
          <a:noFill/>
          <a:ln w="9525">
            <a:noFill/>
            <a:miter lim="800000"/>
            <a:headEnd/>
            <a:tailEnd/>
          </a:ln>
        </p:spPr>
      </p:pic>
      <p:grpSp>
        <p:nvGrpSpPr>
          <p:cNvPr id="5" name="组合 4"/>
          <p:cNvGrpSpPr/>
          <p:nvPr/>
        </p:nvGrpSpPr>
        <p:grpSpPr bwMode="auto">
          <a:xfrm>
            <a:off x="2927350" y="3107084"/>
            <a:ext cx="2905856" cy="2829754"/>
            <a:chOff x="827584" y="3717032"/>
            <a:chExt cx="2906278" cy="2829549"/>
          </a:xfrm>
        </p:grpSpPr>
        <p:sp>
          <p:nvSpPr>
            <p:cNvPr id="687124" name="Line 10"/>
            <p:cNvSpPr>
              <a:spLocks noChangeShapeType="1"/>
            </p:cNvSpPr>
            <p:nvPr/>
          </p:nvSpPr>
          <p:spPr bwMode="auto">
            <a:xfrm flipV="1">
              <a:off x="867855" y="6163169"/>
              <a:ext cx="2538413" cy="0"/>
            </a:xfrm>
            <a:prstGeom prst="line">
              <a:avLst/>
            </a:prstGeom>
            <a:noFill/>
            <a:ln w="19050">
              <a:solidFill>
                <a:schemeClr val="tx1"/>
              </a:solidFill>
              <a:round/>
              <a:tailEnd type="triangle" w="med" len="lg"/>
            </a:ln>
          </p:spPr>
          <p:txBody>
            <a:bodyPr/>
            <a:lstStyle/>
            <a:p>
              <a:endParaRPr lang="zh-CN" altLang="en-US"/>
            </a:p>
          </p:txBody>
        </p:sp>
        <p:sp>
          <p:nvSpPr>
            <p:cNvPr id="687125" name="Line 11"/>
            <p:cNvSpPr>
              <a:spLocks noChangeShapeType="1"/>
            </p:cNvSpPr>
            <p:nvPr/>
          </p:nvSpPr>
          <p:spPr bwMode="auto">
            <a:xfrm flipV="1">
              <a:off x="1245283" y="4108159"/>
              <a:ext cx="0" cy="2378860"/>
            </a:xfrm>
            <a:prstGeom prst="line">
              <a:avLst/>
            </a:prstGeom>
            <a:noFill/>
            <a:ln w="19050">
              <a:solidFill>
                <a:schemeClr val="tx1"/>
              </a:solidFill>
              <a:round/>
              <a:tailEnd type="triangle" w="med" len="lg"/>
            </a:ln>
          </p:spPr>
          <p:txBody>
            <a:bodyPr/>
            <a:lstStyle/>
            <a:p>
              <a:endParaRPr lang="zh-CN" altLang="en-US"/>
            </a:p>
          </p:txBody>
        </p:sp>
        <p:sp>
          <p:nvSpPr>
            <p:cNvPr id="687126" name="Text Box 15"/>
            <p:cNvSpPr txBox="1">
              <a:spLocks noChangeArrowheads="1"/>
            </p:cNvSpPr>
            <p:nvPr/>
          </p:nvSpPr>
          <p:spPr bwMode="auto">
            <a:xfrm>
              <a:off x="971600" y="6165304"/>
              <a:ext cx="300126" cy="369305"/>
            </a:xfrm>
            <a:prstGeom prst="rect">
              <a:avLst/>
            </a:prstGeom>
            <a:noFill/>
            <a:ln w="9525">
              <a:noFill/>
              <a:miter lim="800000"/>
            </a:ln>
          </p:spPr>
          <p:txBody>
            <a:bodyPr wrap="none">
              <a:spAutoFit/>
            </a:bodyPr>
            <a:lstStyle/>
            <a:p>
              <a:r>
                <a:rPr lang="en-US" altLang="zh-CN">
                  <a:latin typeface="Times New Roman" panose="02020603050405020304" pitchFamily="18" charset="0"/>
                  <a:ea typeface="宋体" panose="02010600030101010101" pitchFamily="2" charset="-122"/>
                </a:rPr>
                <a:t>0</a:t>
              </a:r>
              <a:endParaRPr lang="en-US" altLang="zh-CN">
                <a:latin typeface="Times New Roman" panose="02020603050405020304" pitchFamily="18" charset="0"/>
                <a:ea typeface="宋体" panose="02010600030101010101" pitchFamily="2" charset="-122"/>
              </a:endParaRPr>
            </a:p>
          </p:txBody>
        </p:sp>
        <p:sp>
          <p:nvSpPr>
            <p:cNvPr id="687127" name="Line 16"/>
            <p:cNvSpPr>
              <a:spLocks noChangeShapeType="1"/>
            </p:cNvSpPr>
            <p:nvPr/>
          </p:nvSpPr>
          <p:spPr bwMode="auto">
            <a:xfrm>
              <a:off x="2974071" y="6109591"/>
              <a:ext cx="0" cy="108347"/>
            </a:xfrm>
            <a:prstGeom prst="line">
              <a:avLst/>
            </a:prstGeom>
            <a:noFill/>
            <a:ln w="9525">
              <a:solidFill>
                <a:schemeClr val="tx1"/>
              </a:solidFill>
              <a:round/>
            </a:ln>
          </p:spPr>
          <p:txBody>
            <a:bodyPr/>
            <a:lstStyle/>
            <a:p>
              <a:endParaRPr lang="zh-CN" altLang="en-US"/>
            </a:p>
          </p:txBody>
        </p:sp>
        <p:sp>
          <p:nvSpPr>
            <p:cNvPr id="687128" name="Line 17"/>
            <p:cNvSpPr>
              <a:spLocks noChangeShapeType="1"/>
            </p:cNvSpPr>
            <p:nvPr/>
          </p:nvSpPr>
          <p:spPr bwMode="auto">
            <a:xfrm>
              <a:off x="1677480" y="6109591"/>
              <a:ext cx="0" cy="108347"/>
            </a:xfrm>
            <a:prstGeom prst="line">
              <a:avLst/>
            </a:prstGeom>
            <a:noFill/>
            <a:ln w="9525">
              <a:solidFill>
                <a:schemeClr val="tx1"/>
              </a:solidFill>
              <a:round/>
            </a:ln>
          </p:spPr>
          <p:txBody>
            <a:bodyPr/>
            <a:lstStyle/>
            <a:p>
              <a:endParaRPr lang="zh-CN" altLang="en-US"/>
            </a:p>
          </p:txBody>
        </p:sp>
        <p:sp>
          <p:nvSpPr>
            <p:cNvPr id="687129" name="Line 18"/>
            <p:cNvSpPr>
              <a:spLocks noChangeShapeType="1"/>
            </p:cNvSpPr>
            <p:nvPr/>
          </p:nvSpPr>
          <p:spPr bwMode="auto">
            <a:xfrm>
              <a:off x="2109677" y="6109591"/>
              <a:ext cx="0" cy="108347"/>
            </a:xfrm>
            <a:prstGeom prst="line">
              <a:avLst/>
            </a:prstGeom>
            <a:noFill/>
            <a:ln w="9525">
              <a:solidFill>
                <a:schemeClr val="tx1"/>
              </a:solidFill>
              <a:round/>
            </a:ln>
          </p:spPr>
          <p:txBody>
            <a:bodyPr/>
            <a:lstStyle/>
            <a:p>
              <a:endParaRPr lang="zh-CN" altLang="en-US"/>
            </a:p>
          </p:txBody>
        </p:sp>
        <p:sp>
          <p:nvSpPr>
            <p:cNvPr id="687130" name="Line 19"/>
            <p:cNvSpPr>
              <a:spLocks noChangeShapeType="1"/>
            </p:cNvSpPr>
            <p:nvPr/>
          </p:nvSpPr>
          <p:spPr bwMode="auto">
            <a:xfrm>
              <a:off x="2541874" y="6109591"/>
              <a:ext cx="0" cy="108347"/>
            </a:xfrm>
            <a:prstGeom prst="line">
              <a:avLst/>
            </a:prstGeom>
            <a:noFill/>
            <a:ln w="9525">
              <a:solidFill>
                <a:schemeClr val="tx1"/>
              </a:solidFill>
              <a:round/>
            </a:ln>
          </p:spPr>
          <p:txBody>
            <a:bodyPr/>
            <a:lstStyle/>
            <a:p>
              <a:endParaRPr lang="zh-CN" altLang="en-US"/>
            </a:p>
          </p:txBody>
        </p:sp>
        <p:sp>
          <p:nvSpPr>
            <p:cNvPr id="687131" name="Line 20"/>
            <p:cNvSpPr>
              <a:spLocks noChangeShapeType="1"/>
            </p:cNvSpPr>
            <p:nvPr/>
          </p:nvSpPr>
          <p:spPr bwMode="auto">
            <a:xfrm>
              <a:off x="1191705" y="5726210"/>
              <a:ext cx="108347" cy="0"/>
            </a:xfrm>
            <a:prstGeom prst="line">
              <a:avLst/>
            </a:prstGeom>
            <a:noFill/>
            <a:ln w="9525">
              <a:solidFill>
                <a:schemeClr val="tx1"/>
              </a:solidFill>
              <a:round/>
            </a:ln>
          </p:spPr>
          <p:txBody>
            <a:bodyPr/>
            <a:lstStyle/>
            <a:p>
              <a:endParaRPr lang="zh-CN" altLang="en-US"/>
            </a:p>
          </p:txBody>
        </p:sp>
        <p:sp>
          <p:nvSpPr>
            <p:cNvPr id="687132" name="Line 21"/>
            <p:cNvSpPr>
              <a:spLocks noChangeShapeType="1"/>
            </p:cNvSpPr>
            <p:nvPr/>
          </p:nvSpPr>
          <p:spPr bwMode="auto">
            <a:xfrm>
              <a:off x="1191705" y="5276153"/>
              <a:ext cx="108347" cy="0"/>
            </a:xfrm>
            <a:prstGeom prst="line">
              <a:avLst/>
            </a:prstGeom>
            <a:noFill/>
            <a:ln w="9525">
              <a:solidFill>
                <a:schemeClr val="tx1"/>
              </a:solidFill>
              <a:round/>
            </a:ln>
          </p:spPr>
          <p:txBody>
            <a:bodyPr/>
            <a:lstStyle/>
            <a:p>
              <a:endParaRPr lang="zh-CN" altLang="en-US"/>
            </a:p>
          </p:txBody>
        </p:sp>
        <p:sp>
          <p:nvSpPr>
            <p:cNvPr id="687133" name="Line 22"/>
            <p:cNvSpPr>
              <a:spLocks noChangeShapeType="1"/>
            </p:cNvSpPr>
            <p:nvPr/>
          </p:nvSpPr>
          <p:spPr bwMode="auto">
            <a:xfrm>
              <a:off x="1191705" y="4838004"/>
              <a:ext cx="108347" cy="0"/>
            </a:xfrm>
            <a:prstGeom prst="line">
              <a:avLst/>
            </a:prstGeom>
            <a:noFill/>
            <a:ln w="9525">
              <a:solidFill>
                <a:schemeClr val="tx1"/>
              </a:solidFill>
              <a:round/>
            </a:ln>
          </p:spPr>
          <p:txBody>
            <a:bodyPr/>
            <a:lstStyle/>
            <a:p>
              <a:endParaRPr lang="zh-CN" altLang="en-US"/>
            </a:p>
          </p:txBody>
        </p:sp>
        <p:sp>
          <p:nvSpPr>
            <p:cNvPr id="687134" name="Line 23"/>
            <p:cNvSpPr>
              <a:spLocks noChangeShapeType="1"/>
            </p:cNvSpPr>
            <p:nvPr/>
          </p:nvSpPr>
          <p:spPr bwMode="auto">
            <a:xfrm>
              <a:off x="1191705" y="4405807"/>
              <a:ext cx="108347" cy="0"/>
            </a:xfrm>
            <a:prstGeom prst="line">
              <a:avLst/>
            </a:prstGeom>
            <a:noFill/>
            <a:ln w="9525">
              <a:solidFill>
                <a:schemeClr val="tx1"/>
              </a:solidFill>
              <a:round/>
            </a:ln>
          </p:spPr>
          <p:txBody>
            <a:bodyPr/>
            <a:lstStyle/>
            <a:p>
              <a:endParaRPr lang="zh-CN" altLang="en-US"/>
            </a:p>
          </p:txBody>
        </p:sp>
        <p:sp>
          <p:nvSpPr>
            <p:cNvPr id="687135" name="Text Box 24"/>
            <p:cNvSpPr txBox="1">
              <a:spLocks noChangeArrowheads="1"/>
            </p:cNvSpPr>
            <p:nvPr/>
          </p:nvSpPr>
          <p:spPr bwMode="auto">
            <a:xfrm>
              <a:off x="1464519" y="6165304"/>
              <a:ext cx="415558" cy="369305"/>
            </a:xfrm>
            <a:prstGeom prst="rect">
              <a:avLst/>
            </a:prstGeom>
            <a:noFill/>
            <a:ln w="9525">
              <a:noFill/>
              <a:miter lim="800000"/>
            </a:ln>
          </p:spPr>
          <p:txBody>
            <a:bodyPr wrap="none">
              <a:spAutoFit/>
            </a:bodyPr>
            <a:lstStyle/>
            <a:p>
              <a:r>
                <a:rPr lang="en-US" altLang="zh-CN">
                  <a:latin typeface="Times New Roman" panose="02020603050405020304" pitchFamily="18" charset="0"/>
                  <a:ea typeface="宋体" panose="02010600030101010101" pitchFamily="2" charset="-122"/>
                </a:rPr>
                <a:t>10</a:t>
              </a:r>
              <a:endParaRPr lang="en-US" altLang="zh-CN">
                <a:latin typeface="Times New Roman" panose="02020603050405020304" pitchFamily="18" charset="0"/>
                <a:ea typeface="宋体" panose="02010600030101010101" pitchFamily="2" charset="-122"/>
              </a:endParaRPr>
            </a:p>
          </p:txBody>
        </p:sp>
        <p:sp>
          <p:nvSpPr>
            <p:cNvPr id="687136" name="Text Box 25"/>
            <p:cNvSpPr txBox="1">
              <a:spLocks noChangeArrowheads="1"/>
            </p:cNvSpPr>
            <p:nvPr/>
          </p:nvSpPr>
          <p:spPr bwMode="auto">
            <a:xfrm>
              <a:off x="1950294" y="6171257"/>
              <a:ext cx="415558" cy="369305"/>
            </a:xfrm>
            <a:prstGeom prst="rect">
              <a:avLst/>
            </a:prstGeom>
            <a:noFill/>
            <a:ln w="9525">
              <a:noFill/>
              <a:miter lim="800000"/>
            </a:ln>
          </p:spPr>
          <p:txBody>
            <a:bodyPr wrap="none">
              <a:spAutoFit/>
            </a:bodyPr>
            <a:lstStyle/>
            <a:p>
              <a:r>
                <a:rPr lang="en-US" altLang="zh-CN">
                  <a:latin typeface="Times New Roman" panose="02020603050405020304" pitchFamily="18" charset="0"/>
                  <a:ea typeface="宋体" panose="02010600030101010101" pitchFamily="2" charset="-122"/>
                </a:rPr>
                <a:t>20</a:t>
              </a:r>
              <a:endParaRPr lang="en-US" altLang="zh-CN">
                <a:latin typeface="Times New Roman" panose="02020603050405020304" pitchFamily="18" charset="0"/>
                <a:ea typeface="宋体" panose="02010600030101010101" pitchFamily="2" charset="-122"/>
              </a:endParaRPr>
            </a:p>
          </p:txBody>
        </p:sp>
        <p:sp>
          <p:nvSpPr>
            <p:cNvPr id="687137" name="Text Box 26"/>
            <p:cNvSpPr txBox="1">
              <a:spLocks noChangeArrowheads="1"/>
            </p:cNvSpPr>
            <p:nvPr/>
          </p:nvSpPr>
          <p:spPr bwMode="auto">
            <a:xfrm>
              <a:off x="2328913" y="6171257"/>
              <a:ext cx="415558" cy="369305"/>
            </a:xfrm>
            <a:prstGeom prst="rect">
              <a:avLst/>
            </a:prstGeom>
            <a:noFill/>
            <a:ln w="9525">
              <a:noFill/>
              <a:miter lim="800000"/>
            </a:ln>
          </p:spPr>
          <p:txBody>
            <a:bodyPr wrap="none">
              <a:spAutoFit/>
            </a:bodyPr>
            <a:lstStyle/>
            <a:p>
              <a:r>
                <a:rPr lang="en-US" altLang="zh-CN">
                  <a:latin typeface="Times New Roman" panose="02020603050405020304" pitchFamily="18" charset="0"/>
                  <a:ea typeface="宋体" panose="02010600030101010101" pitchFamily="2" charset="-122"/>
                </a:rPr>
                <a:t>30</a:t>
              </a:r>
              <a:endParaRPr lang="en-US" altLang="zh-CN">
                <a:latin typeface="Times New Roman" panose="02020603050405020304" pitchFamily="18" charset="0"/>
                <a:ea typeface="宋体" panose="02010600030101010101" pitchFamily="2" charset="-122"/>
              </a:endParaRPr>
            </a:p>
          </p:txBody>
        </p:sp>
        <p:sp>
          <p:nvSpPr>
            <p:cNvPr id="687138" name="Text Box 27"/>
            <p:cNvSpPr txBox="1">
              <a:spLocks noChangeArrowheads="1"/>
            </p:cNvSpPr>
            <p:nvPr/>
          </p:nvSpPr>
          <p:spPr bwMode="auto">
            <a:xfrm>
              <a:off x="2761110" y="6171257"/>
              <a:ext cx="415558" cy="369305"/>
            </a:xfrm>
            <a:prstGeom prst="rect">
              <a:avLst/>
            </a:prstGeom>
            <a:noFill/>
            <a:ln w="9525">
              <a:noFill/>
              <a:miter lim="800000"/>
            </a:ln>
          </p:spPr>
          <p:txBody>
            <a:bodyPr wrap="none">
              <a:spAutoFit/>
            </a:bodyPr>
            <a:lstStyle/>
            <a:p>
              <a:r>
                <a:rPr lang="en-US" altLang="zh-CN">
                  <a:latin typeface="Times New Roman" panose="02020603050405020304" pitchFamily="18" charset="0"/>
                  <a:ea typeface="宋体" panose="02010600030101010101" pitchFamily="2" charset="-122"/>
                </a:rPr>
                <a:t>40</a:t>
              </a:r>
              <a:endParaRPr lang="en-US" altLang="zh-CN">
                <a:latin typeface="Times New Roman" panose="02020603050405020304" pitchFamily="18" charset="0"/>
                <a:ea typeface="宋体" panose="02010600030101010101" pitchFamily="2" charset="-122"/>
              </a:endParaRPr>
            </a:p>
          </p:txBody>
        </p:sp>
        <p:sp>
          <p:nvSpPr>
            <p:cNvPr id="687139" name="Text Box 28"/>
            <p:cNvSpPr txBox="1">
              <a:spLocks noChangeArrowheads="1"/>
            </p:cNvSpPr>
            <p:nvPr/>
          </p:nvSpPr>
          <p:spPr bwMode="auto">
            <a:xfrm>
              <a:off x="827584" y="5535253"/>
              <a:ext cx="415558" cy="369305"/>
            </a:xfrm>
            <a:prstGeom prst="rect">
              <a:avLst/>
            </a:prstGeom>
            <a:noFill/>
            <a:ln w="9525">
              <a:noFill/>
              <a:miter lim="800000"/>
            </a:ln>
          </p:spPr>
          <p:txBody>
            <a:bodyPr wrap="none">
              <a:spAutoFit/>
            </a:bodyPr>
            <a:lstStyle/>
            <a:p>
              <a:r>
                <a:rPr lang="en-US" altLang="zh-CN">
                  <a:latin typeface="Times New Roman" panose="02020603050405020304" pitchFamily="18" charset="0"/>
                  <a:ea typeface="宋体" panose="02010600030101010101" pitchFamily="2" charset="-122"/>
                </a:rPr>
                <a:t>10</a:t>
              </a:r>
              <a:endParaRPr lang="en-US" altLang="zh-CN">
                <a:latin typeface="Times New Roman" panose="02020603050405020304" pitchFamily="18" charset="0"/>
                <a:ea typeface="宋体" panose="02010600030101010101" pitchFamily="2" charset="-122"/>
              </a:endParaRPr>
            </a:p>
          </p:txBody>
        </p:sp>
        <p:sp>
          <p:nvSpPr>
            <p:cNvPr id="687140" name="Text Box 29"/>
            <p:cNvSpPr txBox="1">
              <a:spLocks noChangeArrowheads="1"/>
            </p:cNvSpPr>
            <p:nvPr/>
          </p:nvSpPr>
          <p:spPr bwMode="auto">
            <a:xfrm>
              <a:off x="827584" y="5085482"/>
              <a:ext cx="415558" cy="369305"/>
            </a:xfrm>
            <a:prstGeom prst="rect">
              <a:avLst/>
            </a:prstGeom>
            <a:noFill/>
            <a:ln w="9525">
              <a:noFill/>
              <a:miter lim="800000"/>
            </a:ln>
          </p:spPr>
          <p:txBody>
            <a:bodyPr wrap="none">
              <a:spAutoFit/>
            </a:bodyPr>
            <a:lstStyle/>
            <a:p>
              <a:r>
                <a:rPr lang="en-US" altLang="zh-CN">
                  <a:latin typeface="Times New Roman" panose="02020603050405020304" pitchFamily="18" charset="0"/>
                  <a:ea typeface="宋体" panose="02010600030101010101" pitchFamily="2" charset="-122"/>
                </a:rPr>
                <a:t>20</a:t>
              </a:r>
              <a:endParaRPr lang="en-US" altLang="zh-CN">
                <a:latin typeface="Times New Roman" panose="02020603050405020304" pitchFamily="18" charset="0"/>
                <a:ea typeface="宋体" panose="02010600030101010101" pitchFamily="2" charset="-122"/>
              </a:endParaRPr>
            </a:p>
          </p:txBody>
        </p:sp>
        <p:sp>
          <p:nvSpPr>
            <p:cNvPr id="687141" name="Text Box 30"/>
            <p:cNvSpPr txBox="1">
              <a:spLocks noChangeArrowheads="1"/>
            </p:cNvSpPr>
            <p:nvPr/>
          </p:nvSpPr>
          <p:spPr bwMode="auto">
            <a:xfrm>
              <a:off x="827584" y="4653285"/>
              <a:ext cx="415558" cy="369305"/>
            </a:xfrm>
            <a:prstGeom prst="rect">
              <a:avLst/>
            </a:prstGeom>
            <a:noFill/>
            <a:ln w="9525">
              <a:noFill/>
              <a:miter lim="800000"/>
            </a:ln>
          </p:spPr>
          <p:txBody>
            <a:bodyPr wrap="none">
              <a:spAutoFit/>
            </a:bodyPr>
            <a:lstStyle/>
            <a:p>
              <a:r>
                <a:rPr lang="en-US" altLang="zh-CN">
                  <a:latin typeface="Times New Roman" panose="02020603050405020304" pitchFamily="18" charset="0"/>
                  <a:ea typeface="宋体" panose="02010600030101010101" pitchFamily="2" charset="-122"/>
                </a:rPr>
                <a:t>30</a:t>
              </a:r>
              <a:endParaRPr lang="en-US" altLang="zh-CN">
                <a:latin typeface="Times New Roman" panose="02020603050405020304" pitchFamily="18" charset="0"/>
                <a:ea typeface="宋体" panose="02010600030101010101" pitchFamily="2" charset="-122"/>
              </a:endParaRPr>
            </a:p>
          </p:txBody>
        </p:sp>
        <p:sp>
          <p:nvSpPr>
            <p:cNvPr id="687142" name="Text Box 31"/>
            <p:cNvSpPr txBox="1">
              <a:spLocks noChangeArrowheads="1"/>
            </p:cNvSpPr>
            <p:nvPr/>
          </p:nvSpPr>
          <p:spPr bwMode="auto">
            <a:xfrm>
              <a:off x="827584" y="4221088"/>
              <a:ext cx="415558" cy="369305"/>
            </a:xfrm>
            <a:prstGeom prst="rect">
              <a:avLst/>
            </a:prstGeom>
            <a:noFill/>
            <a:ln w="9525">
              <a:noFill/>
              <a:miter lim="800000"/>
            </a:ln>
          </p:spPr>
          <p:txBody>
            <a:bodyPr wrap="none">
              <a:spAutoFit/>
            </a:bodyPr>
            <a:lstStyle/>
            <a:p>
              <a:r>
                <a:rPr lang="en-US" altLang="zh-CN">
                  <a:latin typeface="Times New Roman" panose="02020603050405020304" pitchFamily="18" charset="0"/>
                  <a:ea typeface="宋体" panose="02010600030101010101" pitchFamily="2" charset="-122"/>
                </a:rPr>
                <a:t>40</a:t>
              </a:r>
              <a:endParaRPr lang="en-US" altLang="zh-CN">
                <a:latin typeface="Times New Roman" panose="02020603050405020304" pitchFamily="18" charset="0"/>
                <a:ea typeface="宋体" panose="02010600030101010101" pitchFamily="2" charset="-122"/>
              </a:endParaRPr>
            </a:p>
          </p:txBody>
        </p:sp>
        <p:sp>
          <p:nvSpPr>
            <p:cNvPr id="687143" name="Rectangle 35"/>
            <p:cNvSpPr>
              <a:spLocks noChangeArrowheads="1"/>
            </p:cNvSpPr>
            <p:nvPr/>
          </p:nvSpPr>
          <p:spPr bwMode="auto">
            <a:xfrm>
              <a:off x="3082628" y="6146500"/>
              <a:ext cx="651234" cy="400081"/>
            </a:xfrm>
            <a:prstGeom prst="rect">
              <a:avLst/>
            </a:prstGeom>
            <a:noFill/>
            <a:ln w="9525">
              <a:noFill/>
              <a:miter lim="800000"/>
            </a:ln>
          </p:spPr>
          <p:txBody>
            <a:bodyPr wrap="none">
              <a:spAutoFit/>
            </a:bodyPr>
            <a:lstStyle/>
            <a:p>
              <a:pPr eaLnBrk="0" hangingPunct="0"/>
              <a:r>
                <a:rPr kumimoji="1" lang="en-US" altLang="zh-CN" sz="2000" b="1" i="1">
                  <a:latin typeface="Times New Roman" panose="02020603050405020304" pitchFamily="18" charset="0"/>
                </a:rPr>
                <a:t>u</a:t>
              </a:r>
              <a:r>
                <a:rPr kumimoji="1" lang="en-US" altLang="zh-CN" sz="2000" b="1" baseline="-25000">
                  <a:latin typeface="Times New Roman" panose="02020603050405020304" pitchFamily="18" charset="0"/>
                </a:rPr>
                <a:t>I</a:t>
              </a:r>
              <a:r>
                <a:rPr kumimoji="1" lang="en-US" altLang="zh-CN" sz="2000" b="1">
                  <a:latin typeface="Times New Roman" panose="02020603050405020304" pitchFamily="18" charset="0"/>
                </a:rPr>
                <a:t>/V</a:t>
              </a:r>
              <a:endParaRPr kumimoji="1" lang="en-US" altLang="zh-CN" sz="2000" b="1">
                <a:latin typeface="Times New Roman" panose="02020603050405020304" pitchFamily="18" charset="0"/>
              </a:endParaRPr>
            </a:p>
          </p:txBody>
        </p:sp>
        <p:sp>
          <p:nvSpPr>
            <p:cNvPr id="687144" name="Rectangle 36"/>
            <p:cNvSpPr>
              <a:spLocks noChangeArrowheads="1"/>
            </p:cNvSpPr>
            <p:nvPr/>
          </p:nvSpPr>
          <p:spPr bwMode="auto">
            <a:xfrm>
              <a:off x="908633" y="3717032"/>
              <a:ext cx="716967" cy="400081"/>
            </a:xfrm>
            <a:prstGeom prst="rect">
              <a:avLst/>
            </a:prstGeom>
            <a:noFill/>
            <a:ln w="9525">
              <a:noFill/>
              <a:miter lim="800000"/>
            </a:ln>
          </p:spPr>
          <p:txBody>
            <a:bodyPr wrap="none">
              <a:spAutoFit/>
            </a:bodyPr>
            <a:lstStyle/>
            <a:p>
              <a:pPr eaLnBrk="0" hangingPunct="0"/>
              <a:r>
                <a:rPr kumimoji="1" lang="en-US" altLang="zh-CN" sz="2000" b="1" i="1">
                  <a:latin typeface="Times New Roman" panose="02020603050405020304" pitchFamily="18" charset="0"/>
                </a:rPr>
                <a:t>u</a:t>
              </a:r>
              <a:r>
                <a:rPr kumimoji="1" lang="en-US" altLang="zh-CN" sz="2000" b="1" baseline="-25000">
                  <a:latin typeface="Times New Roman" panose="02020603050405020304" pitchFamily="18" charset="0"/>
                </a:rPr>
                <a:t>O</a:t>
              </a:r>
              <a:r>
                <a:rPr kumimoji="1" lang="en-US" altLang="zh-CN" sz="2000" b="1">
                  <a:latin typeface="Times New Roman" panose="02020603050405020304" pitchFamily="18" charset="0"/>
                </a:rPr>
                <a:t>/V</a:t>
              </a:r>
              <a:endParaRPr kumimoji="1" lang="en-US" altLang="zh-CN" sz="2000" b="1">
                <a:latin typeface="Times New Roman" panose="02020603050405020304" pitchFamily="18" charset="0"/>
              </a:endParaRPr>
            </a:p>
          </p:txBody>
        </p:sp>
      </p:grpSp>
      <p:sp>
        <p:nvSpPr>
          <p:cNvPr id="46" name="Line 41"/>
          <p:cNvSpPr>
            <a:spLocks noChangeAspect="1" noChangeShapeType="1"/>
          </p:cNvSpPr>
          <p:nvPr/>
        </p:nvSpPr>
        <p:spPr bwMode="auto">
          <a:xfrm>
            <a:off x="5073650" y="3803997"/>
            <a:ext cx="0" cy="1682750"/>
          </a:xfrm>
          <a:prstGeom prst="line">
            <a:avLst/>
          </a:prstGeom>
          <a:noFill/>
          <a:ln w="9525">
            <a:solidFill>
              <a:schemeClr val="tx1"/>
            </a:solidFill>
            <a:prstDash val="dash"/>
            <a:round/>
          </a:ln>
        </p:spPr>
        <p:txBody>
          <a:bodyPr/>
          <a:lstStyle/>
          <a:p>
            <a:endParaRPr lang="zh-CN" altLang="en-US"/>
          </a:p>
        </p:txBody>
      </p:sp>
      <p:sp>
        <p:nvSpPr>
          <p:cNvPr id="47" name="Line 42"/>
          <p:cNvSpPr>
            <a:spLocks noChangeAspect="1" noChangeShapeType="1"/>
          </p:cNvSpPr>
          <p:nvPr/>
        </p:nvSpPr>
        <p:spPr bwMode="auto">
          <a:xfrm>
            <a:off x="4203700" y="4677123"/>
            <a:ext cx="0" cy="809625"/>
          </a:xfrm>
          <a:prstGeom prst="line">
            <a:avLst/>
          </a:prstGeom>
          <a:noFill/>
          <a:ln w="9525">
            <a:solidFill>
              <a:schemeClr val="tx1"/>
            </a:solidFill>
            <a:prstDash val="dash"/>
            <a:round/>
          </a:ln>
        </p:spPr>
        <p:txBody>
          <a:bodyPr/>
          <a:lstStyle/>
          <a:p>
            <a:endParaRPr lang="zh-CN" altLang="en-US"/>
          </a:p>
        </p:txBody>
      </p:sp>
      <p:sp>
        <p:nvSpPr>
          <p:cNvPr id="48" name="Line 43"/>
          <p:cNvSpPr>
            <a:spLocks noChangeAspect="1" noChangeShapeType="1"/>
          </p:cNvSpPr>
          <p:nvPr/>
        </p:nvSpPr>
        <p:spPr bwMode="auto">
          <a:xfrm>
            <a:off x="3386139" y="3796059"/>
            <a:ext cx="1673225" cy="0"/>
          </a:xfrm>
          <a:prstGeom prst="line">
            <a:avLst/>
          </a:prstGeom>
          <a:noFill/>
          <a:ln w="9525">
            <a:solidFill>
              <a:schemeClr val="tx1"/>
            </a:solidFill>
            <a:prstDash val="dash"/>
            <a:round/>
          </a:ln>
        </p:spPr>
        <p:txBody>
          <a:bodyPr/>
          <a:lstStyle/>
          <a:p>
            <a:endParaRPr lang="zh-CN" altLang="en-US"/>
          </a:p>
        </p:txBody>
      </p:sp>
      <p:sp>
        <p:nvSpPr>
          <p:cNvPr id="49" name="Line 44"/>
          <p:cNvSpPr>
            <a:spLocks noChangeAspect="1" noChangeShapeType="1"/>
          </p:cNvSpPr>
          <p:nvPr/>
        </p:nvSpPr>
        <p:spPr bwMode="auto">
          <a:xfrm>
            <a:off x="2981326" y="4666009"/>
            <a:ext cx="1222375" cy="0"/>
          </a:xfrm>
          <a:prstGeom prst="line">
            <a:avLst/>
          </a:prstGeom>
          <a:noFill/>
          <a:ln w="38100">
            <a:solidFill>
              <a:srgbClr val="800000"/>
            </a:solidFill>
            <a:round/>
          </a:ln>
        </p:spPr>
        <p:txBody>
          <a:bodyPr/>
          <a:lstStyle/>
          <a:p>
            <a:endParaRPr lang="zh-CN" altLang="en-US"/>
          </a:p>
        </p:txBody>
      </p:sp>
      <p:sp>
        <p:nvSpPr>
          <p:cNvPr id="50" name="Line 46"/>
          <p:cNvSpPr>
            <a:spLocks noChangeAspect="1" noChangeShapeType="1"/>
          </p:cNvSpPr>
          <p:nvPr/>
        </p:nvSpPr>
        <p:spPr bwMode="auto">
          <a:xfrm>
            <a:off x="5059364" y="3805584"/>
            <a:ext cx="485775" cy="0"/>
          </a:xfrm>
          <a:prstGeom prst="line">
            <a:avLst/>
          </a:prstGeom>
          <a:noFill/>
          <a:ln w="38100">
            <a:solidFill>
              <a:srgbClr val="800000"/>
            </a:solidFill>
            <a:round/>
          </a:ln>
        </p:spPr>
        <p:txBody>
          <a:bodyPr/>
          <a:lstStyle/>
          <a:p>
            <a:endParaRPr lang="zh-CN" altLang="en-US"/>
          </a:p>
        </p:txBody>
      </p:sp>
      <p:sp>
        <p:nvSpPr>
          <p:cNvPr id="51" name="Line 48"/>
          <p:cNvSpPr>
            <a:spLocks noChangeShapeType="1"/>
          </p:cNvSpPr>
          <p:nvPr/>
        </p:nvSpPr>
        <p:spPr bwMode="auto">
          <a:xfrm flipV="1">
            <a:off x="4203700" y="3805585"/>
            <a:ext cx="869950" cy="860425"/>
          </a:xfrm>
          <a:prstGeom prst="line">
            <a:avLst/>
          </a:prstGeom>
          <a:noFill/>
          <a:ln w="38100">
            <a:solidFill>
              <a:srgbClr val="800000"/>
            </a:solidFill>
            <a:round/>
          </a:ln>
        </p:spPr>
        <p:txBody>
          <a:bodyPr/>
          <a:lstStyle/>
          <a:p>
            <a:endParaRPr lang="zh-CN" altLang="en-US"/>
          </a:p>
        </p:txBody>
      </p:sp>
      <p:pic>
        <p:nvPicPr>
          <p:cNvPr id="52" name="Picture 49" descr="图片3"/>
          <p:cNvPicPr>
            <a:picLocks noChangeAspect="1" noChangeArrowheads="1"/>
          </p:cNvPicPr>
          <p:nvPr/>
        </p:nvPicPr>
        <p:blipFill>
          <a:blip r:embed="rId4"/>
          <a:srcRect/>
          <a:stretch>
            <a:fillRect/>
          </a:stretch>
        </p:blipFill>
        <p:spPr bwMode="auto">
          <a:xfrm>
            <a:off x="8651876" y="3681759"/>
            <a:ext cx="303213" cy="438150"/>
          </a:xfrm>
          <a:prstGeom prst="rect">
            <a:avLst/>
          </a:prstGeom>
          <a:noFill/>
          <a:ln w="9525">
            <a:noFill/>
            <a:miter lim="800000"/>
            <a:headEnd/>
            <a:tailEnd/>
          </a:ln>
        </p:spPr>
      </p:pic>
      <p:sp>
        <p:nvSpPr>
          <p:cNvPr id="53" name="文本框 1"/>
          <p:cNvSpPr txBox="1">
            <a:spLocks noChangeArrowheads="1"/>
          </p:cNvSpPr>
          <p:nvPr/>
        </p:nvSpPr>
        <p:spPr bwMode="auto">
          <a:xfrm>
            <a:off x="1935163" y="2375248"/>
            <a:ext cx="5060950" cy="708025"/>
          </a:xfrm>
          <a:prstGeom prst="rect">
            <a:avLst/>
          </a:prstGeom>
          <a:noFill/>
          <a:ln w="9525">
            <a:noFill/>
            <a:miter lim="800000"/>
          </a:ln>
        </p:spPr>
        <p:txBody>
          <a:bodyPr>
            <a:spAutoFit/>
          </a:bodyPr>
          <a:lstStyle/>
          <a:p>
            <a:pPr indent="441325">
              <a:spcAft>
                <a:spcPts val="300"/>
              </a:spcAft>
            </a:pPr>
            <a:r>
              <a:rPr lang="zh-CN" altLang="en-US" sz="2000" b="1">
                <a:solidFill>
                  <a:srgbClr val="3333FF"/>
                </a:solidFill>
                <a:latin typeface="Times New Roman" panose="02020603050405020304" pitchFamily="18" charset="0"/>
                <a:ea typeface="宋体" panose="02010600030101010101" pitchFamily="2" charset="-122"/>
                <a:cs typeface="Times New Roman" panose="02020603050405020304" pitchFamily="18" charset="0"/>
              </a:rPr>
              <a:t>用分段线性法分析非线性电路时，必须要正确判断电路中非线性元件的工作状态！</a:t>
            </a:r>
            <a:endParaRPr lang="en-US" altLang="zh-CN" sz="2000" b="1">
              <a:solidFill>
                <a:srgbClr val="3333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TextBox 53"/>
          <p:cNvSpPr txBox="1">
            <a:spLocks noChangeArrowheads="1"/>
          </p:cNvSpPr>
          <p:nvPr/>
        </p:nvSpPr>
        <p:spPr bwMode="auto">
          <a:xfrm>
            <a:off x="8024814" y="1818034"/>
            <a:ext cx="441325" cy="400050"/>
          </a:xfrm>
          <a:prstGeom prst="rect">
            <a:avLst/>
          </a:prstGeom>
          <a:noFill/>
          <a:ln w="9525">
            <a:noFill/>
            <a:miter lim="800000"/>
          </a:ln>
        </p:spPr>
        <p:txBody>
          <a:bodyPr wrap="none">
            <a:spAutoFit/>
          </a:bodyPr>
          <a:lstStyle/>
          <a:p>
            <a:pPr eaLnBrk="0" hangingPunct="0"/>
            <a:r>
              <a:rPr lang="zh-CN" altLang="en-US" sz="2000">
                <a:solidFill>
                  <a:srgbClr val="FF0000"/>
                </a:solidFill>
              </a:rPr>
              <a:t>Ａ</a:t>
            </a:r>
            <a:endParaRPr lang="zh-CN" altLang="en-US" sz="20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80"/>
                                  </p:iterate>
                                  <p:childTnLst>
                                    <p:set>
                                      <p:cBhvr>
                                        <p:cTn id="1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32"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strVal val="4*#ppt_w"/>
                                          </p:val>
                                        </p:tav>
                                        <p:tav tm="100000">
                                          <p:val>
                                            <p:strVal val="#ppt_w"/>
                                          </p:val>
                                        </p:tav>
                                      </p:tavLst>
                                    </p:anim>
                                    <p:anim calcmode="lin" valueType="num">
                                      <p:cBhvr>
                                        <p:cTn id="24" dur="500" fill="hold"/>
                                        <p:tgtEl>
                                          <p:spTgt spid="17"/>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21"/>
                                            </p:cond>
                                          </p:stCondLst>
                                          <p:endCondLst>
                                            <p:cond evt="onStopAudio" delay="0">
                                              <p:tgtEl>
                                                <p:sldTgt/>
                                              </p:tgtEl>
                                            </p:cond>
                                          </p:endCondLst>
                                        </p:cTn>
                                        <p:tgtEl>
                                          <p:sndTgt r:embed="rId5" name="camera.wav"/>
                                        </p:tgtEl>
                                      </p:cMediaNode>
                                    </p:audio>
                                  </p:subTnLst>
                                </p:cTn>
                              </p:par>
                            </p:childTnLst>
                          </p:cTn>
                        </p:par>
                        <p:par>
                          <p:cTn id="25" fill="hold">
                            <p:stCondLst>
                              <p:cond delay="500"/>
                            </p:stCondLst>
                            <p:childTnLst>
                              <p:par>
                                <p:cTn id="26" presetID="23" presetClass="entr" presetSubtype="32" fill="hold" grpId="0" nodeType="afterEffect">
                                  <p:stCondLst>
                                    <p:cond delay="500"/>
                                  </p:stCondLst>
                                  <p:childTnLst>
                                    <p:set>
                                      <p:cBhvr>
                                        <p:cTn id="27" dur="1" fill="hold">
                                          <p:stCondLst>
                                            <p:cond delay="0"/>
                                          </p:stCondLst>
                                        </p:cTn>
                                        <p:tgtEl>
                                          <p:spTgt spid="54"/>
                                        </p:tgtEl>
                                        <p:attrNameLst>
                                          <p:attrName>style.visibility</p:attrName>
                                        </p:attrNameLst>
                                      </p:cBhvr>
                                      <p:to>
                                        <p:strVal val="visible"/>
                                      </p:to>
                                    </p:set>
                                    <p:anim calcmode="lin" valueType="num">
                                      <p:cBhvr>
                                        <p:cTn id="28" dur="500" fill="hold"/>
                                        <p:tgtEl>
                                          <p:spTgt spid="54"/>
                                        </p:tgtEl>
                                        <p:attrNameLst>
                                          <p:attrName>ppt_w</p:attrName>
                                        </p:attrNameLst>
                                      </p:cBhvr>
                                      <p:tavLst>
                                        <p:tav tm="0">
                                          <p:val>
                                            <p:strVal val="4*#ppt_w"/>
                                          </p:val>
                                        </p:tav>
                                        <p:tav tm="100000">
                                          <p:val>
                                            <p:strVal val="#ppt_w"/>
                                          </p:val>
                                        </p:tav>
                                      </p:tavLst>
                                    </p:anim>
                                    <p:anim calcmode="lin" valueType="num">
                                      <p:cBhvr>
                                        <p:cTn id="29" dur="500" fill="hold"/>
                                        <p:tgtEl>
                                          <p:spTgt spid="54"/>
                                        </p:tgtEl>
                                        <p:attrNameLst>
                                          <p:attrName>ppt_h</p:attrName>
                                        </p:attrNameLst>
                                      </p:cBhvr>
                                      <p:tavLst>
                                        <p:tav tm="0">
                                          <p:val>
                                            <p:strVal val="4*#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up)">
                                      <p:cBhvr>
                                        <p:cTn id="34" dur="500"/>
                                        <p:tgtEl>
                                          <p:spTgt spid="52"/>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left)">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down)">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down)">
                                      <p:cBhvr>
                                        <p:cTn id="63" dur="500"/>
                                        <p:tgtEl>
                                          <p:spTgt spid="4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wipe(left)">
                                      <p:cBhvr>
                                        <p:cTn id="68" dur="500"/>
                                        <p:tgtEl>
                                          <p:spTgt spid="48"/>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left)">
                                      <p:cBhvr>
                                        <p:cTn id="7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smtClean="0">
                <a:latin typeface="+mn-ea"/>
                <a:ea typeface="+mn-ea"/>
              </a:rPr>
              <a:t>四 </a:t>
            </a:r>
            <a:r>
              <a:rPr lang="zh-CN" altLang="en-US" kern="0" dirty="0">
                <a:latin typeface="+mn-ea"/>
                <a:ea typeface="+mn-ea"/>
              </a:rPr>
              <a:t>稳压二极管</a:t>
            </a:r>
            <a:endParaRPr lang="zh-CN" altLang="en-US" kern="0" dirty="0">
              <a:latin typeface="+mn-ea"/>
              <a:ea typeface="+mn-ea"/>
            </a:endParaRPr>
          </a:p>
        </p:txBody>
      </p:sp>
      <p:sp>
        <p:nvSpPr>
          <p:cNvPr id="16387" name="文本框 1"/>
          <p:cNvSpPr txBox="1">
            <a:spLocks noChangeArrowheads="1"/>
          </p:cNvSpPr>
          <p:nvPr/>
        </p:nvSpPr>
        <p:spPr bwMode="auto">
          <a:xfrm>
            <a:off x="1981200" y="1671638"/>
            <a:ext cx="7056438" cy="461962"/>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伏安特性与主要参数</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5" name="文本框 1"/>
          <p:cNvSpPr txBox="1">
            <a:spLocks noChangeArrowheads="1"/>
          </p:cNvSpPr>
          <p:nvPr/>
        </p:nvSpPr>
        <p:spPr bwMode="auto">
          <a:xfrm>
            <a:off x="1903414" y="1358900"/>
            <a:ext cx="8332787" cy="368300"/>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稳压管利用</a:t>
            </a:r>
            <a:r>
              <a:rPr lang="en-US" altLang="zh-CN" b="1">
                <a:latin typeface="Times New Roman" panose="02020603050405020304" pitchFamily="18" charset="0"/>
                <a:ea typeface="楷体_GB2312" pitchFamily="49" charset="-122"/>
                <a:cs typeface="Times New Roman" panose="02020603050405020304" pitchFamily="18" charset="0"/>
              </a:rPr>
              <a:t>PN</a:t>
            </a:r>
            <a:r>
              <a:rPr lang="zh-CN" altLang="en-US" b="1">
                <a:latin typeface="Times New Roman" panose="02020603050405020304" pitchFamily="18" charset="0"/>
                <a:ea typeface="楷体_GB2312" pitchFamily="49" charset="-122"/>
                <a:cs typeface="Times New Roman" panose="02020603050405020304" pitchFamily="18" charset="0"/>
              </a:rPr>
              <a:t>结反向击穿后在一定的电流范围内端电压</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基本</a:t>
            </a:r>
            <a:r>
              <a:rPr lang="zh-CN" altLang="en-US" b="1">
                <a:latin typeface="Times New Roman" panose="02020603050405020304" pitchFamily="18" charset="0"/>
                <a:ea typeface="楷体_GB2312" pitchFamily="49" charset="-122"/>
                <a:cs typeface="Times New Roman" panose="02020603050405020304" pitchFamily="18" charset="0"/>
              </a:rPr>
              <a:t>不变的特点制成。</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8" name="Text Box 3"/>
          <p:cNvSpPr txBox="1">
            <a:spLocks noChangeArrowheads="1"/>
          </p:cNvSpPr>
          <p:nvPr/>
        </p:nvSpPr>
        <p:spPr bwMode="auto">
          <a:xfrm>
            <a:off x="1943100" y="4670426"/>
            <a:ext cx="7500938" cy="1508125"/>
          </a:xfrm>
          <a:prstGeom prst="rect">
            <a:avLst/>
          </a:prstGeom>
          <a:noFill/>
          <a:ln w="9525">
            <a:noFill/>
            <a:miter lim="800000"/>
          </a:ln>
        </p:spPr>
        <p:txBody>
          <a:bodyPr>
            <a:spAutoFit/>
          </a:bodyPr>
          <a:lstStyle/>
          <a:p>
            <a:pPr eaLnBrk="0" hangingPunct="0">
              <a:spcBef>
                <a:spcPct val="20000"/>
              </a:spcBef>
            </a:pPr>
            <a:r>
              <a:rPr kumimoji="1" lang="zh-CN" altLang="en-US" sz="2000" b="1">
                <a:solidFill>
                  <a:srgbClr val="A50021"/>
                </a:solidFill>
                <a:latin typeface="Times New Roman" panose="02020603050405020304" pitchFamily="18" charset="0"/>
                <a:ea typeface="宋体" panose="02010600030101010101" pitchFamily="2" charset="-122"/>
                <a:cs typeface="Times New Roman" panose="02020603050405020304" pitchFamily="18" charset="0"/>
              </a:rPr>
              <a:t>稳定电压 </a:t>
            </a:r>
            <a:r>
              <a:rPr kumimoji="1" lang="en-US" altLang="zh-CN" sz="2000" b="1" i="1">
                <a:solidFill>
                  <a:srgbClr val="A50021"/>
                </a:solidFill>
                <a:latin typeface="Times New Roman" panose="02020603050405020304" pitchFamily="18" charset="0"/>
                <a:ea typeface="宋体" panose="02010600030101010101" pitchFamily="2" charset="-122"/>
                <a:cs typeface="Times New Roman" panose="02020603050405020304" pitchFamily="18" charset="0"/>
              </a:rPr>
              <a:t>U</a:t>
            </a:r>
            <a:r>
              <a:rPr kumimoji="1" lang="en-US" altLang="zh-CN" sz="2000" b="1" baseline="-25000">
                <a:solidFill>
                  <a:srgbClr val="A50021"/>
                </a:solidFill>
                <a:latin typeface="Times New Roman" panose="02020603050405020304" pitchFamily="18" charset="0"/>
                <a:ea typeface="宋体" panose="02010600030101010101" pitchFamily="2" charset="-122"/>
                <a:cs typeface="Times New Roman" panose="02020603050405020304" pitchFamily="18" charset="0"/>
              </a:rPr>
              <a:t>Z</a:t>
            </a:r>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：稳压管的击穿电压</a:t>
            </a:r>
            <a:endParaRPr kumimoji="1" lang="zh-CN" altLang="en-US" sz="2000" b="1">
              <a:latin typeface="Times New Roman" panose="02020603050405020304" pitchFamily="18" charset="0"/>
              <a:ea typeface="宋体" panose="02010600030101010101" pitchFamily="2" charset="-122"/>
              <a:cs typeface="Times New Roman" panose="02020603050405020304" pitchFamily="18" charset="0"/>
            </a:endParaRPr>
          </a:p>
          <a:p>
            <a:pPr eaLnBrk="0" hangingPunct="0">
              <a:spcBef>
                <a:spcPct val="20000"/>
              </a:spcBef>
            </a:pPr>
            <a:r>
              <a:rPr kumimoji="1" lang="zh-CN" altLang="en-US" sz="2000" b="1">
                <a:solidFill>
                  <a:srgbClr val="A50021"/>
                </a:solidFill>
                <a:latin typeface="Times New Roman" panose="02020603050405020304" pitchFamily="18" charset="0"/>
                <a:ea typeface="宋体" panose="02010600030101010101" pitchFamily="2" charset="-122"/>
                <a:cs typeface="Times New Roman" panose="02020603050405020304" pitchFamily="18" charset="0"/>
              </a:rPr>
              <a:t>稳定电流 </a:t>
            </a:r>
            <a:r>
              <a:rPr kumimoji="1" lang="en-US" altLang="zh-CN" sz="2000" b="1" i="1">
                <a:solidFill>
                  <a:srgbClr val="A50021"/>
                </a:solidFill>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b="1" baseline="-25000">
                <a:solidFill>
                  <a:srgbClr val="A50021"/>
                </a:solidFill>
                <a:latin typeface="Times New Roman" panose="02020603050405020304" pitchFamily="18" charset="0"/>
                <a:ea typeface="宋体" panose="02010600030101010101" pitchFamily="2" charset="-122"/>
                <a:cs typeface="Times New Roman" panose="02020603050405020304" pitchFamily="18" charset="0"/>
              </a:rPr>
              <a:t>Z</a:t>
            </a:r>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：使稳压管工作在稳压状态的最小电流</a:t>
            </a:r>
            <a:endParaRPr kumimoji="1" lang="zh-CN" altLang="en-US" sz="2000" b="1">
              <a:latin typeface="Times New Roman" panose="02020603050405020304" pitchFamily="18" charset="0"/>
              <a:ea typeface="宋体" panose="02010600030101010101" pitchFamily="2" charset="-122"/>
              <a:cs typeface="Times New Roman" panose="02020603050405020304" pitchFamily="18" charset="0"/>
            </a:endParaRPr>
          </a:p>
          <a:p>
            <a:pPr eaLnBrk="0" hangingPunct="0">
              <a:spcBef>
                <a:spcPct val="20000"/>
              </a:spcBef>
            </a:pPr>
            <a:r>
              <a:rPr kumimoji="1" lang="zh-CN" altLang="en-US" sz="2000" b="1">
                <a:solidFill>
                  <a:srgbClr val="A50021"/>
                </a:solidFill>
                <a:latin typeface="Times New Roman" panose="02020603050405020304" pitchFamily="18" charset="0"/>
                <a:ea typeface="宋体" panose="02010600030101010101" pitchFamily="2" charset="-122"/>
                <a:cs typeface="Times New Roman" panose="02020603050405020304" pitchFamily="18" charset="0"/>
              </a:rPr>
              <a:t>最大耗散功率 </a:t>
            </a:r>
            <a:r>
              <a:rPr kumimoji="1" lang="en-US" altLang="zh-CN" sz="2000" b="1" i="1">
                <a:solidFill>
                  <a:srgbClr val="A50021"/>
                </a:solidFill>
                <a:latin typeface="Times New Roman" panose="02020603050405020304" pitchFamily="18" charset="0"/>
                <a:ea typeface="宋体" panose="02010600030101010101" pitchFamily="2" charset="-122"/>
                <a:cs typeface="Times New Roman" panose="02020603050405020304" pitchFamily="18" charset="0"/>
              </a:rPr>
              <a:t>P</a:t>
            </a:r>
            <a:r>
              <a:rPr kumimoji="1" lang="en-US" altLang="zh-CN" sz="2000" b="1" baseline="-25000">
                <a:solidFill>
                  <a:srgbClr val="A50021"/>
                </a:solidFill>
                <a:latin typeface="Times New Roman" panose="02020603050405020304" pitchFamily="18" charset="0"/>
                <a:ea typeface="宋体" panose="02010600030101010101" pitchFamily="2" charset="-122"/>
                <a:cs typeface="Times New Roman" panose="02020603050405020304" pitchFamily="18" charset="0"/>
              </a:rPr>
              <a:t>ZM</a:t>
            </a:r>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：允许的最大功率， </a:t>
            </a:r>
            <a:r>
              <a:rPr kumimoji="1" lang="en-US" altLang="zh-CN" sz="2000" b="1" i="1">
                <a:latin typeface="Times New Roman" panose="02020603050405020304" pitchFamily="18" charset="0"/>
                <a:ea typeface="宋体" panose="02010600030101010101" pitchFamily="2" charset="-122"/>
                <a:cs typeface="Times New Roman" panose="02020603050405020304" pitchFamily="18" charset="0"/>
              </a:rPr>
              <a:t>P</a:t>
            </a:r>
            <a:r>
              <a:rPr kumimoji="1"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ZM</a:t>
            </a: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b="1" i="1">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ZM </a:t>
            </a:r>
            <a:r>
              <a:rPr kumimoji="1" lang="en-US" altLang="zh-CN" sz="2000" b="1" i="1">
                <a:latin typeface="Times New Roman" panose="02020603050405020304" pitchFamily="18" charset="0"/>
                <a:ea typeface="宋体" panose="02010600030101010101" pitchFamily="2" charset="-122"/>
                <a:cs typeface="Times New Roman" panose="02020603050405020304" pitchFamily="18" charset="0"/>
              </a:rPr>
              <a:t>U</a:t>
            </a:r>
            <a:r>
              <a:rPr kumimoji="1"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Z</a:t>
            </a:r>
            <a:endParaRPr kumimoji="1" lang="en-US" altLang="zh-CN" sz="2000" b="1" baseline="-25000">
              <a:latin typeface="Times New Roman" panose="02020603050405020304" pitchFamily="18" charset="0"/>
              <a:ea typeface="宋体" panose="02010600030101010101" pitchFamily="2" charset="-122"/>
              <a:cs typeface="Times New Roman" panose="02020603050405020304" pitchFamily="18" charset="0"/>
            </a:endParaRPr>
          </a:p>
          <a:p>
            <a:pPr eaLnBrk="0" hangingPunct="0">
              <a:spcBef>
                <a:spcPct val="20000"/>
              </a:spcBef>
            </a:pPr>
            <a:r>
              <a:rPr kumimoji="1" lang="zh-CN" altLang="en-US" sz="2000" b="1">
                <a:solidFill>
                  <a:srgbClr val="A50021"/>
                </a:solidFill>
                <a:latin typeface="Times New Roman" panose="02020603050405020304" pitchFamily="18" charset="0"/>
                <a:ea typeface="宋体" panose="02010600030101010101" pitchFamily="2" charset="-122"/>
                <a:cs typeface="Times New Roman" panose="02020603050405020304" pitchFamily="18" charset="0"/>
              </a:rPr>
              <a:t>动态电阻 </a:t>
            </a:r>
            <a:r>
              <a:rPr kumimoji="1" lang="en-US" altLang="zh-CN" sz="2000" b="1" i="1">
                <a:solidFill>
                  <a:srgbClr val="A50021"/>
                </a:solidFill>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000" b="1" baseline="-25000">
                <a:solidFill>
                  <a:srgbClr val="A50021"/>
                </a:solidFill>
                <a:latin typeface="Times New Roman" panose="02020603050405020304" pitchFamily="18" charset="0"/>
                <a:ea typeface="宋体" panose="02010600030101010101" pitchFamily="2" charset="-122"/>
                <a:cs typeface="Times New Roman" panose="02020603050405020304" pitchFamily="18" charset="0"/>
              </a:rPr>
              <a:t>z</a:t>
            </a:r>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：工作在稳压状态时，</a:t>
            </a:r>
            <a:r>
              <a:rPr kumimoji="1" lang="en-US" altLang="zh-CN" sz="2000" b="1" i="1">
                <a:latin typeface="Times New Roman" panose="02020603050405020304" pitchFamily="18" charset="0"/>
                <a:ea typeface="宋体" panose="02010600030101010101" pitchFamily="2" charset="-122"/>
                <a:cs typeface="Times New Roman" panose="02020603050405020304" pitchFamily="18" charset="0"/>
              </a:rPr>
              <a:t>r</a:t>
            </a:r>
            <a:r>
              <a:rPr kumimoji="1"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z</a:t>
            </a: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b="1" i="1">
                <a:latin typeface="Times New Roman" panose="02020603050405020304" pitchFamily="18" charset="0"/>
                <a:ea typeface="宋体" panose="02010600030101010101" pitchFamily="2" charset="-122"/>
                <a:cs typeface="Times New Roman" panose="02020603050405020304" pitchFamily="18" charset="0"/>
              </a:rPr>
              <a:t>ΔU </a:t>
            </a: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b="1" i="1">
                <a:latin typeface="Times New Roman" panose="02020603050405020304" pitchFamily="18" charset="0"/>
                <a:ea typeface="宋体" panose="02010600030101010101" pitchFamily="2" charset="-122"/>
                <a:cs typeface="Times New Roman" panose="02020603050405020304" pitchFamily="18" charset="0"/>
              </a:rPr>
              <a:t>ΔI</a:t>
            </a:r>
            <a:endParaRPr kumimoji="1" lang="en-US" altLang="zh-CN" sz="2000" b="1" i="1">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3" name="组合 22"/>
          <p:cNvGrpSpPr/>
          <p:nvPr/>
        </p:nvGrpSpPr>
        <p:grpSpPr bwMode="auto">
          <a:xfrm>
            <a:off x="1666876" y="2141539"/>
            <a:ext cx="2511425" cy="2447925"/>
            <a:chOff x="179512" y="2140794"/>
            <a:chExt cx="2511425" cy="2447925"/>
          </a:xfrm>
        </p:grpSpPr>
        <p:pic>
          <p:nvPicPr>
            <p:cNvPr id="64239" name="Picture 17"/>
            <p:cNvPicPr>
              <a:picLocks noChangeAspect="1" noChangeArrowheads="1"/>
            </p:cNvPicPr>
            <p:nvPr/>
          </p:nvPicPr>
          <p:blipFill>
            <a:blip r:embed="rId1"/>
            <a:srcRect/>
            <a:stretch>
              <a:fillRect/>
            </a:stretch>
          </p:blipFill>
          <p:spPr bwMode="auto">
            <a:xfrm>
              <a:off x="179512" y="2209056"/>
              <a:ext cx="2511425" cy="2379663"/>
            </a:xfrm>
            <a:prstGeom prst="rect">
              <a:avLst/>
            </a:prstGeom>
            <a:noFill/>
            <a:ln w="9525">
              <a:noFill/>
              <a:miter lim="800000"/>
              <a:headEnd/>
              <a:tailEnd/>
            </a:ln>
          </p:spPr>
        </p:pic>
        <p:sp>
          <p:nvSpPr>
            <p:cNvPr id="64240" name="Text Box 8"/>
            <p:cNvSpPr txBox="1">
              <a:spLocks noChangeArrowheads="1"/>
            </p:cNvSpPr>
            <p:nvPr/>
          </p:nvSpPr>
          <p:spPr bwMode="auto">
            <a:xfrm>
              <a:off x="454435" y="2140794"/>
              <a:ext cx="1524000" cy="430887"/>
            </a:xfrm>
            <a:prstGeom prst="rect">
              <a:avLst/>
            </a:prstGeom>
            <a:noFill/>
            <a:ln w="9525">
              <a:noFill/>
              <a:miter lim="800000"/>
            </a:ln>
          </p:spPr>
          <p:txBody>
            <a:bodyPr>
              <a:spAutoFit/>
            </a:bodyPr>
            <a:lstStyle/>
            <a:p>
              <a:pPr eaLnBrk="0" hangingPunct="0">
                <a:spcBef>
                  <a:spcPct val="50000"/>
                </a:spcBef>
              </a:pPr>
              <a:r>
                <a:rPr kumimoji="1" lang="zh-CN" altLang="en-US" sz="2200" b="1">
                  <a:solidFill>
                    <a:srgbClr val="A50021"/>
                  </a:solidFill>
                  <a:latin typeface="楷体_GB2312" pitchFamily="49" charset="-122"/>
                  <a:ea typeface="楷体_GB2312" pitchFamily="49" charset="-122"/>
                </a:rPr>
                <a:t>伏安特性</a:t>
              </a:r>
              <a:endParaRPr kumimoji="1" lang="zh-CN" altLang="en-US" sz="2200" b="1">
                <a:solidFill>
                  <a:srgbClr val="A50021"/>
                </a:solidFill>
                <a:latin typeface="楷体_GB2312" pitchFamily="49" charset="-122"/>
                <a:ea typeface="楷体_GB2312" pitchFamily="49" charset="-122"/>
              </a:endParaRPr>
            </a:p>
          </p:txBody>
        </p:sp>
      </p:grpSp>
      <p:grpSp>
        <p:nvGrpSpPr>
          <p:cNvPr id="22" name="组合 21"/>
          <p:cNvGrpSpPr/>
          <p:nvPr/>
        </p:nvGrpSpPr>
        <p:grpSpPr bwMode="auto">
          <a:xfrm>
            <a:off x="5580063" y="2133601"/>
            <a:ext cx="2703512" cy="2411413"/>
            <a:chOff x="4763616" y="2132856"/>
            <a:chExt cx="2703984" cy="2411413"/>
          </a:xfrm>
        </p:grpSpPr>
        <p:graphicFrame>
          <p:nvGraphicFramePr>
            <p:cNvPr id="64220" name="Object 732"/>
            <p:cNvGraphicFramePr>
              <a:graphicFrameLocks noChangeAspect="1"/>
            </p:cNvGraphicFramePr>
            <p:nvPr/>
          </p:nvGraphicFramePr>
          <p:xfrm>
            <a:off x="5500464" y="2348299"/>
            <a:ext cx="1447800" cy="603250"/>
          </p:xfrm>
          <a:graphic>
            <a:graphicData uri="http://schemas.openxmlformats.org/presentationml/2006/ole">
              <mc:AlternateContent xmlns:mc="http://schemas.openxmlformats.org/markup-compatibility/2006">
                <mc:Choice xmlns:v="urn:schemas-microsoft-com:vml" Requires="v">
                  <p:oleObj spid="_x0000_s64282" name="Photo Editor 照片" r:id="rId2" imgW="5876925" imgH="2447925" progId="">
                    <p:embed/>
                  </p:oleObj>
                </mc:Choice>
                <mc:Fallback>
                  <p:oleObj name="Photo Editor 照片" r:id="rId2" imgW="5876925" imgH="2447925" progId="">
                    <p:embed/>
                    <p:pic>
                      <p:nvPicPr>
                        <p:cNvPr id="0" name="Picture 7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464" y="2348299"/>
                          <a:ext cx="14478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237" name="Text Box 9"/>
            <p:cNvSpPr txBox="1">
              <a:spLocks noChangeArrowheads="1"/>
            </p:cNvSpPr>
            <p:nvPr/>
          </p:nvSpPr>
          <p:spPr bwMode="auto">
            <a:xfrm>
              <a:off x="4763616" y="2132856"/>
              <a:ext cx="914400" cy="430887"/>
            </a:xfrm>
            <a:prstGeom prst="rect">
              <a:avLst/>
            </a:prstGeom>
            <a:noFill/>
            <a:ln w="9525">
              <a:noFill/>
              <a:miter lim="800000"/>
            </a:ln>
          </p:spPr>
          <p:txBody>
            <a:bodyPr>
              <a:spAutoFit/>
            </a:bodyPr>
            <a:lstStyle/>
            <a:p>
              <a:pPr eaLnBrk="0" hangingPunct="0">
                <a:spcBef>
                  <a:spcPct val="50000"/>
                </a:spcBef>
              </a:pPr>
              <a:r>
                <a:rPr kumimoji="1" lang="zh-CN" altLang="en-US" sz="2200" b="1">
                  <a:solidFill>
                    <a:srgbClr val="A50021"/>
                  </a:solidFill>
                  <a:latin typeface="楷体_GB2312" pitchFamily="49" charset="-122"/>
                  <a:ea typeface="楷体_GB2312" pitchFamily="49" charset="-122"/>
                </a:rPr>
                <a:t>符号</a:t>
              </a:r>
              <a:endParaRPr kumimoji="1" lang="zh-CN" altLang="en-US" sz="2200" b="1">
                <a:solidFill>
                  <a:srgbClr val="A50021"/>
                </a:solidFill>
                <a:latin typeface="楷体_GB2312" pitchFamily="49" charset="-122"/>
                <a:ea typeface="楷体_GB2312" pitchFamily="49" charset="-122"/>
              </a:endParaRPr>
            </a:p>
          </p:txBody>
        </p:sp>
        <p:graphicFrame>
          <p:nvGraphicFramePr>
            <p:cNvPr id="64221" name="Object 733"/>
            <p:cNvGraphicFramePr>
              <a:graphicFrameLocks noChangeAspect="1"/>
            </p:cNvGraphicFramePr>
            <p:nvPr/>
          </p:nvGraphicFramePr>
          <p:xfrm>
            <a:off x="4876800" y="3283794"/>
            <a:ext cx="2590800" cy="1260475"/>
          </p:xfrm>
          <a:graphic>
            <a:graphicData uri="http://schemas.openxmlformats.org/presentationml/2006/ole">
              <mc:AlternateContent xmlns:mc="http://schemas.openxmlformats.org/markup-compatibility/2006">
                <mc:Choice xmlns:v="urn:schemas-microsoft-com:vml" Requires="v">
                  <p:oleObj spid="_x0000_s64283" name="Photo Editor 照片" r:id="rId4" imgW="9344025" imgH="4543425" progId="">
                    <p:embed/>
                  </p:oleObj>
                </mc:Choice>
                <mc:Fallback>
                  <p:oleObj name="Photo Editor 照片" r:id="rId4" imgW="9344025" imgH="4543425" progId="">
                    <p:embed/>
                    <p:pic>
                      <p:nvPicPr>
                        <p:cNvPr id="0" name="Picture 7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83794"/>
                          <a:ext cx="25908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238" name="Text Box 11"/>
            <p:cNvSpPr txBox="1">
              <a:spLocks noChangeArrowheads="1"/>
            </p:cNvSpPr>
            <p:nvPr/>
          </p:nvSpPr>
          <p:spPr bwMode="auto">
            <a:xfrm>
              <a:off x="4763616" y="3055194"/>
              <a:ext cx="1752600" cy="430887"/>
            </a:xfrm>
            <a:prstGeom prst="rect">
              <a:avLst/>
            </a:prstGeom>
            <a:noFill/>
            <a:ln w="9525">
              <a:noFill/>
              <a:miter lim="800000"/>
            </a:ln>
          </p:spPr>
          <p:txBody>
            <a:bodyPr>
              <a:spAutoFit/>
            </a:bodyPr>
            <a:lstStyle/>
            <a:p>
              <a:pPr eaLnBrk="0" hangingPunct="0">
                <a:spcBef>
                  <a:spcPct val="50000"/>
                </a:spcBef>
              </a:pPr>
              <a:r>
                <a:rPr kumimoji="1" lang="zh-CN" altLang="en-US" sz="2200" b="1">
                  <a:solidFill>
                    <a:srgbClr val="A50021"/>
                  </a:solidFill>
                  <a:latin typeface="楷体_GB2312" pitchFamily="49" charset="-122"/>
                  <a:ea typeface="楷体_GB2312" pitchFamily="49" charset="-122"/>
                </a:rPr>
                <a:t>等效电路</a:t>
              </a:r>
              <a:endParaRPr kumimoji="1" lang="zh-CN" altLang="en-US" sz="2200" b="1">
                <a:solidFill>
                  <a:srgbClr val="A50021"/>
                </a:solidFill>
                <a:latin typeface="楷体_GB2312" pitchFamily="49" charset="-122"/>
                <a:ea typeface="楷体_GB2312" pitchFamily="49" charset="-122"/>
              </a:endParaRPr>
            </a:p>
          </p:txBody>
        </p:sp>
      </p:grpSp>
      <p:sp>
        <p:nvSpPr>
          <p:cNvPr id="17" name="Rectangle 16"/>
          <p:cNvSpPr>
            <a:spLocks noChangeArrowheads="1"/>
          </p:cNvSpPr>
          <p:nvPr/>
        </p:nvSpPr>
        <p:spPr bwMode="auto">
          <a:xfrm>
            <a:off x="3519488" y="6148388"/>
            <a:ext cx="2252662" cy="368300"/>
          </a:xfrm>
          <a:prstGeom prst="rect">
            <a:avLst/>
          </a:prstGeom>
          <a:noFill/>
          <a:ln w="9525">
            <a:noFill/>
            <a:miter lim="800000"/>
          </a:ln>
        </p:spPr>
        <p:txBody>
          <a:bodyPr wrap="none">
            <a:spAutoFit/>
          </a:bodyPr>
          <a:lstStyle/>
          <a:p>
            <a:pPr algn="ctr" eaLnBrk="0" hangingPunct="0">
              <a:spcBef>
                <a:spcPct val="30000"/>
              </a:spcBef>
            </a:pPr>
            <a:r>
              <a:rPr lang="en-US" altLang="zh-CN" i="1">
                <a:solidFill>
                  <a:srgbClr val="777777"/>
                </a:solidFill>
              </a:rPr>
              <a:t>I</a:t>
            </a:r>
            <a:r>
              <a:rPr lang="en-US" altLang="zh-CN" baseline="-25000">
                <a:solidFill>
                  <a:srgbClr val="777777"/>
                </a:solidFill>
              </a:rPr>
              <a:t>Z</a:t>
            </a:r>
            <a:r>
              <a:rPr lang="zh-CN" altLang="en-US">
                <a:solidFill>
                  <a:srgbClr val="777777"/>
                </a:solidFill>
              </a:rPr>
              <a:t>约为</a:t>
            </a:r>
            <a:r>
              <a:rPr lang="en-US" altLang="zh-CN" i="1">
                <a:solidFill>
                  <a:srgbClr val="777777"/>
                </a:solidFill>
              </a:rPr>
              <a:t>I</a:t>
            </a:r>
            <a:r>
              <a:rPr lang="en-US" altLang="zh-CN" baseline="-25000">
                <a:solidFill>
                  <a:srgbClr val="777777"/>
                </a:solidFill>
              </a:rPr>
              <a:t>ZM</a:t>
            </a:r>
            <a:r>
              <a:rPr lang="zh-CN" altLang="en-US">
                <a:solidFill>
                  <a:srgbClr val="777777"/>
                </a:solidFill>
              </a:rPr>
              <a:t>的</a:t>
            </a:r>
            <a:r>
              <a:rPr lang="en-US" altLang="zh-CN">
                <a:solidFill>
                  <a:srgbClr val="777777"/>
                </a:solidFill>
              </a:rPr>
              <a:t>5%~10%</a:t>
            </a:r>
            <a:endParaRPr lang="en-US" altLang="zh-CN">
              <a:solidFill>
                <a:srgbClr val="777777"/>
              </a:solidFill>
            </a:endParaRPr>
          </a:p>
        </p:txBody>
      </p:sp>
      <p:sp>
        <p:nvSpPr>
          <p:cNvPr id="18" name="AutoShape 5"/>
          <p:cNvSpPr/>
          <p:nvPr/>
        </p:nvSpPr>
        <p:spPr bwMode="auto">
          <a:xfrm>
            <a:off x="4116388" y="3313114"/>
            <a:ext cx="1395412" cy="554037"/>
          </a:xfrm>
          <a:prstGeom prst="borderCallout1">
            <a:avLst>
              <a:gd name="adj1" fmla="val 25806"/>
              <a:gd name="adj2" fmla="val -2704"/>
              <a:gd name="adj3" fmla="val 1338"/>
              <a:gd name="adj4" fmla="val -32130"/>
            </a:avLst>
          </a:prstGeom>
          <a:solidFill>
            <a:srgbClr val="66FFFF"/>
          </a:solidFill>
          <a:ln w="9525">
            <a:solidFill>
              <a:srgbClr val="FF3300"/>
            </a:solidFill>
            <a:miter lim="800000"/>
          </a:ln>
        </p:spPr>
        <p:txBody>
          <a:bodyPr wrap="none" lIns="0" tIns="0" rIns="0" bIns="0">
            <a:spAutoFit/>
          </a:bodyPr>
          <a:lstStyle/>
          <a:p>
            <a:pPr algn="ctr" eaLnBrk="0" hangingPunct="0"/>
            <a:r>
              <a:rPr kumimoji="1" lang="zh-CN" altLang="en-US">
                <a:latin typeface="宋体" panose="02010600030101010101" pitchFamily="2" charset="-122"/>
                <a:ea typeface="宋体" panose="02010600030101010101" pitchFamily="2" charset="-122"/>
              </a:rPr>
              <a:t>进入稳压区的</a:t>
            </a:r>
            <a:endParaRPr kumimoji="1" lang="en-US" altLang="zh-CN">
              <a:latin typeface="宋体" panose="02010600030101010101" pitchFamily="2" charset="-122"/>
              <a:ea typeface="宋体" panose="02010600030101010101" pitchFamily="2" charset="-122"/>
            </a:endParaRPr>
          </a:p>
          <a:p>
            <a:pPr algn="ctr" eaLnBrk="0" hangingPunct="0"/>
            <a:r>
              <a:rPr kumimoji="1" lang="zh-CN" altLang="en-US">
                <a:latin typeface="宋体" panose="02010600030101010101" pitchFamily="2" charset="-122"/>
                <a:ea typeface="宋体" panose="02010600030101010101" pitchFamily="2" charset="-122"/>
              </a:rPr>
              <a:t>最小电流</a:t>
            </a:r>
            <a:endParaRPr kumimoji="1" lang="zh-CN" altLang="en-US">
              <a:latin typeface="宋体" panose="02010600030101010101" pitchFamily="2" charset="-122"/>
              <a:ea typeface="宋体" panose="02010600030101010101" pitchFamily="2" charset="-122"/>
            </a:endParaRPr>
          </a:p>
        </p:txBody>
      </p:sp>
      <p:sp>
        <p:nvSpPr>
          <p:cNvPr id="19" name="AutoShape 6"/>
          <p:cNvSpPr/>
          <p:nvPr/>
        </p:nvSpPr>
        <p:spPr bwMode="auto">
          <a:xfrm>
            <a:off x="4116388" y="3944939"/>
            <a:ext cx="1395412" cy="554037"/>
          </a:xfrm>
          <a:prstGeom prst="borderCallout1">
            <a:avLst>
              <a:gd name="adj1" fmla="val 69454"/>
              <a:gd name="adj2" fmla="val -1505"/>
              <a:gd name="adj3" fmla="val 98005"/>
              <a:gd name="adj4" fmla="val -26556"/>
            </a:avLst>
          </a:prstGeom>
          <a:solidFill>
            <a:srgbClr val="66FFFF"/>
          </a:solidFill>
          <a:ln w="9525">
            <a:solidFill>
              <a:srgbClr val="FF3300"/>
            </a:solidFill>
            <a:miter lim="800000"/>
          </a:ln>
        </p:spPr>
        <p:txBody>
          <a:bodyPr wrap="none" lIns="0" tIns="0" rIns="0" bIns="0">
            <a:spAutoFit/>
          </a:bodyPr>
          <a:lstStyle/>
          <a:p>
            <a:pPr algn="ctr" eaLnBrk="0" hangingPunct="0"/>
            <a:r>
              <a:rPr kumimoji="1" lang="zh-CN" altLang="en-US">
                <a:latin typeface="宋体" panose="02010600030101010101" pitchFamily="2" charset="-122"/>
                <a:ea typeface="宋体" panose="02010600030101010101" pitchFamily="2" charset="-122"/>
              </a:rPr>
              <a:t>不至于损坏的</a:t>
            </a:r>
            <a:endParaRPr kumimoji="1" lang="en-US" altLang="zh-CN">
              <a:latin typeface="宋体" panose="02010600030101010101" pitchFamily="2" charset="-122"/>
              <a:ea typeface="宋体" panose="02010600030101010101" pitchFamily="2" charset="-122"/>
            </a:endParaRPr>
          </a:p>
          <a:p>
            <a:pPr algn="ctr" eaLnBrk="0" hangingPunct="0"/>
            <a:r>
              <a:rPr kumimoji="1" lang="zh-CN" altLang="en-US">
                <a:latin typeface="宋体" panose="02010600030101010101" pitchFamily="2" charset="-122"/>
                <a:ea typeface="宋体" panose="02010600030101010101" pitchFamily="2" charset="-122"/>
              </a:rPr>
              <a:t>最大电流</a:t>
            </a:r>
            <a:endParaRPr kumimoji="1" lang="zh-CN" altLang="en-US">
              <a:latin typeface="宋体" panose="02010600030101010101" pitchFamily="2" charset="-122"/>
              <a:ea typeface="宋体" panose="02010600030101010101" pitchFamily="2" charset="-122"/>
            </a:endParaRPr>
          </a:p>
        </p:txBody>
      </p:sp>
      <p:sp>
        <p:nvSpPr>
          <p:cNvPr id="20" name="AutoShape 22"/>
          <p:cNvSpPr/>
          <p:nvPr/>
        </p:nvSpPr>
        <p:spPr bwMode="auto">
          <a:xfrm>
            <a:off x="2587626" y="4029076"/>
            <a:ext cx="696913" cy="276225"/>
          </a:xfrm>
          <a:prstGeom prst="borderCallout1">
            <a:avLst>
              <a:gd name="adj1" fmla="val 28458"/>
              <a:gd name="adj2" fmla="val -7162"/>
              <a:gd name="adj3" fmla="val -15245"/>
              <a:gd name="adj4" fmla="val -76722"/>
            </a:avLst>
          </a:prstGeom>
          <a:solidFill>
            <a:srgbClr val="66FFFF"/>
          </a:solidFill>
          <a:ln w="9525">
            <a:solidFill>
              <a:srgbClr val="FF0000"/>
            </a:solidFill>
            <a:miter lim="800000"/>
          </a:ln>
        </p:spPr>
        <p:txBody>
          <a:bodyPr wrap="none" lIns="0" tIns="0" rIns="0" bIns="0">
            <a:spAutoFit/>
          </a:bodyPr>
          <a:lstStyle/>
          <a:p>
            <a:pPr algn="ctr" eaLnBrk="0" hangingPunct="0"/>
            <a:r>
              <a:rPr lang="zh-CN" altLang="en-US">
                <a:latin typeface="宋体" panose="02010600030101010101" pitchFamily="2" charset="-122"/>
                <a:ea typeface="宋体" panose="02010600030101010101" pitchFamily="2" charset="-122"/>
              </a:rPr>
              <a:t>斜率？</a:t>
            </a:r>
            <a:endParaRPr lang="zh-CN" altLang="en-US">
              <a:latin typeface="宋体" panose="02010600030101010101" pitchFamily="2" charset="-122"/>
              <a:ea typeface="宋体" panose="02010600030101010101" pitchFamily="2" charset="-122"/>
            </a:endParaRPr>
          </a:p>
        </p:txBody>
      </p:sp>
      <p:sp>
        <p:nvSpPr>
          <p:cNvPr id="6" name="矩形 5"/>
          <p:cNvSpPr/>
          <p:nvPr/>
        </p:nvSpPr>
        <p:spPr>
          <a:xfrm>
            <a:off x="7993064" y="4670426"/>
            <a:ext cx="2674937" cy="1662113"/>
          </a:xfrm>
          <a:prstGeom prst="rect">
            <a:avLst/>
          </a:prstGeom>
        </p:spPr>
        <p:txBody>
          <a:bodyPr lIns="0" tIns="0" rIns="0" bIns="0">
            <a:spAutoFit/>
          </a:bodyPr>
          <a:lstStyle/>
          <a:p>
            <a:pPr eaLnBrk="0" hangingPunct="0">
              <a:defRPr/>
            </a:pPr>
            <a:r>
              <a:rPr lang="zh-CN" altLang="en-US" dirty="0">
                <a:solidFill>
                  <a:schemeClr val="accent5">
                    <a:lumMod val="50000"/>
                  </a:schemeClr>
                </a:solidFill>
                <a:ea typeface="黑体" panose="02010609060101010101" pitchFamily="2" charset="-122"/>
              </a:rPr>
              <a:t>　若稳压管的电流太小则不稳压，若稳压管的电流太大则会因功耗过大而损坏，因而稳压管电路中必须要有阻值合适的限流电阻限制稳压管的电流！</a:t>
            </a:r>
            <a:endParaRPr lang="zh-CN" altLang="en-US" dirty="0">
              <a:solidFill>
                <a:schemeClr val="accent5">
                  <a:lumMod val="50000"/>
                </a:schemeClr>
              </a:solidFill>
              <a:ea typeface="黑体" panose="02010609060101010101" pitchFamily="2" charset="-122"/>
            </a:endParaRPr>
          </a:p>
        </p:txBody>
      </p:sp>
      <p:grpSp>
        <p:nvGrpSpPr>
          <p:cNvPr id="2" name="组合 1"/>
          <p:cNvGrpSpPr/>
          <p:nvPr/>
        </p:nvGrpSpPr>
        <p:grpSpPr bwMode="auto">
          <a:xfrm>
            <a:off x="8364538" y="2141538"/>
            <a:ext cx="2108200" cy="2278062"/>
            <a:chOff x="6840252" y="2140794"/>
            <a:chExt cx="2108876" cy="2278341"/>
          </a:xfrm>
        </p:grpSpPr>
        <p:sp>
          <p:nvSpPr>
            <p:cNvPr id="64235" name="Text Box 11"/>
            <p:cNvSpPr txBox="1">
              <a:spLocks noChangeArrowheads="1"/>
            </p:cNvSpPr>
            <p:nvPr/>
          </p:nvSpPr>
          <p:spPr bwMode="auto">
            <a:xfrm>
              <a:off x="6840252" y="2140794"/>
              <a:ext cx="1752600" cy="430887"/>
            </a:xfrm>
            <a:prstGeom prst="rect">
              <a:avLst/>
            </a:prstGeom>
            <a:noFill/>
            <a:ln w="9525">
              <a:noFill/>
              <a:miter lim="800000"/>
            </a:ln>
          </p:spPr>
          <p:txBody>
            <a:bodyPr>
              <a:spAutoFit/>
            </a:bodyPr>
            <a:lstStyle/>
            <a:p>
              <a:pPr eaLnBrk="0" hangingPunct="0">
                <a:spcBef>
                  <a:spcPct val="50000"/>
                </a:spcBef>
              </a:pPr>
              <a:r>
                <a:rPr kumimoji="1" lang="zh-CN" altLang="en-US" sz="2200" b="1">
                  <a:solidFill>
                    <a:srgbClr val="A50021"/>
                  </a:solidFill>
                  <a:latin typeface="楷体_GB2312" pitchFamily="49" charset="-122"/>
                  <a:ea typeface="楷体_GB2312" pitchFamily="49" charset="-122"/>
                </a:rPr>
                <a:t>应用电路</a:t>
              </a:r>
              <a:endParaRPr kumimoji="1" lang="zh-CN" altLang="en-US" sz="2200" b="1">
                <a:solidFill>
                  <a:srgbClr val="A50021"/>
                </a:solidFill>
                <a:latin typeface="楷体_GB2312" pitchFamily="49" charset="-122"/>
                <a:ea typeface="楷体_GB2312" pitchFamily="49" charset="-122"/>
              </a:endParaRPr>
            </a:p>
          </p:txBody>
        </p:sp>
        <p:pic>
          <p:nvPicPr>
            <p:cNvPr id="64236" name="Picture 11"/>
            <p:cNvPicPr>
              <a:picLocks noChangeAspect="1" noChangeArrowheads="1"/>
            </p:cNvPicPr>
            <p:nvPr/>
          </p:nvPicPr>
          <p:blipFill>
            <a:blip r:embed="rId6"/>
            <a:srcRect r="6606"/>
            <a:stretch>
              <a:fillRect/>
            </a:stretch>
          </p:blipFill>
          <p:spPr bwMode="auto">
            <a:xfrm>
              <a:off x="6864660" y="2600908"/>
              <a:ext cx="2084468" cy="1818227"/>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80"/>
                                  </p:iterate>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80"/>
                                  </p:iterate>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80"/>
                                  </p:iterate>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10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type="lt">
                                    <p:tmAbs val="80"/>
                                  </p:iterate>
                                  <p:childTnLst>
                                    <p:set>
                                      <p:cBhvr>
                                        <p:cTn id="4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dissolv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lt">
                                    <p:tmAbs val="80"/>
                                  </p:iterate>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dissolv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uiExpand="1" build="p"/>
      <p:bldP spid="17" grpId="0"/>
      <p:bldP spid="18" grpId="0" animBg="1" autoUpdateAnimBg="0"/>
      <p:bldP spid="19" grpId="0" animBg="1" autoUpdateAnimBg="0"/>
      <p:bldP spid="20"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2351088" y="1316038"/>
            <a:ext cx="4559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dirty="0">
                <a:latin typeface="Times New Roman" panose="02020603050405020304" pitchFamily="18" charset="0"/>
              </a:rPr>
              <a:t>①</a:t>
            </a:r>
            <a:r>
              <a:rPr kumimoji="1" lang="zh-CN" altLang="en-US" sz="2400" b="1" dirty="0">
                <a:latin typeface="Times New Roman" panose="02020603050405020304" pitchFamily="18" charset="0"/>
              </a:rPr>
              <a:t>当</a:t>
            </a:r>
            <a:r>
              <a:rPr kumimoji="1" lang="en-US" altLang="zh-CN" sz="2400" b="1" i="1" dirty="0" smtClean="0">
                <a:latin typeface="Times New Roman" panose="02020603050405020304" pitchFamily="18" charset="0"/>
                <a:ea typeface="楷体_GB2312" pitchFamily="49" charset="-122"/>
              </a:rPr>
              <a:t>I</a:t>
            </a:r>
            <a:r>
              <a:rPr kumimoji="1" lang="en-US" altLang="zh-CN" sz="2400" b="1" baseline="-25000" dirty="0" smtClean="0">
                <a:latin typeface="Times New Roman" panose="02020603050405020304" pitchFamily="18" charset="0"/>
                <a:ea typeface="楷体_GB2312" pitchFamily="49" charset="-122"/>
              </a:rPr>
              <a:t>Z</a:t>
            </a:r>
            <a:r>
              <a:rPr kumimoji="1" lang="zh-CN" altLang="en-US" sz="2400" b="1" dirty="0" smtClean="0">
                <a:latin typeface="Times New Roman" panose="02020603050405020304" pitchFamily="18" charset="0"/>
                <a:ea typeface="楷体_GB2312" pitchFamily="49" charset="-122"/>
              </a:rPr>
              <a:t>＝</a:t>
            </a:r>
            <a:r>
              <a:rPr kumimoji="1" lang="en-US" altLang="zh-CN" sz="2400" b="1" dirty="0">
                <a:latin typeface="Times New Roman" panose="02020603050405020304" pitchFamily="18" charset="0"/>
                <a:ea typeface="楷体_GB2312" pitchFamily="49" charset="-122"/>
              </a:rPr>
              <a:t>0 </a:t>
            </a:r>
            <a:r>
              <a:rPr kumimoji="1" lang="en-US" altLang="zh-CN" sz="2400" b="1" dirty="0">
                <a:latin typeface="宋体" panose="02010600030101010101" pitchFamily="2" charset="-122"/>
              </a:rPr>
              <a:t>,</a:t>
            </a:r>
            <a:r>
              <a:rPr kumimoji="1" lang="zh-CN" altLang="en-US" sz="2400" b="1" dirty="0" smtClean="0">
                <a:latin typeface="宋体" panose="02010600030101010101" pitchFamily="2" charset="-122"/>
              </a:rPr>
              <a:t>且</a:t>
            </a:r>
            <a:r>
              <a:rPr kumimoji="1" lang="zh-CN" altLang="en-US" sz="2400" b="1" dirty="0" smtClean="0">
                <a:latin typeface="宋体" panose="02010600030101010101" pitchFamily="2" charset="-122"/>
              </a:rPr>
              <a:t>无负载电阻</a:t>
            </a:r>
            <a:r>
              <a:rPr kumimoji="1" lang="en-US" altLang="zh-CN" sz="2400" b="1" i="1" dirty="0" smtClean="0">
                <a:latin typeface="Times New Roman" panose="02020603050405020304" pitchFamily="18" charset="0"/>
                <a:ea typeface="楷体_GB2312" pitchFamily="49" charset="-122"/>
              </a:rPr>
              <a:t>R</a:t>
            </a:r>
            <a:r>
              <a:rPr kumimoji="1" lang="en-US" altLang="zh-CN" sz="2400" b="1" i="1" baseline="-25000" dirty="0" smtClean="0">
                <a:latin typeface="Times New Roman" panose="02020603050405020304" pitchFamily="18" charset="0"/>
                <a:ea typeface="楷体_GB2312" pitchFamily="49" charset="-122"/>
              </a:rPr>
              <a:t>L</a:t>
            </a:r>
            <a:endParaRPr kumimoji="1" lang="zh-CN" altLang="en-US" sz="2400" b="1" dirty="0">
              <a:latin typeface="Times New Roman" panose="02020603050405020304" pitchFamily="18" charset="0"/>
            </a:endParaRPr>
          </a:p>
        </p:txBody>
      </p:sp>
      <p:sp>
        <p:nvSpPr>
          <p:cNvPr id="104451" name="Rectangle 3"/>
          <p:cNvSpPr>
            <a:spLocks noChangeArrowheads="1"/>
          </p:cNvSpPr>
          <p:nvPr/>
        </p:nvSpPr>
        <p:spPr bwMode="auto">
          <a:xfrm>
            <a:off x="2732088" y="1800226"/>
            <a:ext cx="3363912"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1" lang="en-US" altLang="zh-CN" sz="2400" b="1" i="1" dirty="0" smtClean="0">
                <a:latin typeface="Times New Roman" panose="02020603050405020304" pitchFamily="18" charset="0"/>
              </a:rPr>
              <a:t>       V</a:t>
            </a:r>
            <a:r>
              <a:rPr kumimoji="1" lang="en-US" altLang="zh-CN" sz="2400" b="1" i="1" baseline="-25000" dirty="0" smtClean="0">
                <a:latin typeface="Times New Roman" panose="02020603050405020304" pitchFamily="18" charset="0"/>
              </a:rPr>
              <a:t>i  </a:t>
            </a:r>
            <a:r>
              <a:rPr kumimoji="1" lang="en-US" altLang="zh-CN" sz="2400" b="1" dirty="0">
                <a:latin typeface="Times New Roman" panose="02020603050405020304" pitchFamily="18" charset="0"/>
              </a:rPr>
              <a:t>&gt;</a:t>
            </a:r>
            <a:r>
              <a:rPr kumimoji="1" lang="en-US" altLang="zh-CN" sz="2400" b="1" i="1" dirty="0">
                <a:latin typeface="Times New Roman" panose="02020603050405020304" pitchFamily="18" charset="0"/>
              </a:rPr>
              <a:t> </a:t>
            </a:r>
            <a:r>
              <a:rPr kumimoji="1" lang="en-US" altLang="zh-CN" sz="2400" b="1" i="1" dirty="0">
                <a:latin typeface="Times New Roman" panose="02020603050405020304" pitchFamily="18" charset="0"/>
              </a:rPr>
              <a:t>V</a:t>
            </a:r>
            <a:r>
              <a:rPr kumimoji="1" lang="en-US" altLang="zh-CN" sz="2400" b="1" i="1" baseline="-25000" dirty="0">
                <a:latin typeface="Times New Roman" panose="02020603050405020304" pitchFamily="18" charset="0"/>
              </a:rPr>
              <a:t>Z  </a:t>
            </a:r>
            <a:endParaRPr kumimoji="1" lang="en-US" altLang="zh-CN" sz="2400" b="1" dirty="0">
              <a:latin typeface="Times New Roman" panose="02020603050405020304" pitchFamily="18" charset="0"/>
            </a:endParaRPr>
          </a:p>
          <a:p>
            <a:pPr>
              <a:lnSpc>
                <a:spcPct val="130000"/>
              </a:lnSpc>
            </a:pPr>
            <a:r>
              <a:rPr kumimoji="1" lang="zh-CN" altLang="en-US" sz="2400" b="1" dirty="0">
                <a:latin typeface="Times New Roman" panose="02020603050405020304" pitchFamily="18" charset="0"/>
              </a:rPr>
              <a:t>电路进入</a:t>
            </a:r>
            <a:r>
              <a:rPr kumimoji="1" lang="zh-CN" altLang="en-US" sz="2400" b="1" dirty="0">
                <a:latin typeface="Times New Roman" panose="02020603050405020304" pitchFamily="18" charset="0"/>
              </a:rPr>
              <a:t>稳压状态</a:t>
            </a:r>
            <a:endParaRPr kumimoji="1" lang="zh-CN" altLang="en-US" sz="2400" b="1" dirty="0">
              <a:latin typeface="Times New Roman" panose="02020603050405020304" pitchFamily="18" charset="0"/>
            </a:endParaRPr>
          </a:p>
          <a:p>
            <a:pPr>
              <a:lnSpc>
                <a:spcPct val="130000"/>
              </a:lnSpc>
            </a:pPr>
            <a:r>
              <a:rPr kumimoji="1" lang="zh-CN" altLang="en-US" sz="2400" b="1" i="1" dirty="0">
                <a:latin typeface="Times New Roman" panose="02020603050405020304" pitchFamily="18" charset="0"/>
              </a:rPr>
              <a:t>      </a:t>
            </a:r>
            <a:r>
              <a:rPr kumimoji="1" lang="en-US" altLang="zh-CN" sz="2400" b="1" i="1" dirty="0">
                <a:latin typeface="Times New Roman" panose="02020603050405020304" pitchFamily="18" charset="0"/>
              </a:rPr>
              <a:t>V</a:t>
            </a:r>
            <a:r>
              <a:rPr kumimoji="1" lang="en-US" altLang="zh-CN" sz="2400" b="1" baseline="-25000" dirty="0">
                <a:latin typeface="Times New Roman" panose="02020603050405020304" pitchFamily="18" charset="0"/>
              </a:rPr>
              <a:t>O </a:t>
            </a:r>
            <a:r>
              <a:rPr kumimoji="1" lang="en-US" altLang="zh-CN" sz="2400" b="1" dirty="0">
                <a:latin typeface="Times New Roman" panose="02020603050405020304" pitchFamily="18" charset="0"/>
              </a:rPr>
              <a:t>= </a:t>
            </a:r>
            <a:r>
              <a:rPr kumimoji="1" lang="en-US" altLang="zh-CN" sz="2400" b="1" i="1" dirty="0">
                <a:latin typeface="Times New Roman" panose="02020603050405020304" pitchFamily="18" charset="0"/>
              </a:rPr>
              <a:t>V</a:t>
            </a:r>
            <a:r>
              <a:rPr kumimoji="1" lang="en-US" altLang="zh-CN" sz="2400" b="1" i="1" baseline="-25000" dirty="0">
                <a:latin typeface="Times New Roman" panose="02020603050405020304" pitchFamily="18" charset="0"/>
              </a:rPr>
              <a:t>Z </a:t>
            </a:r>
            <a:endParaRPr kumimoji="1" lang="en-US" altLang="zh-CN" sz="2400" b="1" i="1" baseline="-25000" dirty="0">
              <a:latin typeface="Times New Roman" panose="02020603050405020304" pitchFamily="18" charset="0"/>
            </a:endParaRPr>
          </a:p>
        </p:txBody>
      </p:sp>
      <p:sp>
        <p:nvSpPr>
          <p:cNvPr id="104452" name="Rectangle 4"/>
          <p:cNvSpPr>
            <a:spLocks noChangeArrowheads="1"/>
          </p:cNvSpPr>
          <p:nvPr/>
        </p:nvSpPr>
        <p:spPr bwMode="auto">
          <a:xfrm>
            <a:off x="1523492" y="589270"/>
            <a:ext cx="4081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latin typeface="Times New Roman" panose="02020603050405020304" pitchFamily="18" charset="0"/>
              </a:rPr>
              <a:t>两种特殊稳压情况：</a:t>
            </a:r>
            <a:endParaRPr kumimoji="1" lang="zh-CN" altLang="en-US" sz="2400" b="1" dirty="0">
              <a:latin typeface="Times New Roman" panose="02020603050405020304" pitchFamily="18" charset="0"/>
            </a:endParaRPr>
          </a:p>
        </p:txBody>
      </p:sp>
      <p:sp>
        <p:nvSpPr>
          <p:cNvPr id="104453" name="Rectangle 5"/>
          <p:cNvSpPr>
            <a:spLocks noChangeArrowheads="1"/>
          </p:cNvSpPr>
          <p:nvPr/>
        </p:nvSpPr>
        <p:spPr bwMode="auto">
          <a:xfrm>
            <a:off x="2279651" y="3362325"/>
            <a:ext cx="46085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dirty="0">
                <a:latin typeface="Times New Roman" panose="02020603050405020304" pitchFamily="18" charset="0"/>
              </a:rPr>
              <a:t>②</a:t>
            </a:r>
            <a:r>
              <a:rPr kumimoji="1" lang="zh-CN" altLang="en-US" sz="2400" b="1" dirty="0">
                <a:latin typeface="Times New Roman" panose="02020603050405020304" pitchFamily="18" charset="0"/>
              </a:rPr>
              <a:t>当</a:t>
            </a:r>
            <a:r>
              <a:rPr kumimoji="1" lang="en-US" altLang="zh-CN" sz="2400" b="1" i="1" dirty="0" smtClean="0">
                <a:latin typeface="Times New Roman" panose="02020603050405020304" pitchFamily="18" charset="0"/>
                <a:ea typeface="楷体_GB2312" pitchFamily="49" charset="-122"/>
              </a:rPr>
              <a:t>I</a:t>
            </a:r>
            <a:r>
              <a:rPr kumimoji="1" lang="en-US" altLang="zh-CN" sz="2400" b="1" baseline="-25000" dirty="0" smtClean="0">
                <a:latin typeface="Times New Roman" panose="02020603050405020304" pitchFamily="18" charset="0"/>
                <a:ea typeface="楷体_GB2312" pitchFamily="49" charset="-122"/>
              </a:rPr>
              <a:t>Z</a:t>
            </a:r>
            <a:r>
              <a:rPr kumimoji="1" lang="zh-CN" altLang="en-US" sz="2400" b="1" dirty="0" smtClean="0">
                <a:latin typeface="Times New Roman" panose="02020603050405020304" pitchFamily="18" charset="0"/>
                <a:ea typeface="楷体_GB2312" pitchFamily="49" charset="-122"/>
              </a:rPr>
              <a:t>＝</a:t>
            </a:r>
            <a:r>
              <a:rPr kumimoji="1" lang="en-US" altLang="zh-CN" sz="2400" b="1" dirty="0">
                <a:latin typeface="Times New Roman" panose="02020603050405020304" pitchFamily="18" charset="0"/>
                <a:ea typeface="楷体_GB2312" pitchFamily="49" charset="-122"/>
              </a:rPr>
              <a:t>0 </a:t>
            </a:r>
            <a:r>
              <a:rPr kumimoji="1" lang="en-US" altLang="zh-CN" sz="2400" b="1" dirty="0">
                <a:latin typeface="宋体" panose="02010600030101010101" pitchFamily="2" charset="-122"/>
              </a:rPr>
              <a:t>,</a:t>
            </a:r>
            <a:r>
              <a:rPr kumimoji="1" lang="zh-CN" altLang="en-US" sz="2400" b="1" dirty="0">
                <a:latin typeface="宋体" panose="02010600030101010101" pitchFamily="2" charset="-122"/>
              </a:rPr>
              <a:t>且</a:t>
            </a:r>
            <a:r>
              <a:rPr kumimoji="1" lang="zh-CN" altLang="en-US" sz="2400" b="1" dirty="0">
                <a:latin typeface="Times New Roman" panose="02020603050405020304" pitchFamily="18" charset="0"/>
                <a:ea typeface="楷体_GB2312" pitchFamily="49" charset="-122"/>
              </a:rPr>
              <a:t> </a:t>
            </a:r>
            <a:r>
              <a:rPr kumimoji="1" lang="zh-CN" altLang="en-US" sz="2400" b="1" dirty="0" smtClean="0">
                <a:latin typeface="Times New Roman" panose="02020603050405020304" pitchFamily="18" charset="0"/>
                <a:ea typeface="楷体_GB2312" pitchFamily="49" charset="-122"/>
              </a:rPr>
              <a:t>有负载电阻</a:t>
            </a:r>
            <a:r>
              <a:rPr kumimoji="1" lang="en-US" altLang="zh-CN" sz="2400" b="1" i="1" dirty="0" smtClean="0">
                <a:latin typeface="Times New Roman" panose="02020603050405020304" pitchFamily="18" charset="0"/>
                <a:ea typeface="楷体_GB2312" pitchFamily="49" charset="-122"/>
              </a:rPr>
              <a:t>R</a:t>
            </a:r>
            <a:r>
              <a:rPr kumimoji="1" lang="en-US" altLang="zh-CN" sz="2400" b="1" i="1" baseline="-25000" dirty="0" smtClean="0">
                <a:latin typeface="Times New Roman" panose="02020603050405020304" pitchFamily="18" charset="0"/>
                <a:ea typeface="楷体_GB2312" pitchFamily="49" charset="-122"/>
              </a:rPr>
              <a:t>L</a:t>
            </a:r>
            <a:endParaRPr kumimoji="1" lang="en-US" altLang="en-US" sz="2400" b="1" dirty="0">
              <a:latin typeface="Times New Roman" panose="02020603050405020304" pitchFamily="18" charset="0"/>
              <a:ea typeface="楷体_GB2312" pitchFamily="49" charset="-122"/>
            </a:endParaRPr>
          </a:p>
        </p:txBody>
      </p:sp>
      <p:sp>
        <p:nvSpPr>
          <p:cNvPr id="104455" name="Rectangle 7"/>
          <p:cNvSpPr>
            <a:spLocks noChangeArrowheads="1"/>
          </p:cNvSpPr>
          <p:nvPr/>
        </p:nvSpPr>
        <p:spPr bwMode="auto">
          <a:xfrm>
            <a:off x="2754313" y="4883150"/>
            <a:ext cx="4743450"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1" lang="zh-CN" altLang="en-US" sz="2400" b="1">
                <a:latin typeface="Times New Roman" panose="02020603050405020304" pitchFamily="18" charset="0"/>
              </a:rPr>
              <a:t>电路进入</a:t>
            </a:r>
            <a:r>
              <a:rPr kumimoji="1" lang="zh-CN" altLang="en-US" sz="2400" b="1">
                <a:latin typeface="Times New Roman" panose="02020603050405020304" pitchFamily="18" charset="0"/>
              </a:rPr>
              <a:t>稳压状态</a:t>
            </a:r>
            <a:r>
              <a:rPr kumimoji="1" lang="zh-CN" altLang="en-US" sz="2400" b="1" i="1">
                <a:latin typeface="Times New Roman" panose="02020603050405020304" pitchFamily="18" charset="0"/>
              </a:rPr>
              <a:t>      </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O </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V</a:t>
            </a:r>
            <a:r>
              <a:rPr kumimoji="1" lang="en-US" altLang="zh-CN" sz="2400" b="1" i="1" baseline="-25000">
                <a:latin typeface="Times New Roman" panose="02020603050405020304" pitchFamily="18" charset="0"/>
              </a:rPr>
              <a:t>Z </a:t>
            </a:r>
            <a:endParaRPr kumimoji="1" lang="en-US" altLang="zh-CN" sz="2400" b="1" i="1" baseline="-25000">
              <a:latin typeface="Times New Roman" panose="02020603050405020304" pitchFamily="18" charset="0"/>
            </a:endParaRPr>
          </a:p>
        </p:txBody>
      </p:sp>
      <p:sp>
        <p:nvSpPr>
          <p:cNvPr id="104457" name="Rectangle 9"/>
          <p:cNvSpPr>
            <a:spLocks noChangeArrowheads="1"/>
          </p:cNvSpPr>
          <p:nvPr/>
        </p:nvSpPr>
        <p:spPr bwMode="auto">
          <a:xfrm>
            <a:off x="2722564" y="57229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zh-CN" altLang="en-US" sz="2400" b="1">
                <a:latin typeface="Times New Roman" panose="02020603050405020304" pitchFamily="18" charset="0"/>
              </a:rPr>
              <a:t>当</a:t>
            </a:r>
            <a:endParaRPr kumimoji="1" lang="zh-CN" altLang="en-US" sz="2400" b="1">
              <a:latin typeface="Times New Roman" panose="02020603050405020304" pitchFamily="18" charset="0"/>
            </a:endParaRPr>
          </a:p>
        </p:txBody>
      </p:sp>
      <p:graphicFrame>
        <p:nvGraphicFramePr>
          <p:cNvPr id="104486" name="Object 38"/>
          <p:cNvGraphicFramePr>
            <a:graphicFrameLocks noChangeAspect="1"/>
          </p:cNvGraphicFramePr>
          <p:nvPr/>
        </p:nvGraphicFramePr>
        <p:xfrm>
          <a:off x="2962276" y="3933826"/>
          <a:ext cx="2930525" cy="887413"/>
        </p:xfrm>
        <a:graphic>
          <a:graphicData uri="http://schemas.openxmlformats.org/presentationml/2006/ole">
            <mc:AlternateContent xmlns:mc="http://schemas.openxmlformats.org/markup-compatibility/2006">
              <mc:Choice xmlns:v="urn:schemas-microsoft-com:vml" Requires="v">
                <p:oleObj spid="_x0000_s857114" name="公式" r:id="rId1" imgW="1624330" imgH="457200" progId="Equation.3">
                  <p:embed/>
                </p:oleObj>
              </mc:Choice>
              <mc:Fallback>
                <p:oleObj name="公式" r:id="rId1" imgW="1624330" imgH="457200" progId="Equation.3">
                  <p:embed/>
                  <p:pic>
                    <p:nvPicPr>
                      <p:cNvPr id="0" name="Object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276" y="3933826"/>
                        <a:ext cx="2930525" cy="88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87" name="Object 39"/>
          <p:cNvGraphicFramePr>
            <a:graphicFrameLocks noChangeAspect="1"/>
          </p:cNvGraphicFramePr>
          <p:nvPr/>
        </p:nvGraphicFramePr>
        <p:xfrm>
          <a:off x="3392489" y="5589588"/>
          <a:ext cx="4714875" cy="887412"/>
        </p:xfrm>
        <a:graphic>
          <a:graphicData uri="http://schemas.openxmlformats.org/presentationml/2006/ole">
            <mc:AlternateContent xmlns:mc="http://schemas.openxmlformats.org/markup-compatibility/2006">
              <mc:Choice xmlns:v="urn:schemas-microsoft-com:vml" Requires="v">
                <p:oleObj spid="_x0000_s857115" name="公式" r:id="rId3" imgW="2607310" imgH="457200" progId="Equation.3">
                  <p:embed/>
                </p:oleObj>
              </mc:Choice>
              <mc:Fallback>
                <p:oleObj name="公式" r:id="rId3" imgW="2607310" imgH="457200"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489" y="5589588"/>
                        <a:ext cx="4714875"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 name="Group 10"/>
          <p:cNvGrpSpPr/>
          <p:nvPr/>
        </p:nvGrpSpPr>
        <p:grpSpPr bwMode="auto">
          <a:xfrm>
            <a:off x="8573560" y="3489849"/>
            <a:ext cx="2711450" cy="1804988"/>
            <a:chOff x="3292" y="2433"/>
            <a:chExt cx="1708" cy="1137"/>
          </a:xfrm>
        </p:grpSpPr>
        <p:sp>
          <p:nvSpPr>
            <p:cNvPr id="39" name="Rectangle 11"/>
            <p:cNvSpPr>
              <a:spLocks noChangeAspect="1" noChangeArrowheads="1"/>
            </p:cNvSpPr>
            <p:nvPr/>
          </p:nvSpPr>
          <p:spPr bwMode="auto">
            <a:xfrm>
              <a:off x="4500" y="2782"/>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I</a:t>
              </a:r>
              <a:r>
                <a:rPr kumimoji="1" lang="en-US" altLang="zh-CN" sz="2000" b="1" baseline="-25000">
                  <a:latin typeface="Times New Roman" panose="02020603050405020304" pitchFamily="18" charset="0"/>
                </a:rPr>
                <a:t>L</a:t>
              </a:r>
              <a:endParaRPr kumimoji="1" lang="en-US" altLang="zh-CN" sz="2000" b="1" baseline="-25000">
                <a:latin typeface="Times New Roman" panose="02020603050405020304" pitchFamily="18" charset="0"/>
              </a:endParaRPr>
            </a:p>
          </p:txBody>
        </p:sp>
        <p:sp>
          <p:nvSpPr>
            <p:cNvPr id="40" name="Freeform 12"/>
            <p:cNvSpPr>
              <a:spLocks noChangeAspect="1"/>
            </p:cNvSpPr>
            <p:nvPr/>
          </p:nvSpPr>
          <p:spPr bwMode="auto">
            <a:xfrm flipH="1">
              <a:off x="3355" y="2717"/>
              <a:ext cx="1383" cy="835"/>
            </a:xfrm>
            <a:custGeom>
              <a:avLst/>
              <a:gdLst>
                <a:gd name="T0" fmla="*/ 384 w 384"/>
                <a:gd name="T1" fmla="*/ 0 h 912"/>
                <a:gd name="T2" fmla="*/ 0 w 384"/>
                <a:gd name="T3" fmla="*/ 0 h 912"/>
                <a:gd name="T4" fmla="*/ 0 w 384"/>
                <a:gd name="T5" fmla="*/ 912 h 912"/>
                <a:gd name="T6" fmla="*/ 384 w 384"/>
                <a:gd name="T7" fmla="*/ 912 h 912"/>
              </a:gdLst>
              <a:ahLst/>
              <a:cxnLst>
                <a:cxn ang="0">
                  <a:pos x="T0" y="T1"/>
                </a:cxn>
                <a:cxn ang="0">
                  <a:pos x="T2" y="T3"/>
                </a:cxn>
                <a:cxn ang="0">
                  <a:pos x="T4" y="T5"/>
                </a:cxn>
                <a:cxn ang="0">
                  <a:pos x="T6" y="T7"/>
                </a:cxn>
              </a:cxnLst>
              <a:rect l="0" t="0" r="r" b="b"/>
              <a:pathLst>
                <a:path w="384" h="912">
                  <a:moveTo>
                    <a:pt x="384" y="0"/>
                  </a:moveTo>
                  <a:lnTo>
                    <a:pt x="0" y="0"/>
                  </a:lnTo>
                  <a:lnTo>
                    <a:pt x="0" y="912"/>
                  </a:lnTo>
                  <a:lnTo>
                    <a:pt x="384" y="912"/>
                  </a:lnTo>
                </a:path>
              </a:pathLst>
            </a:custGeom>
            <a:noFill/>
            <a:ln w="25400">
              <a:solidFill>
                <a:schemeClr val="tx1"/>
              </a:solidFill>
              <a:rou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3"/>
            <p:cNvSpPr>
              <a:spLocks noChangeAspect="1" noChangeShapeType="1"/>
            </p:cNvSpPr>
            <p:nvPr/>
          </p:nvSpPr>
          <p:spPr bwMode="auto">
            <a:xfrm flipH="1">
              <a:off x="4187" y="2710"/>
              <a:ext cx="0" cy="836"/>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14"/>
            <p:cNvSpPr txBox="1">
              <a:spLocks noChangeAspect="1" noChangeArrowheads="1"/>
            </p:cNvSpPr>
            <p:nvPr/>
          </p:nvSpPr>
          <p:spPr bwMode="auto">
            <a:xfrm>
              <a:off x="3816" y="2982"/>
              <a:ext cx="290"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Z</a:t>
              </a:r>
              <a:endParaRPr kumimoji="1" lang="en-US" altLang="zh-CN" sz="2000" b="1">
                <a:latin typeface="Times New Roman" panose="02020603050405020304" pitchFamily="18" charset="0"/>
              </a:endParaRPr>
            </a:p>
          </p:txBody>
        </p:sp>
        <p:sp>
          <p:nvSpPr>
            <p:cNvPr id="43" name="Text Box 15"/>
            <p:cNvSpPr txBox="1">
              <a:spLocks noChangeAspect="1" noChangeArrowheads="1"/>
            </p:cNvSpPr>
            <p:nvPr/>
          </p:nvSpPr>
          <p:spPr bwMode="auto">
            <a:xfrm>
              <a:off x="4196" y="2755"/>
              <a:ext cx="245"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I</a:t>
              </a:r>
              <a:r>
                <a:rPr kumimoji="1" lang="en-US" altLang="zh-CN" sz="2000" b="1" i="1" baseline="-25000">
                  <a:latin typeface="Times New Roman" panose="02020603050405020304" pitchFamily="18" charset="0"/>
                </a:rPr>
                <a:t>Z</a:t>
              </a:r>
              <a:endParaRPr kumimoji="1" lang="en-US" altLang="zh-CN" sz="2000" b="1" i="1">
                <a:latin typeface="Times New Roman" panose="02020603050405020304" pitchFamily="18" charset="0"/>
              </a:endParaRPr>
            </a:p>
          </p:txBody>
        </p:sp>
        <p:sp>
          <p:nvSpPr>
            <p:cNvPr id="44" name="Line 16"/>
            <p:cNvSpPr>
              <a:spLocks noChangeAspect="1" noChangeShapeType="1"/>
            </p:cNvSpPr>
            <p:nvPr/>
          </p:nvSpPr>
          <p:spPr bwMode="auto">
            <a:xfrm>
              <a:off x="4186" y="2820"/>
              <a:ext cx="0" cy="13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nvGrpSpPr>
            <p:cNvPr id="45" name="Group 17"/>
            <p:cNvGrpSpPr>
              <a:grpSpLocks noChangeAspect="1"/>
            </p:cNvGrpSpPr>
            <p:nvPr/>
          </p:nvGrpSpPr>
          <p:grpSpPr bwMode="auto">
            <a:xfrm>
              <a:off x="4064" y="3040"/>
              <a:ext cx="238" cy="168"/>
              <a:chOff x="961" y="2994"/>
              <a:chExt cx="362" cy="255"/>
            </a:xfrm>
          </p:grpSpPr>
          <p:sp>
            <p:nvSpPr>
              <p:cNvPr id="62" name="Line 18"/>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63" name="Line 19"/>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64" name="Line 20"/>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65" name="AutoShape 21"/>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46" name="Rectangle 22"/>
            <p:cNvSpPr>
              <a:spLocks noChangeAspect="1" noChangeArrowheads="1"/>
            </p:cNvSpPr>
            <p:nvPr/>
          </p:nvSpPr>
          <p:spPr bwMode="auto">
            <a:xfrm>
              <a:off x="4241" y="3222"/>
              <a:ext cx="1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D</a:t>
              </a:r>
              <a:r>
                <a:rPr kumimoji="1" lang="en-US" altLang="zh-CN" sz="2000" b="1" baseline="-25000">
                  <a:latin typeface="Times New Roman" panose="02020603050405020304" pitchFamily="18" charset="0"/>
                </a:rPr>
                <a:t>Z</a:t>
              </a:r>
              <a:endParaRPr kumimoji="1" lang="en-US" altLang="zh-CN" sz="2000" b="1" baseline="-25000">
                <a:latin typeface="Times New Roman" panose="02020603050405020304" pitchFamily="18" charset="0"/>
              </a:endParaRPr>
            </a:p>
          </p:txBody>
        </p:sp>
        <p:sp>
          <p:nvSpPr>
            <p:cNvPr id="47" name="Rectangle 23"/>
            <p:cNvSpPr>
              <a:spLocks noChangeAspect="1" noChangeArrowheads="1"/>
            </p:cNvSpPr>
            <p:nvPr/>
          </p:nvSpPr>
          <p:spPr bwMode="auto">
            <a:xfrm>
              <a:off x="3722" y="2775"/>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R</a:t>
              </a:r>
              <a:endParaRPr kumimoji="1" lang="en-US" altLang="zh-CN" sz="2000" b="1" i="1">
                <a:latin typeface="Times New Roman" panose="02020603050405020304" pitchFamily="18" charset="0"/>
              </a:endParaRPr>
            </a:p>
          </p:txBody>
        </p:sp>
        <p:sp>
          <p:nvSpPr>
            <p:cNvPr id="48" name="Oval 24"/>
            <p:cNvSpPr>
              <a:spLocks noChangeAspect="1" noChangeArrowheads="1"/>
            </p:cNvSpPr>
            <p:nvPr/>
          </p:nvSpPr>
          <p:spPr bwMode="auto">
            <a:xfrm>
              <a:off x="3335" y="2689"/>
              <a:ext cx="47" cy="47"/>
            </a:xfrm>
            <a:prstGeom prst="ellipse">
              <a:avLst/>
            </a:prstGeom>
            <a:solidFill>
              <a:schemeClr val="bg1"/>
            </a:solidFill>
            <a:ln w="25400">
              <a:solidFill>
                <a:schemeClr val="tx1"/>
              </a:solidFill>
              <a:round/>
            </a:ln>
          </p:spPr>
          <p:txBody>
            <a:bodyPr/>
            <a:lstStyle/>
            <a:p>
              <a:endParaRPr lang="zh-CN" altLang="en-US"/>
            </a:p>
          </p:txBody>
        </p:sp>
        <p:sp>
          <p:nvSpPr>
            <p:cNvPr id="49" name="Oval 25"/>
            <p:cNvSpPr>
              <a:spLocks noChangeAspect="1" noChangeArrowheads="1"/>
            </p:cNvSpPr>
            <p:nvPr/>
          </p:nvSpPr>
          <p:spPr bwMode="auto">
            <a:xfrm>
              <a:off x="3335" y="3523"/>
              <a:ext cx="47" cy="47"/>
            </a:xfrm>
            <a:prstGeom prst="ellipse">
              <a:avLst/>
            </a:prstGeom>
            <a:solidFill>
              <a:schemeClr val="bg1"/>
            </a:solidFill>
            <a:ln w="25400">
              <a:solidFill>
                <a:schemeClr val="tx1"/>
              </a:solidFill>
              <a:round/>
            </a:ln>
          </p:spPr>
          <p:txBody>
            <a:bodyPr/>
            <a:lstStyle/>
            <a:p>
              <a:endParaRPr lang="zh-CN" altLang="en-US"/>
            </a:p>
          </p:txBody>
        </p:sp>
        <p:sp>
          <p:nvSpPr>
            <p:cNvPr id="50" name="Rectangle 26"/>
            <p:cNvSpPr>
              <a:spLocks noChangeAspect="1" noChangeArrowheads="1"/>
            </p:cNvSpPr>
            <p:nvPr/>
          </p:nvSpPr>
          <p:spPr bwMode="auto">
            <a:xfrm>
              <a:off x="3320" y="3036"/>
              <a:ext cx="12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i</a:t>
              </a:r>
              <a:endParaRPr kumimoji="1" lang="en-US" altLang="zh-CN" sz="2000" b="1" i="1" baseline="-25000">
                <a:latin typeface="Times New Roman" panose="02020603050405020304" pitchFamily="18" charset="0"/>
              </a:endParaRPr>
            </a:p>
          </p:txBody>
        </p:sp>
        <p:sp>
          <p:nvSpPr>
            <p:cNvPr id="51" name="Rectangle 27"/>
            <p:cNvSpPr>
              <a:spLocks noChangeAspect="1" noChangeArrowheads="1"/>
            </p:cNvSpPr>
            <p:nvPr/>
          </p:nvSpPr>
          <p:spPr bwMode="auto">
            <a:xfrm>
              <a:off x="3324" y="2755"/>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52" name="Rectangle 28"/>
            <p:cNvSpPr>
              <a:spLocks noChangeAspect="1" noChangeArrowheads="1"/>
            </p:cNvSpPr>
            <p:nvPr/>
          </p:nvSpPr>
          <p:spPr bwMode="auto">
            <a:xfrm>
              <a:off x="4808" y="3027"/>
              <a:ext cx="1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O</a:t>
              </a:r>
              <a:endParaRPr kumimoji="1" lang="en-US" altLang="zh-CN" sz="2000" b="1" baseline="-25000">
                <a:latin typeface="Times New Roman" panose="02020603050405020304" pitchFamily="18" charset="0"/>
              </a:endParaRPr>
            </a:p>
          </p:txBody>
        </p:sp>
        <p:sp>
          <p:nvSpPr>
            <p:cNvPr id="53" name="Rectangle 29"/>
            <p:cNvSpPr>
              <a:spLocks noChangeAspect="1" noChangeArrowheads="1"/>
            </p:cNvSpPr>
            <p:nvPr/>
          </p:nvSpPr>
          <p:spPr bwMode="auto">
            <a:xfrm>
              <a:off x="4823" y="2805"/>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54" name="Rectangle 30"/>
            <p:cNvSpPr>
              <a:spLocks noChangeAspect="1" noChangeArrowheads="1"/>
            </p:cNvSpPr>
            <p:nvPr/>
          </p:nvSpPr>
          <p:spPr bwMode="auto">
            <a:xfrm>
              <a:off x="4699" y="3015"/>
              <a:ext cx="72" cy="223"/>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Rectangle 31"/>
            <p:cNvSpPr>
              <a:spLocks noChangeAspect="1" noChangeArrowheads="1"/>
            </p:cNvSpPr>
            <p:nvPr/>
          </p:nvSpPr>
          <p:spPr bwMode="auto">
            <a:xfrm rot="-5400000">
              <a:off x="3736" y="2604"/>
              <a:ext cx="72" cy="223"/>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Rectangle 32"/>
            <p:cNvSpPr>
              <a:spLocks noChangeAspect="1" noChangeArrowheads="1"/>
            </p:cNvSpPr>
            <p:nvPr/>
          </p:nvSpPr>
          <p:spPr bwMode="auto">
            <a:xfrm>
              <a:off x="4443" y="3050"/>
              <a:ext cx="2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R</a:t>
              </a:r>
              <a:r>
                <a:rPr kumimoji="1" lang="en-US" altLang="zh-CN" sz="2000" b="1" i="1" baseline="-25000">
                  <a:latin typeface="Times New Roman" panose="02020603050405020304" pitchFamily="18" charset="0"/>
                </a:rPr>
                <a:t>L</a:t>
              </a:r>
              <a:endParaRPr kumimoji="1" lang="en-US" altLang="zh-CN" sz="2000" b="1" i="1" baseline="-25000">
                <a:latin typeface="Times New Roman" panose="02020603050405020304" pitchFamily="18" charset="0"/>
              </a:endParaRPr>
            </a:p>
          </p:txBody>
        </p:sp>
        <p:sp>
          <p:nvSpPr>
            <p:cNvPr id="57" name="Line 33"/>
            <p:cNvSpPr>
              <a:spLocks noChangeAspect="1" noChangeShapeType="1"/>
            </p:cNvSpPr>
            <p:nvPr/>
          </p:nvSpPr>
          <p:spPr bwMode="auto">
            <a:xfrm>
              <a:off x="4733" y="2791"/>
              <a:ext cx="0" cy="129"/>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58" name="Rectangle 34"/>
            <p:cNvSpPr>
              <a:spLocks noChangeAspect="1" noChangeArrowheads="1"/>
            </p:cNvSpPr>
            <p:nvPr/>
          </p:nvSpPr>
          <p:spPr bwMode="auto">
            <a:xfrm>
              <a:off x="3292" y="333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59" name="Rectangle 35"/>
            <p:cNvSpPr>
              <a:spLocks noChangeAspect="1" noChangeArrowheads="1"/>
            </p:cNvSpPr>
            <p:nvPr/>
          </p:nvSpPr>
          <p:spPr bwMode="auto">
            <a:xfrm>
              <a:off x="4780" y="324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60" name="Line 36"/>
            <p:cNvSpPr>
              <a:spLocks noChangeAspect="1" noChangeShapeType="1"/>
            </p:cNvSpPr>
            <p:nvPr/>
          </p:nvSpPr>
          <p:spPr bwMode="auto">
            <a:xfrm flipV="1">
              <a:off x="3934" y="2718"/>
              <a:ext cx="101" cy="0"/>
            </a:xfrm>
            <a:prstGeom prst="line">
              <a:avLst/>
            </a:prstGeom>
            <a:noFill/>
            <a:ln w="2540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Rectangle 37"/>
            <p:cNvSpPr>
              <a:spLocks noChangeAspect="1" noChangeArrowheads="1"/>
            </p:cNvSpPr>
            <p:nvPr/>
          </p:nvSpPr>
          <p:spPr bwMode="auto">
            <a:xfrm>
              <a:off x="3871" y="2433"/>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I</a:t>
              </a:r>
              <a:r>
                <a:rPr kumimoji="1" lang="en-US" altLang="zh-CN" sz="2000" b="1" baseline="-25000">
                  <a:latin typeface="Times New Roman" panose="02020603050405020304" pitchFamily="18" charset="0"/>
                </a:rPr>
                <a:t>R</a:t>
              </a:r>
              <a:endParaRPr kumimoji="1" lang="en-US" altLang="zh-CN" sz="2000" b="1" baseline="-25000">
                <a:latin typeface="Times New Roman" panose="02020603050405020304" pitchFamily="18" charset="0"/>
              </a:endParaRPr>
            </a:p>
          </p:txBody>
        </p:sp>
      </p:grpSp>
      <p:grpSp>
        <p:nvGrpSpPr>
          <p:cNvPr id="4" name="组合 3"/>
          <p:cNvGrpSpPr/>
          <p:nvPr/>
        </p:nvGrpSpPr>
        <p:grpSpPr>
          <a:xfrm>
            <a:off x="8497118" y="1583282"/>
            <a:ext cx="2711450" cy="1413669"/>
            <a:chOff x="8497118" y="1583282"/>
            <a:chExt cx="2711450" cy="1413669"/>
          </a:xfrm>
        </p:grpSpPr>
        <p:cxnSp>
          <p:nvCxnSpPr>
            <p:cNvPr id="3" name="直接连接符 2"/>
            <p:cNvCxnSpPr/>
            <p:nvPr/>
          </p:nvCxnSpPr>
          <p:spPr>
            <a:xfrm>
              <a:off x="8624758" y="1644402"/>
              <a:ext cx="2256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461" name="Line 13"/>
            <p:cNvSpPr>
              <a:spLocks noChangeAspect="1" noChangeShapeType="1"/>
            </p:cNvSpPr>
            <p:nvPr/>
          </p:nvSpPr>
          <p:spPr bwMode="auto">
            <a:xfrm flipH="1">
              <a:off x="9917931" y="1631700"/>
              <a:ext cx="0" cy="1327150"/>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62" name="Text Box 14"/>
            <p:cNvSpPr txBox="1">
              <a:spLocks noChangeAspect="1" noChangeArrowheads="1"/>
            </p:cNvSpPr>
            <p:nvPr/>
          </p:nvSpPr>
          <p:spPr bwMode="auto">
            <a:xfrm>
              <a:off x="9328968" y="2063500"/>
              <a:ext cx="460375" cy="4000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Z</a:t>
              </a:r>
              <a:endParaRPr kumimoji="1" lang="en-US" altLang="zh-CN" sz="2000" b="1">
                <a:latin typeface="Times New Roman" panose="02020603050405020304" pitchFamily="18" charset="0"/>
              </a:endParaRPr>
            </a:p>
          </p:txBody>
        </p:sp>
        <p:grpSp>
          <p:nvGrpSpPr>
            <p:cNvPr id="104465" name="Group 17"/>
            <p:cNvGrpSpPr>
              <a:grpSpLocks noChangeAspect="1"/>
            </p:cNvGrpSpPr>
            <p:nvPr/>
          </p:nvGrpSpPr>
          <p:grpSpPr bwMode="auto">
            <a:xfrm>
              <a:off x="9722668" y="2155575"/>
              <a:ext cx="377825" cy="266700"/>
              <a:chOff x="961" y="2994"/>
              <a:chExt cx="362" cy="255"/>
            </a:xfrm>
          </p:grpSpPr>
          <p:sp>
            <p:nvSpPr>
              <p:cNvPr id="104466" name="Line 18"/>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4467" name="Line 19"/>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4468" name="Line 20"/>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4469" name="AutoShape 21"/>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4470" name="Rectangle 22"/>
            <p:cNvSpPr>
              <a:spLocks noChangeAspect="1" noChangeArrowheads="1"/>
            </p:cNvSpPr>
            <p:nvPr/>
          </p:nvSpPr>
          <p:spPr bwMode="auto">
            <a:xfrm>
              <a:off x="10003656" y="2444500"/>
              <a:ext cx="300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D</a:t>
              </a:r>
              <a:r>
                <a:rPr kumimoji="1" lang="en-US" altLang="zh-CN" sz="2000" b="1" baseline="-25000">
                  <a:latin typeface="Times New Roman" panose="02020603050405020304" pitchFamily="18" charset="0"/>
                </a:rPr>
                <a:t>Z</a:t>
              </a:r>
              <a:endParaRPr kumimoji="1" lang="en-US" altLang="zh-CN" sz="2000" b="1" baseline="-25000">
                <a:latin typeface="Times New Roman" panose="02020603050405020304" pitchFamily="18" charset="0"/>
              </a:endParaRPr>
            </a:p>
          </p:txBody>
        </p:sp>
        <p:sp>
          <p:nvSpPr>
            <p:cNvPr id="104471" name="Rectangle 23"/>
            <p:cNvSpPr>
              <a:spLocks noChangeAspect="1" noChangeArrowheads="1"/>
            </p:cNvSpPr>
            <p:nvPr/>
          </p:nvSpPr>
          <p:spPr bwMode="auto">
            <a:xfrm>
              <a:off x="9179743" y="1734888"/>
              <a:ext cx="16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R</a:t>
              </a:r>
              <a:endParaRPr kumimoji="1" lang="en-US" altLang="zh-CN" sz="2000" b="1" i="1">
                <a:latin typeface="Times New Roman" panose="02020603050405020304" pitchFamily="18" charset="0"/>
              </a:endParaRPr>
            </a:p>
          </p:txBody>
        </p:sp>
        <p:sp>
          <p:nvSpPr>
            <p:cNvPr id="104472" name="Oval 24"/>
            <p:cNvSpPr>
              <a:spLocks noChangeAspect="1" noChangeArrowheads="1"/>
            </p:cNvSpPr>
            <p:nvPr/>
          </p:nvSpPr>
          <p:spPr bwMode="auto">
            <a:xfrm>
              <a:off x="8565381" y="1598363"/>
              <a:ext cx="74613" cy="74613"/>
            </a:xfrm>
            <a:prstGeom prst="ellipse">
              <a:avLst/>
            </a:prstGeom>
            <a:solidFill>
              <a:schemeClr val="bg1"/>
            </a:solidFill>
            <a:ln w="25400">
              <a:solidFill>
                <a:schemeClr val="tx1"/>
              </a:solidFill>
              <a:round/>
            </a:ln>
          </p:spPr>
          <p:txBody>
            <a:bodyPr/>
            <a:lstStyle/>
            <a:p>
              <a:endParaRPr lang="zh-CN" altLang="en-US"/>
            </a:p>
          </p:txBody>
        </p:sp>
        <p:sp>
          <p:nvSpPr>
            <p:cNvPr id="104473" name="Oval 25"/>
            <p:cNvSpPr>
              <a:spLocks noChangeAspect="1" noChangeArrowheads="1"/>
            </p:cNvSpPr>
            <p:nvPr/>
          </p:nvSpPr>
          <p:spPr bwMode="auto">
            <a:xfrm>
              <a:off x="8565381" y="2922338"/>
              <a:ext cx="74613" cy="74613"/>
            </a:xfrm>
            <a:prstGeom prst="ellipse">
              <a:avLst/>
            </a:prstGeom>
            <a:solidFill>
              <a:schemeClr val="bg1"/>
            </a:solidFill>
            <a:ln w="25400">
              <a:solidFill>
                <a:schemeClr val="tx1"/>
              </a:solidFill>
              <a:round/>
            </a:ln>
          </p:spPr>
          <p:txBody>
            <a:bodyPr/>
            <a:lstStyle/>
            <a:p>
              <a:endParaRPr lang="zh-CN" altLang="en-US"/>
            </a:p>
          </p:txBody>
        </p:sp>
        <p:sp>
          <p:nvSpPr>
            <p:cNvPr id="104474" name="Rectangle 26"/>
            <p:cNvSpPr>
              <a:spLocks noChangeAspect="1" noChangeArrowheads="1"/>
            </p:cNvSpPr>
            <p:nvPr/>
          </p:nvSpPr>
          <p:spPr bwMode="auto">
            <a:xfrm>
              <a:off x="8541568" y="2149225"/>
              <a:ext cx="204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i</a:t>
              </a:r>
              <a:endParaRPr kumimoji="1" lang="en-US" altLang="zh-CN" sz="2000" b="1" i="1" baseline="-25000">
                <a:latin typeface="Times New Roman" panose="02020603050405020304" pitchFamily="18" charset="0"/>
              </a:endParaRPr>
            </a:p>
          </p:txBody>
        </p:sp>
        <p:sp>
          <p:nvSpPr>
            <p:cNvPr id="104475" name="Rectangle 27"/>
            <p:cNvSpPr>
              <a:spLocks noChangeAspect="1" noChangeArrowheads="1"/>
            </p:cNvSpPr>
            <p:nvPr/>
          </p:nvSpPr>
          <p:spPr bwMode="auto">
            <a:xfrm>
              <a:off x="8547918" y="1703138"/>
              <a:ext cx="144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104476" name="Rectangle 28"/>
            <p:cNvSpPr>
              <a:spLocks noChangeAspect="1" noChangeArrowheads="1"/>
            </p:cNvSpPr>
            <p:nvPr/>
          </p:nvSpPr>
          <p:spPr bwMode="auto">
            <a:xfrm>
              <a:off x="10903768" y="2134938"/>
              <a:ext cx="30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O</a:t>
              </a:r>
              <a:endParaRPr kumimoji="1" lang="en-US" altLang="zh-CN" sz="2000" b="1" baseline="-25000">
                <a:latin typeface="Times New Roman" panose="02020603050405020304" pitchFamily="18" charset="0"/>
              </a:endParaRPr>
            </a:p>
          </p:txBody>
        </p:sp>
        <p:sp>
          <p:nvSpPr>
            <p:cNvPr id="104477" name="Rectangle 29"/>
            <p:cNvSpPr>
              <a:spLocks noChangeAspect="1" noChangeArrowheads="1"/>
            </p:cNvSpPr>
            <p:nvPr/>
          </p:nvSpPr>
          <p:spPr bwMode="auto">
            <a:xfrm>
              <a:off x="10927581" y="1782513"/>
              <a:ext cx="144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104479" name="Rectangle 31"/>
            <p:cNvSpPr>
              <a:spLocks noChangeAspect="1" noChangeArrowheads="1"/>
            </p:cNvSpPr>
            <p:nvPr/>
          </p:nvSpPr>
          <p:spPr bwMode="auto">
            <a:xfrm rot="16200000">
              <a:off x="9201968" y="1463425"/>
              <a:ext cx="114300" cy="354013"/>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82" name="Rectangle 34"/>
            <p:cNvSpPr>
              <a:spLocks noChangeAspect="1" noChangeArrowheads="1"/>
            </p:cNvSpPr>
            <p:nvPr/>
          </p:nvSpPr>
          <p:spPr bwMode="auto">
            <a:xfrm>
              <a:off x="8497118" y="2622300"/>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104483" name="Rectangle 35"/>
            <p:cNvSpPr>
              <a:spLocks noChangeAspect="1" noChangeArrowheads="1"/>
            </p:cNvSpPr>
            <p:nvPr/>
          </p:nvSpPr>
          <p:spPr bwMode="auto">
            <a:xfrm>
              <a:off x="10859318" y="247466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cxnSp>
          <p:nvCxnSpPr>
            <p:cNvPr id="68" name="直接连接符 67"/>
            <p:cNvCxnSpPr/>
            <p:nvPr/>
          </p:nvCxnSpPr>
          <p:spPr>
            <a:xfrm>
              <a:off x="8624758" y="2958852"/>
              <a:ext cx="22566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Oval 24"/>
            <p:cNvSpPr>
              <a:spLocks noChangeAspect="1" noChangeArrowheads="1"/>
            </p:cNvSpPr>
            <p:nvPr/>
          </p:nvSpPr>
          <p:spPr bwMode="auto">
            <a:xfrm>
              <a:off x="10869086" y="1609545"/>
              <a:ext cx="74613" cy="74613"/>
            </a:xfrm>
            <a:prstGeom prst="ellipse">
              <a:avLst/>
            </a:prstGeom>
            <a:solidFill>
              <a:schemeClr val="bg1"/>
            </a:solidFill>
            <a:ln w="25400">
              <a:solidFill>
                <a:schemeClr val="tx1"/>
              </a:solidFill>
              <a:round/>
            </a:ln>
          </p:spPr>
          <p:txBody>
            <a:bodyPr/>
            <a:lstStyle/>
            <a:p>
              <a:endParaRPr lang="zh-CN" altLang="en-US"/>
            </a:p>
          </p:txBody>
        </p:sp>
        <p:sp>
          <p:nvSpPr>
            <p:cNvPr id="70" name="Oval 24"/>
            <p:cNvSpPr>
              <a:spLocks noChangeAspect="1" noChangeArrowheads="1"/>
            </p:cNvSpPr>
            <p:nvPr/>
          </p:nvSpPr>
          <p:spPr bwMode="auto">
            <a:xfrm>
              <a:off x="10881388" y="2915743"/>
              <a:ext cx="74613" cy="74613"/>
            </a:xfrm>
            <a:prstGeom prst="ellipse">
              <a:avLst/>
            </a:prstGeom>
            <a:solidFill>
              <a:schemeClr val="bg1"/>
            </a:solidFill>
            <a:ln w="25400">
              <a:solidFill>
                <a:schemeClr val="tx1"/>
              </a:solidFill>
              <a:roun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wd">
                                    <p:tmPct val="100000"/>
                                  </p:iterate>
                                  <p:childTnLst>
                                    <p:set>
                                      <p:cBhvr>
                                        <p:cTn id="6" dur="1" fill="hold">
                                          <p:stCondLst>
                                            <p:cond delay="0"/>
                                          </p:stCondLst>
                                        </p:cTn>
                                        <p:tgtEl>
                                          <p:spTgt spid="104452">
                                            <p:txEl>
                                              <p:pRg st="0" end="0"/>
                                            </p:txEl>
                                          </p:spTgt>
                                        </p:tgtEl>
                                        <p:attrNameLst>
                                          <p:attrName>style.visibility</p:attrName>
                                        </p:attrNameLst>
                                      </p:cBhvr>
                                      <p:to>
                                        <p:strVal val="visible"/>
                                      </p:to>
                                    </p:set>
                                    <p:anim calcmode="lin" valueType="num">
                                      <p:cBhvr additive="base">
                                        <p:cTn id="7" dur="300" fill="hold"/>
                                        <p:tgtEl>
                                          <p:spTgt spid="104452">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10445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iterate type="wd">
                                    <p:tmPct val="100000"/>
                                  </p:iterate>
                                  <p:childTnLst>
                                    <p:set>
                                      <p:cBhvr>
                                        <p:cTn id="12" dur="1" fill="hold">
                                          <p:stCondLst>
                                            <p:cond delay="0"/>
                                          </p:stCondLst>
                                        </p:cTn>
                                        <p:tgtEl>
                                          <p:spTgt spid="104450">
                                            <p:txEl>
                                              <p:pRg st="0" end="0"/>
                                            </p:txEl>
                                          </p:spTgt>
                                        </p:tgtEl>
                                        <p:attrNameLst>
                                          <p:attrName>style.visibility</p:attrName>
                                        </p:attrNameLst>
                                      </p:cBhvr>
                                      <p:to>
                                        <p:strVal val="visible"/>
                                      </p:to>
                                    </p:set>
                                    <p:animEffect transition="in" filter="slide(fromBottom)">
                                      <p:cBhvr>
                                        <p:cTn id="13" dur="300"/>
                                        <p:tgtEl>
                                          <p:spTgt spid="10445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2" presetClass="entr" presetSubtype="3" fill="hold" grpId="0" nodeType="afterEffect">
                                  <p:stCondLst>
                                    <p:cond delay="1000"/>
                                  </p:stCondLst>
                                  <p:iterate type="wd">
                                    <p:tmPct val="100000"/>
                                  </p:iterate>
                                  <p:childTnLst>
                                    <p:set>
                                      <p:cBhvr>
                                        <p:cTn id="20" dur="1" fill="hold">
                                          <p:stCondLst>
                                            <p:cond delay="0"/>
                                          </p:stCondLst>
                                        </p:cTn>
                                        <p:tgtEl>
                                          <p:spTgt spid="104451">
                                            <p:txEl>
                                              <p:pRg st="0" end="0"/>
                                            </p:txEl>
                                          </p:spTgt>
                                        </p:tgtEl>
                                        <p:attrNameLst>
                                          <p:attrName>style.visibility</p:attrName>
                                        </p:attrNameLst>
                                      </p:cBhvr>
                                      <p:to>
                                        <p:strVal val="visible"/>
                                      </p:to>
                                    </p:set>
                                    <p:anim calcmode="lin" valueType="num">
                                      <p:cBhvr additive="base">
                                        <p:cTn id="21" dur="300" fill="hold"/>
                                        <p:tgtEl>
                                          <p:spTgt spid="104451">
                                            <p:txEl>
                                              <p:pRg st="0" end="0"/>
                                            </p:txEl>
                                          </p:spTgt>
                                        </p:tgtEl>
                                        <p:attrNameLst>
                                          <p:attrName>ppt_x</p:attrName>
                                        </p:attrNameLst>
                                      </p:cBhvr>
                                      <p:tavLst>
                                        <p:tav tm="0">
                                          <p:val>
                                            <p:strVal val="1+#ppt_w/2"/>
                                          </p:val>
                                        </p:tav>
                                        <p:tav tm="100000">
                                          <p:val>
                                            <p:strVal val="#ppt_x"/>
                                          </p:val>
                                        </p:tav>
                                      </p:tavLst>
                                    </p:anim>
                                    <p:anim calcmode="lin" valueType="num">
                                      <p:cBhvr additive="base">
                                        <p:cTn id="22" dur="300" fill="hold"/>
                                        <p:tgtEl>
                                          <p:spTgt spid="104451">
                                            <p:txEl>
                                              <p:pRg st="0" end="0"/>
                                            </p:txEl>
                                          </p:spTgt>
                                        </p:tgtEl>
                                        <p:attrNameLst>
                                          <p:attrName>ppt_y</p:attrName>
                                        </p:attrNameLst>
                                      </p:cBhvr>
                                      <p:tavLst>
                                        <p:tav tm="0">
                                          <p:val>
                                            <p:strVal val="0-#ppt_h/2"/>
                                          </p:val>
                                        </p:tav>
                                        <p:tav tm="100000">
                                          <p:val>
                                            <p:strVal val="#ppt_y"/>
                                          </p:val>
                                        </p:tav>
                                      </p:tavLst>
                                    </p:anim>
                                  </p:childTnLst>
                                </p:cTn>
                              </p:par>
                            </p:childTnLst>
                          </p:cTn>
                        </p:par>
                        <p:par>
                          <p:cTn id="23" fill="hold">
                            <p:stCondLst>
                              <p:cond delay="6101"/>
                            </p:stCondLst>
                            <p:childTnLst>
                              <p:par>
                                <p:cTn id="24" presetID="2" presetClass="entr" presetSubtype="3" fill="hold" grpId="0" nodeType="afterEffect">
                                  <p:stCondLst>
                                    <p:cond delay="1000"/>
                                  </p:stCondLst>
                                  <p:iterate type="wd">
                                    <p:tmPct val="100000"/>
                                  </p:iterate>
                                  <p:childTnLst>
                                    <p:set>
                                      <p:cBhvr>
                                        <p:cTn id="25" dur="1" fill="hold">
                                          <p:stCondLst>
                                            <p:cond delay="0"/>
                                          </p:stCondLst>
                                        </p:cTn>
                                        <p:tgtEl>
                                          <p:spTgt spid="104451">
                                            <p:txEl>
                                              <p:pRg st="1" end="1"/>
                                            </p:txEl>
                                          </p:spTgt>
                                        </p:tgtEl>
                                        <p:attrNameLst>
                                          <p:attrName>style.visibility</p:attrName>
                                        </p:attrNameLst>
                                      </p:cBhvr>
                                      <p:to>
                                        <p:strVal val="visible"/>
                                      </p:to>
                                    </p:set>
                                    <p:anim calcmode="lin" valueType="num">
                                      <p:cBhvr additive="base">
                                        <p:cTn id="26" dur="300" fill="hold"/>
                                        <p:tgtEl>
                                          <p:spTgt spid="104451">
                                            <p:txEl>
                                              <p:pRg st="1" end="1"/>
                                            </p:txEl>
                                          </p:spTgt>
                                        </p:tgtEl>
                                        <p:attrNameLst>
                                          <p:attrName>ppt_x</p:attrName>
                                        </p:attrNameLst>
                                      </p:cBhvr>
                                      <p:tavLst>
                                        <p:tav tm="0">
                                          <p:val>
                                            <p:strVal val="1+#ppt_w/2"/>
                                          </p:val>
                                        </p:tav>
                                        <p:tav tm="100000">
                                          <p:val>
                                            <p:strVal val="#ppt_x"/>
                                          </p:val>
                                        </p:tav>
                                      </p:tavLst>
                                    </p:anim>
                                    <p:anim calcmode="lin" valueType="num">
                                      <p:cBhvr additive="base">
                                        <p:cTn id="27" dur="300" fill="hold"/>
                                        <p:tgtEl>
                                          <p:spTgt spid="104451">
                                            <p:txEl>
                                              <p:pRg st="1" end="1"/>
                                            </p:txEl>
                                          </p:spTgt>
                                        </p:tgtEl>
                                        <p:attrNameLst>
                                          <p:attrName>ppt_y</p:attrName>
                                        </p:attrNameLst>
                                      </p:cBhvr>
                                      <p:tavLst>
                                        <p:tav tm="0">
                                          <p:val>
                                            <p:strVal val="0-#ppt_h/2"/>
                                          </p:val>
                                        </p:tav>
                                        <p:tav tm="100000">
                                          <p:val>
                                            <p:strVal val="#ppt_y"/>
                                          </p:val>
                                        </p:tav>
                                      </p:tavLst>
                                    </p:anim>
                                  </p:childTnLst>
                                </p:cTn>
                              </p:par>
                            </p:childTnLst>
                          </p:cTn>
                        </p:par>
                        <p:par>
                          <p:cTn id="28" fill="hold">
                            <p:stCondLst>
                              <p:cond delay="9501"/>
                            </p:stCondLst>
                            <p:childTnLst>
                              <p:par>
                                <p:cTn id="29" presetID="2" presetClass="entr" presetSubtype="3" fill="hold" grpId="0" nodeType="afterEffect">
                                  <p:stCondLst>
                                    <p:cond delay="1000"/>
                                  </p:stCondLst>
                                  <p:iterate type="wd">
                                    <p:tmPct val="100000"/>
                                  </p:iterate>
                                  <p:childTnLst>
                                    <p:set>
                                      <p:cBhvr>
                                        <p:cTn id="30" dur="1" fill="hold">
                                          <p:stCondLst>
                                            <p:cond delay="0"/>
                                          </p:stCondLst>
                                        </p:cTn>
                                        <p:tgtEl>
                                          <p:spTgt spid="104451">
                                            <p:txEl>
                                              <p:pRg st="2" end="2"/>
                                            </p:txEl>
                                          </p:spTgt>
                                        </p:tgtEl>
                                        <p:attrNameLst>
                                          <p:attrName>style.visibility</p:attrName>
                                        </p:attrNameLst>
                                      </p:cBhvr>
                                      <p:to>
                                        <p:strVal val="visible"/>
                                      </p:to>
                                    </p:set>
                                    <p:anim calcmode="lin" valueType="num">
                                      <p:cBhvr additive="base">
                                        <p:cTn id="31" dur="300" fill="hold"/>
                                        <p:tgtEl>
                                          <p:spTgt spid="104451">
                                            <p:txEl>
                                              <p:pRg st="2" end="2"/>
                                            </p:txEl>
                                          </p:spTgt>
                                        </p:tgtEl>
                                        <p:attrNameLst>
                                          <p:attrName>ppt_x</p:attrName>
                                        </p:attrNameLst>
                                      </p:cBhvr>
                                      <p:tavLst>
                                        <p:tav tm="0">
                                          <p:val>
                                            <p:strVal val="1+#ppt_w/2"/>
                                          </p:val>
                                        </p:tav>
                                        <p:tav tm="100000">
                                          <p:val>
                                            <p:strVal val="#ppt_x"/>
                                          </p:val>
                                        </p:tav>
                                      </p:tavLst>
                                    </p:anim>
                                    <p:anim calcmode="lin" valueType="num">
                                      <p:cBhvr additive="base">
                                        <p:cTn id="32" dur="300" fill="hold"/>
                                        <p:tgtEl>
                                          <p:spTgt spid="104451">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iterate type="wd">
                                    <p:tmPct val="100000"/>
                                  </p:iterate>
                                  <p:childTnLst>
                                    <p:set>
                                      <p:cBhvr>
                                        <p:cTn id="36" dur="1" fill="hold">
                                          <p:stCondLst>
                                            <p:cond delay="0"/>
                                          </p:stCondLst>
                                        </p:cTn>
                                        <p:tgtEl>
                                          <p:spTgt spid="104453">
                                            <p:txEl>
                                              <p:pRg st="0" end="0"/>
                                            </p:txEl>
                                          </p:spTgt>
                                        </p:tgtEl>
                                        <p:attrNameLst>
                                          <p:attrName>style.visibility</p:attrName>
                                        </p:attrNameLst>
                                      </p:cBhvr>
                                      <p:to>
                                        <p:strVal val="visible"/>
                                      </p:to>
                                    </p:set>
                                    <p:animEffect transition="in" filter="box(in)">
                                      <p:cBhvr>
                                        <p:cTn id="37" dur="300"/>
                                        <p:tgtEl>
                                          <p:spTgt spid="10445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amond(in)">
                                      <p:cBhvr>
                                        <p:cTn id="42" dur="20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4486"/>
                                        </p:tgtEl>
                                        <p:attrNameLst>
                                          <p:attrName>style.visibility</p:attrName>
                                        </p:attrNameLst>
                                      </p:cBhvr>
                                      <p:to>
                                        <p:strVal val="visible"/>
                                      </p:to>
                                    </p:set>
                                    <p:animEffect transition="in" filter="wipe(left)">
                                      <p:cBhvr>
                                        <p:cTn id="47" dur="500"/>
                                        <p:tgtEl>
                                          <p:spTgt spid="104486"/>
                                        </p:tgtEl>
                                      </p:cBhvr>
                                    </p:animEffect>
                                  </p:childTnLst>
                                </p:cTn>
                              </p:par>
                            </p:childTnLst>
                          </p:cTn>
                        </p:par>
                        <p:par>
                          <p:cTn id="48" fill="hold">
                            <p:stCondLst>
                              <p:cond delay="500"/>
                            </p:stCondLst>
                            <p:childTnLst>
                              <p:par>
                                <p:cTn id="49" presetID="12" presetClass="entr" presetSubtype="4" fill="hold" grpId="0" nodeType="afterEffect">
                                  <p:stCondLst>
                                    <p:cond delay="1000"/>
                                  </p:stCondLst>
                                  <p:iterate type="wd">
                                    <p:tmPct val="100000"/>
                                  </p:iterate>
                                  <p:childTnLst>
                                    <p:set>
                                      <p:cBhvr>
                                        <p:cTn id="50" dur="1" fill="hold">
                                          <p:stCondLst>
                                            <p:cond delay="0"/>
                                          </p:stCondLst>
                                        </p:cTn>
                                        <p:tgtEl>
                                          <p:spTgt spid="104455">
                                            <p:txEl>
                                              <p:pRg st="0" end="0"/>
                                            </p:txEl>
                                          </p:spTgt>
                                        </p:tgtEl>
                                        <p:attrNameLst>
                                          <p:attrName>style.visibility</p:attrName>
                                        </p:attrNameLst>
                                      </p:cBhvr>
                                      <p:to>
                                        <p:strVal val="visible"/>
                                      </p:to>
                                    </p:set>
                                    <p:animEffect transition="in" filter="slide(fromBottom)">
                                      <p:cBhvr>
                                        <p:cTn id="51" dur="300"/>
                                        <p:tgtEl>
                                          <p:spTgt spid="104455">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04457"/>
                                        </p:tgtEl>
                                        <p:attrNameLst>
                                          <p:attrName>style.visibility</p:attrName>
                                        </p:attrNameLst>
                                      </p:cBhvr>
                                      <p:to>
                                        <p:strVal val="visible"/>
                                      </p:to>
                                    </p:set>
                                    <p:anim calcmode="lin" valueType="num">
                                      <p:cBhvr additive="base">
                                        <p:cTn id="56" dur="500" fill="hold"/>
                                        <p:tgtEl>
                                          <p:spTgt spid="104457"/>
                                        </p:tgtEl>
                                        <p:attrNameLst>
                                          <p:attrName>ppt_x</p:attrName>
                                        </p:attrNameLst>
                                      </p:cBhvr>
                                      <p:tavLst>
                                        <p:tav tm="0">
                                          <p:val>
                                            <p:strVal val="0-#ppt_w/2"/>
                                          </p:val>
                                        </p:tav>
                                        <p:tav tm="100000">
                                          <p:val>
                                            <p:strVal val="#ppt_x"/>
                                          </p:val>
                                        </p:tav>
                                      </p:tavLst>
                                    </p:anim>
                                    <p:anim calcmode="lin" valueType="num">
                                      <p:cBhvr additive="base">
                                        <p:cTn id="57" dur="500" fill="hold"/>
                                        <p:tgtEl>
                                          <p:spTgt spid="104457"/>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4487"/>
                                        </p:tgtEl>
                                        <p:attrNameLst>
                                          <p:attrName>style.visibility</p:attrName>
                                        </p:attrNameLst>
                                      </p:cBhvr>
                                      <p:to>
                                        <p:strVal val="visible"/>
                                      </p:to>
                                    </p:set>
                                    <p:animEffect transition="in" filter="wipe(left)">
                                      <p:cBhvr>
                                        <p:cTn id="62" dur="500"/>
                                        <p:tgtEl>
                                          <p:spTgt spid="104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autoUpdateAnimBg="0" build="p"/>
      <p:bldP spid="104451" grpId="0" advAuto="1000" autoUpdateAnimBg="0" build="p"/>
      <p:bldP spid="104452" grpId="0" autoUpdateAnimBg="0" build="p"/>
      <p:bldP spid="104453" grpId="0" autoUpdateAnimBg="0" build="p"/>
      <p:bldP spid="104455" grpId="0" advAuto="1000" autoUpdateAnimBg="0" build="p"/>
      <p:bldP spid="10445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2181226" y="1440965"/>
            <a:ext cx="8232775" cy="4572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srgbClr val="3333FF"/>
                </a:solidFill>
                <a:latin typeface="Times New Roman" panose="02020603050405020304" pitchFamily="18" charset="0"/>
              </a:rPr>
              <a:t>例</a:t>
            </a:r>
            <a:r>
              <a:rPr kumimoji="1" lang="en-US" altLang="zh-CN" sz="2400" b="1">
                <a:solidFill>
                  <a:srgbClr val="3333FF"/>
                </a:solidFill>
                <a:latin typeface="Times New Roman" panose="02020603050405020304" pitchFamily="18" charset="0"/>
              </a:rPr>
              <a:t>1.</a:t>
            </a:r>
            <a:r>
              <a:rPr lang="zh-CN" altLang="zh-CN" sz="2400" b="1" noProof="1">
                <a:latin typeface="宋体" panose="02010600030101010101" pitchFamily="2" charset="-122"/>
              </a:rPr>
              <a:t>图示电路中设</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 </a:t>
            </a:r>
            <a:r>
              <a:rPr lang="en-US" altLang="zh-CN" sz="2400" b="1">
                <a:latin typeface="Times New Roman" panose="02020603050405020304" pitchFamily="18" charset="0"/>
              </a:rPr>
              <a:t>=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L </a:t>
            </a:r>
            <a:r>
              <a:rPr lang="en-US" altLang="zh-CN" sz="2400" b="1">
                <a:latin typeface="Times New Roman" panose="02020603050405020304" pitchFamily="18" charset="0"/>
              </a:rPr>
              <a:t>= 500</a:t>
            </a:r>
            <a:r>
              <a:rPr lang="en-US" altLang="zh-CN" sz="2400" b="1">
                <a:latin typeface="Times New Roman" panose="02020603050405020304" pitchFamily="18" charset="0"/>
                <a:sym typeface="Symbol" panose="05050102010706020507" pitchFamily="18" charset="2"/>
              </a:rPr>
              <a:t></a:t>
            </a:r>
            <a:r>
              <a:rPr lang="en-US" altLang="zh-CN" sz="2400" b="1">
                <a:latin typeface="Times New Roman" panose="02020603050405020304" pitchFamily="18" charset="0"/>
              </a:rPr>
              <a:t> </a:t>
            </a:r>
            <a:r>
              <a:rPr lang="en-US" altLang="zh-CN" sz="2400" b="1">
                <a:latin typeface="宋体" panose="02010600030101010101" pitchFamily="2" charset="-122"/>
              </a:rPr>
              <a:t>, </a:t>
            </a:r>
            <a:r>
              <a:rPr lang="en-US" altLang="zh-CN" sz="2400" b="1">
                <a:latin typeface="Times New Roman" panose="02020603050405020304" pitchFamily="18" charset="0"/>
              </a:rPr>
              <a:t>D</a:t>
            </a:r>
            <a:r>
              <a:rPr lang="en-US" altLang="zh-CN" sz="2400" b="1" baseline="-25000">
                <a:latin typeface="Times New Roman" panose="02020603050405020304" pitchFamily="18" charset="0"/>
              </a:rPr>
              <a:t>Z </a:t>
            </a:r>
            <a:r>
              <a:rPr lang="zh-CN" altLang="zh-CN" sz="2400" b="1" noProof="1">
                <a:latin typeface="Times New Roman" panose="02020603050405020304" pitchFamily="18" charset="0"/>
              </a:rPr>
              <a:t>的击穿电压</a:t>
            </a:r>
            <a:r>
              <a:rPr lang="en-US" altLang="zh-CN" sz="2400" b="1" i="1">
                <a:latin typeface="Times New Roman" panose="02020603050405020304" pitchFamily="18" charset="0"/>
              </a:rPr>
              <a:t>V</a:t>
            </a:r>
            <a:r>
              <a:rPr lang="en-US" altLang="zh-CN" sz="2400" b="1" baseline="-25000">
                <a:latin typeface="Times New Roman" panose="02020603050405020304" pitchFamily="18" charset="0"/>
              </a:rPr>
              <a:t>Z </a:t>
            </a:r>
            <a:r>
              <a:rPr lang="en-US" altLang="zh-CN" sz="2400" b="1">
                <a:latin typeface="Times New Roman" panose="02020603050405020304" pitchFamily="18" charset="0"/>
              </a:rPr>
              <a:t>= 6V ;   </a:t>
            </a:r>
            <a:endParaRPr lang="en-US" altLang="zh-CN" sz="2400" b="1" noProof="1">
              <a:latin typeface="Times New Roman" panose="02020603050405020304" pitchFamily="18" charset="0"/>
            </a:endParaRPr>
          </a:p>
        </p:txBody>
      </p:sp>
      <p:sp>
        <p:nvSpPr>
          <p:cNvPr id="105475" name="Rectangle 3"/>
          <p:cNvSpPr>
            <a:spLocks noChangeArrowheads="1"/>
          </p:cNvSpPr>
          <p:nvPr/>
        </p:nvSpPr>
        <p:spPr bwMode="auto">
          <a:xfrm>
            <a:off x="2300288" y="2109302"/>
            <a:ext cx="5999162" cy="4572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zh-CN" sz="2400" b="1" noProof="1">
                <a:latin typeface="宋体" panose="02010600030101010101" pitchFamily="2" charset="-122"/>
              </a:rPr>
              <a:t>求</a:t>
            </a:r>
            <a:r>
              <a:rPr lang="en-US" altLang="zh-CN" sz="2400" b="1">
                <a:latin typeface="宋体" panose="02010600030101010101" pitchFamily="2" charset="-122"/>
              </a:rPr>
              <a:t>: </a:t>
            </a:r>
            <a:r>
              <a:rPr lang="zh-CN" altLang="zh-CN" sz="2400" b="1" noProof="1">
                <a:latin typeface="宋体" panose="02010600030101010101" pitchFamily="2" charset="-122"/>
              </a:rPr>
              <a:t>当</a:t>
            </a:r>
            <a:r>
              <a:rPr lang="en-US" altLang="zh-CN" sz="2400" b="1" i="1">
                <a:latin typeface="Times New Roman" panose="02020603050405020304" pitchFamily="18" charset="0"/>
              </a:rPr>
              <a:t>V</a:t>
            </a:r>
            <a:r>
              <a:rPr lang="en-US" altLang="zh-CN" sz="2400" b="1" baseline="-30000"/>
              <a:t>i </a:t>
            </a:r>
            <a:r>
              <a:rPr lang="en-US" altLang="zh-CN" sz="2400" b="1">
                <a:latin typeface="Times New Roman" panose="02020603050405020304" pitchFamily="18" charset="0"/>
              </a:rPr>
              <a:t>= 10V</a:t>
            </a:r>
            <a:r>
              <a:rPr lang="en-US" altLang="zh-CN" sz="2400" b="1"/>
              <a:t> </a:t>
            </a:r>
            <a:r>
              <a:rPr lang="zh-CN" altLang="zh-CN" sz="2400" b="1" noProof="1">
                <a:latin typeface="Times New Roman" panose="02020603050405020304" pitchFamily="18" charset="0"/>
              </a:rPr>
              <a:t>时</a:t>
            </a:r>
            <a:r>
              <a:rPr lang="en-US" altLang="zh-CN" sz="2400" b="1" i="1">
                <a:latin typeface="Times New Roman" panose="02020603050405020304" pitchFamily="18" charset="0"/>
              </a:rPr>
              <a:t>V</a:t>
            </a:r>
            <a:r>
              <a:rPr lang="en-US" altLang="zh-CN" sz="2400" b="1" baseline="-30000">
                <a:latin typeface="Times New Roman" panose="02020603050405020304" pitchFamily="18" charset="0"/>
              </a:rPr>
              <a:t>O</a:t>
            </a:r>
            <a:r>
              <a:rPr lang="en-US" altLang="zh-CN" sz="2400" b="1" baseline="-30000"/>
              <a:t> </a:t>
            </a:r>
            <a:r>
              <a:rPr lang="en-US" altLang="zh-CN" sz="2400" b="1">
                <a:latin typeface="Times New Roman" panose="02020603050405020304" pitchFamily="18" charset="0"/>
              </a:rPr>
              <a:t>= ______________  </a:t>
            </a:r>
            <a:r>
              <a:rPr lang="en-US" altLang="zh-CN" sz="2400" b="1"/>
              <a:t>;</a:t>
            </a:r>
            <a:endParaRPr lang="en-US" altLang="zh-CN" sz="2400" noProof="1"/>
          </a:p>
        </p:txBody>
      </p:sp>
      <p:sp>
        <p:nvSpPr>
          <p:cNvPr id="105476" name="Rectangle 4"/>
          <p:cNvSpPr>
            <a:spLocks noChangeArrowheads="1"/>
          </p:cNvSpPr>
          <p:nvPr/>
        </p:nvSpPr>
        <p:spPr bwMode="auto">
          <a:xfrm>
            <a:off x="2728914" y="2771290"/>
            <a:ext cx="7075487" cy="4572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2263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noProof="1">
                <a:latin typeface="宋体" panose="02010600030101010101" pitchFamily="2" charset="-122"/>
              </a:rPr>
              <a:t>当 </a:t>
            </a:r>
            <a:r>
              <a:rPr lang="en-US" altLang="zh-CN" sz="2400" b="1" i="1">
                <a:latin typeface="Times New Roman" panose="02020603050405020304" pitchFamily="18" charset="0"/>
              </a:rPr>
              <a:t>V</a:t>
            </a:r>
            <a:r>
              <a:rPr lang="en-US" altLang="zh-CN" sz="2400" b="1" baseline="-30000">
                <a:latin typeface="Times New Roman" panose="02020603050405020304" pitchFamily="18" charset="0"/>
              </a:rPr>
              <a:t>i</a:t>
            </a:r>
            <a:r>
              <a:rPr lang="en-US" altLang="zh-CN" sz="2400" b="1">
                <a:latin typeface="Times New Roman" panose="02020603050405020304" pitchFamily="18" charset="0"/>
              </a:rPr>
              <a:t>=20V</a:t>
            </a:r>
            <a:r>
              <a:rPr lang="zh-CN" altLang="zh-CN" sz="2400" b="1" noProof="1">
                <a:latin typeface="宋体" panose="02010600030101010101" pitchFamily="2" charset="-122"/>
              </a:rPr>
              <a:t>时</a:t>
            </a:r>
            <a:r>
              <a:rPr lang="zh-CN" altLang="en-US" sz="2400" b="1">
                <a:latin typeface="宋体" panose="02010600030101010101" pitchFamily="2" charset="-122"/>
              </a:rPr>
              <a:t> </a:t>
            </a:r>
            <a:r>
              <a:rPr lang="en-US" altLang="zh-CN" sz="2400" b="1" i="1">
                <a:latin typeface="Times New Roman" panose="02020603050405020304" pitchFamily="18" charset="0"/>
              </a:rPr>
              <a:t>I</a:t>
            </a:r>
            <a:r>
              <a:rPr lang="en-US" altLang="zh-CN" sz="2400" b="1" i="1" baseline="-30000">
                <a:latin typeface="Times New Roman" panose="02020603050405020304" pitchFamily="18" charset="0"/>
              </a:rPr>
              <a:t>Z  </a:t>
            </a:r>
            <a:r>
              <a:rPr lang="en-US" altLang="zh-CN" sz="2400" b="1">
                <a:latin typeface="Times New Roman" panose="02020603050405020304" pitchFamily="18" charset="0"/>
              </a:rPr>
              <a:t>=  </a:t>
            </a:r>
            <a:r>
              <a:rPr lang="en-US" altLang="zh-CN" sz="2400"/>
              <a:t>____________  </a:t>
            </a:r>
            <a:r>
              <a:rPr lang="en-US" altLang="zh-CN" sz="2400" noProof="1">
                <a:latin typeface="Times New Roman" panose="02020603050405020304" pitchFamily="18" charset="0"/>
              </a:rPr>
              <a:t>。</a:t>
            </a:r>
            <a:endParaRPr lang="en-US" altLang="zh-CN" sz="2400" noProof="1"/>
          </a:p>
        </p:txBody>
      </p:sp>
      <p:sp>
        <p:nvSpPr>
          <p:cNvPr id="105477" name="Rectangle 5"/>
          <p:cNvSpPr>
            <a:spLocks noChangeArrowheads="1"/>
          </p:cNvSpPr>
          <p:nvPr/>
        </p:nvSpPr>
        <p:spPr bwMode="auto">
          <a:xfrm>
            <a:off x="2728914" y="3679340"/>
            <a:ext cx="3367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i="1">
                <a:latin typeface="Times New Roman" panose="02020603050405020304" pitchFamily="18" charset="0"/>
              </a:rPr>
              <a:t>V</a:t>
            </a:r>
            <a:r>
              <a:rPr lang="en-US" altLang="zh-CN" sz="2400" b="1" baseline="-30000"/>
              <a:t>i </a:t>
            </a:r>
            <a:r>
              <a:rPr lang="en-US" altLang="zh-CN" sz="2400" b="1">
                <a:latin typeface="Times New Roman" panose="02020603050405020304" pitchFamily="18" charset="0"/>
              </a:rPr>
              <a:t>=10V</a:t>
            </a:r>
            <a:r>
              <a:rPr lang="en-US" altLang="zh-CN" sz="2400" b="1"/>
              <a:t> </a:t>
            </a:r>
            <a:r>
              <a:rPr lang="zh-CN" altLang="zh-CN" sz="2400" b="1" noProof="1">
                <a:latin typeface="宋体" panose="02010600030101010101" pitchFamily="2" charset="-122"/>
              </a:rPr>
              <a:t>时</a:t>
            </a:r>
            <a:r>
              <a:rPr lang="zh-CN" altLang="en-US" sz="2400" b="1">
                <a:latin typeface="楷体_GB2312" pitchFamily="49" charset="-122"/>
                <a:ea typeface="楷体_GB2312" pitchFamily="49" charset="-122"/>
              </a:rPr>
              <a:t>  </a:t>
            </a:r>
            <a:r>
              <a:rPr lang="en-US" altLang="zh-CN" sz="2400" b="1" i="1">
                <a:latin typeface="Times New Roman" panose="02020603050405020304" pitchFamily="18" charset="0"/>
              </a:rPr>
              <a:t>V</a:t>
            </a:r>
            <a:r>
              <a:rPr lang="en-US" altLang="zh-CN" sz="2400" b="1" baseline="-30000">
                <a:latin typeface="Times New Roman" panose="02020603050405020304" pitchFamily="18" charset="0"/>
              </a:rPr>
              <a:t>O</a:t>
            </a:r>
            <a:r>
              <a:rPr lang="en-US" altLang="zh-CN" sz="2400" b="1" baseline="-30000"/>
              <a:t> </a:t>
            </a:r>
            <a:r>
              <a:rPr lang="en-US" altLang="zh-CN" sz="2400" b="1">
                <a:latin typeface="Times New Roman" panose="02020603050405020304" pitchFamily="18" charset="0"/>
              </a:rPr>
              <a:t>=</a:t>
            </a:r>
            <a:endParaRPr lang="en-US" altLang="zh-CN" sz="2400" b="1" noProof="1">
              <a:latin typeface="Times New Roman" panose="02020603050405020304" pitchFamily="18" charset="0"/>
            </a:endParaRPr>
          </a:p>
        </p:txBody>
      </p:sp>
      <p:graphicFrame>
        <p:nvGraphicFramePr>
          <p:cNvPr id="105478" name="Object 6"/>
          <p:cNvGraphicFramePr>
            <a:graphicFrameLocks noChangeAspect="1"/>
          </p:cNvGraphicFramePr>
          <p:nvPr/>
        </p:nvGraphicFramePr>
        <p:xfrm>
          <a:off x="5189538" y="3496778"/>
          <a:ext cx="2049462" cy="842963"/>
        </p:xfrm>
        <a:graphic>
          <a:graphicData uri="http://schemas.openxmlformats.org/presentationml/2006/ole">
            <mc:AlternateContent xmlns:mc="http://schemas.openxmlformats.org/markup-compatibility/2006">
              <mc:Choice xmlns:v="urn:schemas-microsoft-com:vml" Requires="v">
                <p:oleObj spid="_x0000_s858136" name="Equation" r:id="rId1" imgW="1099185" imgH="457200" progId="Equation.DSMT4">
                  <p:embed/>
                </p:oleObj>
              </mc:Choice>
              <mc:Fallback>
                <p:oleObj name="Equation" r:id="rId1" imgW="1099185" imgH="45720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5189538" y="3496778"/>
                        <a:ext cx="2049462"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79" name="Object 7"/>
          <p:cNvGraphicFramePr>
            <a:graphicFrameLocks noChangeAspect="1"/>
          </p:cNvGraphicFramePr>
          <p:nvPr/>
        </p:nvGraphicFramePr>
        <p:xfrm>
          <a:off x="2806700" y="5430353"/>
          <a:ext cx="5715000" cy="842963"/>
        </p:xfrm>
        <a:graphic>
          <a:graphicData uri="http://schemas.openxmlformats.org/presentationml/2006/ole">
            <mc:AlternateContent xmlns:mc="http://schemas.openxmlformats.org/markup-compatibility/2006">
              <mc:Choice xmlns:v="urn:schemas-microsoft-com:vml" Requires="v">
                <p:oleObj spid="_x0000_s858137" name="Equation" r:id="rId3" imgW="3074035" imgH="457200" progId="Equation.DSMT4">
                  <p:embed/>
                </p:oleObj>
              </mc:Choice>
              <mc:Fallback>
                <p:oleObj name="Equation" r:id="rId3" imgW="3074035" imgH="457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2806700" y="5430353"/>
                        <a:ext cx="571500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0" name="Rectangle 8"/>
          <p:cNvSpPr>
            <a:spLocks noChangeArrowheads="1"/>
          </p:cNvSpPr>
          <p:nvPr/>
        </p:nvSpPr>
        <p:spPr bwMode="auto">
          <a:xfrm>
            <a:off x="2728913" y="4547702"/>
            <a:ext cx="397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i="1">
                <a:latin typeface="Times New Roman" panose="02020603050405020304" pitchFamily="18" charset="0"/>
              </a:rPr>
              <a:t>V</a:t>
            </a:r>
            <a:r>
              <a:rPr lang="en-US" altLang="zh-CN" sz="2400" b="1" baseline="-30000">
                <a:latin typeface="Times New Roman" panose="02020603050405020304" pitchFamily="18" charset="0"/>
              </a:rPr>
              <a:t>i </a:t>
            </a:r>
            <a:r>
              <a:rPr lang="en-US" altLang="zh-CN" sz="2400" b="1">
                <a:latin typeface="Times New Roman" panose="02020603050405020304" pitchFamily="18" charset="0"/>
              </a:rPr>
              <a:t>= 20V</a:t>
            </a:r>
            <a:r>
              <a:rPr lang="zh-CN" altLang="zh-CN" sz="2400" b="1" noProof="1">
                <a:latin typeface="宋体" panose="02010600030101010101" pitchFamily="2" charset="-122"/>
              </a:rPr>
              <a:t>时</a:t>
            </a:r>
            <a:r>
              <a:rPr lang="zh-CN" altLang="en-US" sz="2400" b="1">
                <a:latin typeface="宋体" panose="02010600030101010101" pitchFamily="2" charset="-122"/>
              </a:rPr>
              <a:t> </a:t>
            </a:r>
            <a:r>
              <a:rPr lang="en-US" altLang="zh-CN" sz="2400" b="1" i="1">
                <a:latin typeface="Times New Roman" panose="02020603050405020304" pitchFamily="18" charset="0"/>
              </a:rPr>
              <a:t>I</a:t>
            </a:r>
            <a:r>
              <a:rPr lang="en-US" altLang="zh-CN" sz="2400" b="1" i="1" baseline="-30000">
                <a:latin typeface="Times New Roman" panose="02020603050405020304" pitchFamily="18" charset="0"/>
              </a:rPr>
              <a:t>Z  </a:t>
            </a:r>
            <a:r>
              <a:rPr lang="en-US" altLang="zh-CN"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i="1" baseline="-30000">
                <a:latin typeface="Times New Roman" panose="02020603050405020304" pitchFamily="18" charset="0"/>
              </a:rPr>
              <a:t>R </a:t>
            </a:r>
            <a:r>
              <a:rPr lang="en-US" altLang="zh-CN" sz="2400" b="1">
                <a:latin typeface="楷体_GB2312" pitchFamily="49" charset="-122"/>
                <a:ea typeface="楷体_GB2312" pitchFamily="49" charset="-122"/>
              </a:rPr>
              <a:t>-</a:t>
            </a:r>
            <a:r>
              <a:rPr lang="en-US" altLang="zh-CN" sz="2400" b="1">
                <a:latin typeface="Times New Roman" panose="02020603050405020304" pitchFamily="18" charset="0"/>
              </a:rPr>
              <a:t> </a:t>
            </a:r>
            <a:r>
              <a:rPr lang="en-US" altLang="zh-CN" sz="2400" b="1" i="1">
                <a:latin typeface="Times New Roman" panose="02020603050405020304" pitchFamily="18" charset="0"/>
              </a:rPr>
              <a:t>I</a:t>
            </a:r>
            <a:r>
              <a:rPr lang="en-US" altLang="zh-CN" sz="2400" b="1" i="1" baseline="-30000">
                <a:latin typeface="Times New Roman" panose="02020603050405020304" pitchFamily="18" charset="0"/>
              </a:rPr>
              <a:t>L </a:t>
            </a:r>
            <a:endParaRPr lang="en-US" altLang="zh-CN" sz="2400" b="1" i="1" baseline="-30000" noProof="1">
              <a:latin typeface="Times New Roman" panose="02020603050405020304" pitchFamily="18" charset="0"/>
            </a:endParaRPr>
          </a:p>
        </p:txBody>
      </p:sp>
      <p:sp>
        <p:nvSpPr>
          <p:cNvPr id="105481" name="Rectangle 9"/>
          <p:cNvSpPr>
            <a:spLocks noChangeArrowheads="1"/>
          </p:cNvSpPr>
          <p:nvPr/>
        </p:nvSpPr>
        <p:spPr bwMode="auto">
          <a:xfrm>
            <a:off x="5929313" y="2069615"/>
            <a:ext cx="95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solidFill>
                  <a:srgbClr val="3333FF"/>
                </a:solidFill>
                <a:latin typeface="Times New Roman" panose="02020603050405020304" pitchFamily="18" charset="0"/>
              </a:rPr>
              <a:t>5V</a:t>
            </a:r>
            <a:endParaRPr lang="en-US" altLang="zh-CN" sz="2400" b="1" noProof="1">
              <a:solidFill>
                <a:srgbClr val="3333FF"/>
              </a:solidFill>
              <a:latin typeface="Times New Roman" panose="02020603050405020304" pitchFamily="18" charset="0"/>
            </a:endParaRPr>
          </a:p>
        </p:txBody>
      </p:sp>
      <p:sp>
        <p:nvSpPr>
          <p:cNvPr id="105482" name="Rectangle 10"/>
          <p:cNvSpPr>
            <a:spLocks noChangeArrowheads="1"/>
          </p:cNvSpPr>
          <p:nvPr/>
        </p:nvSpPr>
        <p:spPr bwMode="auto">
          <a:xfrm>
            <a:off x="5700714" y="2712552"/>
            <a:ext cx="1366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solidFill>
                  <a:srgbClr val="3333FF"/>
                </a:solidFill>
                <a:latin typeface="Times New Roman" panose="02020603050405020304" pitchFamily="18" charset="0"/>
              </a:rPr>
              <a:t>16mA</a:t>
            </a:r>
            <a:endParaRPr lang="en-US" altLang="zh-CN" sz="2400" b="1" noProof="1">
              <a:solidFill>
                <a:srgbClr val="3333FF"/>
              </a:solidFill>
              <a:latin typeface="Times New Roman" panose="02020603050405020304" pitchFamily="18" charset="0"/>
            </a:endParaRPr>
          </a:p>
        </p:txBody>
      </p:sp>
      <p:grpSp>
        <p:nvGrpSpPr>
          <p:cNvPr id="105483" name="Group 11"/>
          <p:cNvGrpSpPr/>
          <p:nvPr/>
        </p:nvGrpSpPr>
        <p:grpSpPr bwMode="auto">
          <a:xfrm>
            <a:off x="7602538" y="3160227"/>
            <a:ext cx="2711450" cy="1804988"/>
            <a:chOff x="3829" y="1638"/>
            <a:chExt cx="1708" cy="1137"/>
          </a:xfrm>
        </p:grpSpPr>
        <p:sp>
          <p:nvSpPr>
            <p:cNvPr id="105484" name="Rectangle 12"/>
            <p:cNvSpPr>
              <a:spLocks noChangeAspect="1" noChangeArrowheads="1"/>
            </p:cNvSpPr>
            <p:nvPr/>
          </p:nvSpPr>
          <p:spPr bwMode="auto">
            <a:xfrm>
              <a:off x="5037" y="1987"/>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I</a:t>
              </a:r>
              <a:r>
                <a:rPr kumimoji="1" lang="en-US" altLang="zh-CN" sz="2000" b="1" baseline="-25000">
                  <a:latin typeface="Times New Roman" panose="02020603050405020304" pitchFamily="18" charset="0"/>
                </a:rPr>
                <a:t>L</a:t>
              </a:r>
              <a:endParaRPr kumimoji="1" lang="en-US" altLang="zh-CN" sz="2000" b="1" baseline="-25000">
                <a:latin typeface="Times New Roman" panose="02020603050405020304" pitchFamily="18" charset="0"/>
              </a:endParaRPr>
            </a:p>
          </p:txBody>
        </p:sp>
        <p:sp>
          <p:nvSpPr>
            <p:cNvPr id="105485" name="Freeform 13"/>
            <p:cNvSpPr>
              <a:spLocks noChangeAspect="1"/>
            </p:cNvSpPr>
            <p:nvPr/>
          </p:nvSpPr>
          <p:spPr bwMode="auto">
            <a:xfrm flipH="1">
              <a:off x="3892" y="1922"/>
              <a:ext cx="1383" cy="835"/>
            </a:xfrm>
            <a:custGeom>
              <a:avLst/>
              <a:gdLst>
                <a:gd name="T0" fmla="*/ 384 w 384"/>
                <a:gd name="T1" fmla="*/ 0 h 912"/>
                <a:gd name="T2" fmla="*/ 0 w 384"/>
                <a:gd name="T3" fmla="*/ 0 h 912"/>
                <a:gd name="T4" fmla="*/ 0 w 384"/>
                <a:gd name="T5" fmla="*/ 912 h 912"/>
                <a:gd name="T6" fmla="*/ 384 w 384"/>
                <a:gd name="T7" fmla="*/ 912 h 912"/>
              </a:gdLst>
              <a:ahLst/>
              <a:cxnLst>
                <a:cxn ang="0">
                  <a:pos x="T0" y="T1"/>
                </a:cxn>
                <a:cxn ang="0">
                  <a:pos x="T2" y="T3"/>
                </a:cxn>
                <a:cxn ang="0">
                  <a:pos x="T4" y="T5"/>
                </a:cxn>
                <a:cxn ang="0">
                  <a:pos x="T6" y="T7"/>
                </a:cxn>
              </a:cxnLst>
              <a:rect l="0" t="0" r="r" b="b"/>
              <a:pathLst>
                <a:path w="384" h="912">
                  <a:moveTo>
                    <a:pt x="384" y="0"/>
                  </a:moveTo>
                  <a:lnTo>
                    <a:pt x="0" y="0"/>
                  </a:lnTo>
                  <a:lnTo>
                    <a:pt x="0" y="912"/>
                  </a:lnTo>
                  <a:lnTo>
                    <a:pt x="384" y="912"/>
                  </a:lnTo>
                </a:path>
              </a:pathLst>
            </a:custGeom>
            <a:noFill/>
            <a:ln w="25400">
              <a:solidFill>
                <a:schemeClr val="tx1"/>
              </a:solidFill>
              <a:rou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6" name="Line 14"/>
            <p:cNvSpPr>
              <a:spLocks noChangeAspect="1" noChangeShapeType="1"/>
            </p:cNvSpPr>
            <p:nvPr/>
          </p:nvSpPr>
          <p:spPr bwMode="auto">
            <a:xfrm flipH="1">
              <a:off x="4724" y="1915"/>
              <a:ext cx="0" cy="836"/>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Text Box 15"/>
            <p:cNvSpPr txBox="1">
              <a:spLocks noChangeAspect="1" noChangeArrowheads="1"/>
            </p:cNvSpPr>
            <p:nvPr/>
          </p:nvSpPr>
          <p:spPr bwMode="auto">
            <a:xfrm>
              <a:off x="4353" y="2187"/>
              <a:ext cx="290"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Z</a:t>
              </a:r>
              <a:endParaRPr kumimoji="1" lang="en-US" altLang="zh-CN" sz="2000" b="1">
                <a:latin typeface="Times New Roman" panose="02020603050405020304" pitchFamily="18" charset="0"/>
              </a:endParaRPr>
            </a:p>
          </p:txBody>
        </p:sp>
        <p:sp>
          <p:nvSpPr>
            <p:cNvPr id="105488" name="Text Box 16"/>
            <p:cNvSpPr txBox="1">
              <a:spLocks noChangeAspect="1" noChangeArrowheads="1"/>
            </p:cNvSpPr>
            <p:nvPr/>
          </p:nvSpPr>
          <p:spPr bwMode="auto">
            <a:xfrm>
              <a:off x="4733" y="1960"/>
              <a:ext cx="245"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I</a:t>
              </a:r>
              <a:r>
                <a:rPr kumimoji="1" lang="en-US" altLang="zh-CN" sz="2000" b="1" i="1" baseline="-25000">
                  <a:latin typeface="Times New Roman" panose="02020603050405020304" pitchFamily="18" charset="0"/>
                </a:rPr>
                <a:t>Z</a:t>
              </a:r>
              <a:endParaRPr kumimoji="1" lang="en-US" altLang="zh-CN" sz="2000" b="1" i="1">
                <a:latin typeface="Times New Roman" panose="02020603050405020304" pitchFamily="18" charset="0"/>
              </a:endParaRPr>
            </a:p>
          </p:txBody>
        </p:sp>
        <p:sp>
          <p:nvSpPr>
            <p:cNvPr id="105489" name="Line 17"/>
            <p:cNvSpPr>
              <a:spLocks noChangeAspect="1" noChangeShapeType="1"/>
            </p:cNvSpPr>
            <p:nvPr/>
          </p:nvSpPr>
          <p:spPr bwMode="auto">
            <a:xfrm>
              <a:off x="4723" y="2025"/>
              <a:ext cx="0" cy="13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nvGrpSpPr>
            <p:cNvPr id="105490" name="Group 18"/>
            <p:cNvGrpSpPr>
              <a:grpSpLocks noChangeAspect="1"/>
            </p:cNvGrpSpPr>
            <p:nvPr/>
          </p:nvGrpSpPr>
          <p:grpSpPr bwMode="auto">
            <a:xfrm>
              <a:off x="4601" y="2245"/>
              <a:ext cx="238" cy="168"/>
              <a:chOff x="961" y="2994"/>
              <a:chExt cx="362" cy="255"/>
            </a:xfrm>
          </p:grpSpPr>
          <p:sp>
            <p:nvSpPr>
              <p:cNvPr id="105491" name="Line 19"/>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5492" name="Line 20"/>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5493" name="Line 21"/>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5494" name="AutoShape 22"/>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5495" name="Rectangle 23"/>
            <p:cNvSpPr>
              <a:spLocks noChangeAspect="1" noChangeArrowheads="1"/>
            </p:cNvSpPr>
            <p:nvPr/>
          </p:nvSpPr>
          <p:spPr bwMode="auto">
            <a:xfrm>
              <a:off x="4778" y="2427"/>
              <a:ext cx="1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D</a:t>
              </a:r>
              <a:r>
                <a:rPr kumimoji="1" lang="en-US" altLang="zh-CN" sz="2000" b="1" baseline="-25000">
                  <a:latin typeface="Times New Roman" panose="02020603050405020304" pitchFamily="18" charset="0"/>
                </a:rPr>
                <a:t>Z</a:t>
              </a:r>
              <a:endParaRPr kumimoji="1" lang="en-US" altLang="zh-CN" sz="2000" b="1" baseline="-25000">
                <a:latin typeface="Times New Roman" panose="02020603050405020304" pitchFamily="18" charset="0"/>
              </a:endParaRPr>
            </a:p>
          </p:txBody>
        </p:sp>
        <p:sp>
          <p:nvSpPr>
            <p:cNvPr id="105496" name="Rectangle 24"/>
            <p:cNvSpPr>
              <a:spLocks noChangeAspect="1" noChangeArrowheads="1"/>
            </p:cNvSpPr>
            <p:nvPr/>
          </p:nvSpPr>
          <p:spPr bwMode="auto">
            <a:xfrm>
              <a:off x="4259" y="1980"/>
              <a:ext cx="2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p>
              <a:pPr algn="ctr"/>
              <a:r>
                <a:rPr kumimoji="1" lang="en-US" altLang="zh-CN" sz="2000" b="1" i="1">
                  <a:latin typeface="Times New Roman" panose="02020603050405020304" pitchFamily="18" charset="0"/>
                </a:rPr>
                <a:t>R</a:t>
              </a:r>
              <a:r>
                <a:rPr kumimoji="1" lang="en-US" altLang="zh-CN" sz="2000" b="1" baseline="-25000">
                  <a:latin typeface="Times New Roman" panose="02020603050405020304" pitchFamily="18" charset="0"/>
                </a:rPr>
                <a:t>1</a:t>
              </a:r>
              <a:endParaRPr kumimoji="1" lang="en-US" altLang="zh-CN" sz="2000" b="1" baseline="-25000">
                <a:latin typeface="Times New Roman" panose="02020603050405020304" pitchFamily="18" charset="0"/>
              </a:endParaRPr>
            </a:p>
          </p:txBody>
        </p:sp>
        <p:sp>
          <p:nvSpPr>
            <p:cNvPr id="105497" name="Oval 25"/>
            <p:cNvSpPr>
              <a:spLocks noChangeAspect="1" noChangeArrowheads="1"/>
            </p:cNvSpPr>
            <p:nvPr/>
          </p:nvSpPr>
          <p:spPr bwMode="auto">
            <a:xfrm>
              <a:off x="3872" y="1894"/>
              <a:ext cx="47" cy="47"/>
            </a:xfrm>
            <a:prstGeom prst="ellipse">
              <a:avLst/>
            </a:prstGeom>
            <a:solidFill>
              <a:schemeClr val="bg1"/>
            </a:solidFill>
            <a:ln w="25400">
              <a:solidFill>
                <a:schemeClr val="tx1"/>
              </a:solidFill>
              <a:round/>
            </a:ln>
          </p:spPr>
          <p:txBody>
            <a:bodyPr/>
            <a:lstStyle/>
            <a:p>
              <a:endParaRPr lang="zh-CN" altLang="en-US"/>
            </a:p>
          </p:txBody>
        </p:sp>
        <p:sp>
          <p:nvSpPr>
            <p:cNvPr id="105498" name="Oval 26"/>
            <p:cNvSpPr>
              <a:spLocks noChangeAspect="1" noChangeArrowheads="1"/>
            </p:cNvSpPr>
            <p:nvPr/>
          </p:nvSpPr>
          <p:spPr bwMode="auto">
            <a:xfrm>
              <a:off x="3872" y="2728"/>
              <a:ext cx="47" cy="47"/>
            </a:xfrm>
            <a:prstGeom prst="ellipse">
              <a:avLst/>
            </a:prstGeom>
            <a:solidFill>
              <a:schemeClr val="bg1"/>
            </a:solidFill>
            <a:ln w="25400">
              <a:solidFill>
                <a:schemeClr val="tx1"/>
              </a:solidFill>
              <a:round/>
            </a:ln>
          </p:spPr>
          <p:txBody>
            <a:bodyPr/>
            <a:lstStyle/>
            <a:p>
              <a:endParaRPr lang="zh-CN" altLang="en-US"/>
            </a:p>
          </p:txBody>
        </p:sp>
        <p:sp>
          <p:nvSpPr>
            <p:cNvPr id="105499" name="Rectangle 27"/>
            <p:cNvSpPr>
              <a:spLocks noChangeAspect="1" noChangeArrowheads="1"/>
            </p:cNvSpPr>
            <p:nvPr/>
          </p:nvSpPr>
          <p:spPr bwMode="auto">
            <a:xfrm>
              <a:off x="3857" y="2241"/>
              <a:ext cx="12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i</a:t>
              </a:r>
              <a:endParaRPr kumimoji="1" lang="en-US" altLang="zh-CN" sz="2000" b="1" i="1" baseline="-25000">
                <a:latin typeface="Times New Roman" panose="02020603050405020304" pitchFamily="18" charset="0"/>
              </a:endParaRPr>
            </a:p>
          </p:txBody>
        </p:sp>
        <p:sp>
          <p:nvSpPr>
            <p:cNvPr id="105500" name="Rectangle 28"/>
            <p:cNvSpPr>
              <a:spLocks noChangeAspect="1" noChangeArrowheads="1"/>
            </p:cNvSpPr>
            <p:nvPr/>
          </p:nvSpPr>
          <p:spPr bwMode="auto">
            <a:xfrm>
              <a:off x="3861" y="1960"/>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105501" name="Rectangle 29"/>
            <p:cNvSpPr>
              <a:spLocks noChangeAspect="1" noChangeArrowheads="1"/>
            </p:cNvSpPr>
            <p:nvPr/>
          </p:nvSpPr>
          <p:spPr bwMode="auto">
            <a:xfrm>
              <a:off x="5345" y="2232"/>
              <a:ext cx="1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O</a:t>
              </a:r>
              <a:endParaRPr kumimoji="1" lang="en-US" altLang="zh-CN" sz="2000" b="1" baseline="-25000">
                <a:latin typeface="Times New Roman" panose="02020603050405020304" pitchFamily="18" charset="0"/>
              </a:endParaRPr>
            </a:p>
          </p:txBody>
        </p:sp>
        <p:sp>
          <p:nvSpPr>
            <p:cNvPr id="105502" name="Rectangle 30"/>
            <p:cNvSpPr>
              <a:spLocks noChangeAspect="1" noChangeArrowheads="1"/>
            </p:cNvSpPr>
            <p:nvPr/>
          </p:nvSpPr>
          <p:spPr bwMode="auto">
            <a:xfrm>
              <a:off x="5360" y="2010"/>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105503" name="Rectangle 31"/>
            <p:cNvSpPr>
              <a:spLocks noChangeAspect="1" noChangeArrowheads="1"/>
            </p:cNvSpPr>
            <p:nvPr/>
          </p:nvSpPr>
          <p:spPr bwMode="auto">
            <a:xfrm>
              <a:off x="5236" y="2220"/>
              <a:ext cx="72" cy="223"/>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4" name="Rectangle 32"/>
            <p:cNvSpPr>
              <a:spLocks noChangeAspect="1" noChangeArrowheads="1"/>
            </p:cNvSpPr>
            <p:nvPr/>
          </p:nvSpPr>
          <p:spPr bwMode="auto">
            <a:xfrm rot="-5400000">
              <a:off x="4273" y="1809"/>
              <a:ext cx="72" cy="223"/>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05" name="Rectangle 33"/>
            <p:cNvSpPr>
              <a:spLocks noChangeAspect="1" noChangeArrowheads="1"/>
            </p:cNvSpPr>
            <p:nvPr/>
          </p:nvSpPr>
          <p:spPr bwMode="auto">
            <a:xfrm>
              <a:off x="4980" y="2255"/>
              <a:ext cx="2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R</a:t>
              </a:r>
              <a:r>
                <a:rPr kumimoji="1" lang="en-US" altLang="zh-CN" sz="2000" b="1" i="1" baseline="-25000">
                  <a:latin typeface="Times New Roman" panose="02020603050405020304" pitchFamily="18" charset="0"/>
                </a:rPr>
                <a:t>L</a:t>
              </a:r>
              <a:endParaRPr kumimoji="1" lang="en-US" altLang="zh-CN" sz="2000" b="1" i="1" baseline="-25000">
                <a:latin typeface="Times New Roman" panose="02020603050405020304" pitchFamily="18" charset="0"/>
              </a:endParaRPr>
            </a:p>
          </p:txBody>
        </p:sp>
        <p:sp>
          <p:nvSpPr>
            <p:cNvPr id="105506" name="Line 34"/>
            <p:cNvSpPr>
              <a:spLocks noChangeAspect="1" noChangeShapeType="1"/>
            </p:cNvSpPr>
            <p:nvPr/>
          </p:nvSpPr>
          <p:spPr bwMode="auto">
            <a:xfrm>
              <a:off x="5270" y="1996"/>
              <a:ext cx="0" cy="129"/>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5507" name="Rectangle 35"/>
            <p:cNvSpPr>
              <a:spLocks noChangeAspect="1" noChangeArrowheads="1"/>
            </p:cNvSpPr>
            <p:nvPr/>
          </p:nvSpPr>
          <p:spPr bwMode="auto">
            <a:xfrm>
              <a:off x="3829" y="253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105508" name="Rectangle 36"/>
            <p:cNvSpPr>
              <a:spLocks noChangeAspect="1" noChangeArrowheads="1"/>
            </p:cNvSpPr>
            <p:nvPr/>
          </p:nvSpPr>
          <p:spPr bwMode="auto">
            <a:xfrm>
              <a:off x="5317" y="244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105509" name="Line 37"/>
            <p:cNvSpPr>
              <a:spLocks noChangeAspect="1" noChangeShapeType="1"/>
            </p:cNvSpPr>
            <p:nvPr/>
          </p:nvSpPr>
          <p:spPr bwMode="auto">
            <a:xfrm flipV="1">
              <a:off x="4471" y="1923"/>
              <a:ext cx="101" cy="0"/>
            </a:xfrm>
            <a:prstGeom prst="line">
              <a:avLst/>
            </a:prstGeom>
            <a:noFill/>
            <a:ln w="2540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10" name="Rectangle 38"/>
            <p:cNvSpPr>
              <a:spLocks noChangeAspect="1" noChangeArrowheads="1"/>
            </p:cNvSpPr>
            <p:nvPr/>
          </p:nvSpPr>
          <p:spPr bwMode="auto">
            <a:xfrm>
              <a:off x="4408" y="1638"/>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I</a:t>
              </a:r>
              <a:r>
                <a:rPr kumimoji="1" lang="en-US" altLang="zh-CN" sz="2000" b="1" baseline="-25000">
                  <a:latin typeface="Times New Roman" panose="02020603050405020304" pitchFamily="18" charset="0"/>
                </a:rPr>
                <a:t>R</a:t>
              </a:r>
              <a:endParaRPr kumimoji="1" lang="en-US" altLang="zh-CN" sz="2000" b="1" baseline="-25000">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105474"/>
                                        </p:tgtEl>
                                        <p:attrNameLst>
                                          <p:attrName>style.visibility</p:attrName>
                                        </p:attrNameLst>
                                      </p:cBhvr>
                                      <p:to>
                                        <p:strVal val="visible"/>
                                      </p:to>
                                    </p:set>
                                    <p:anim calcmode="lin" valueType="num">
                                      <p:cBhvr additive="base">
                                        <p:cTn id="7" dur="500" fill="hold"/>
                                        <p:tgtEl>
                                          <p:spTgt spid="105474"/>
                                        </p:tgtEl>
                                        <p:attrNameLst>
                                          <p:attrName>ppt_x</p:attrName>
                                        </p:attrNameLst>
                                      </p:cBhvr>
                                      <p:tavLst>
                                        <p:tav tm="0">
                                          <p:val>
                                            <p:strVal val="#ppt_x"/>
                                          </p:val>
                                        </p:tav>
                                        <p:tav tm="100000">
                                          <p:val>
                                            <p:strVal val="#ppt_x"/>
                                          </p:val>
                                        </p:tav>
                                      </p:tavLst>
                                    </p:anim>
                                    <p:anim calcmode="lin" valueType="num">
                                      <p:cBhvr additive="base">
                                        <p:cTn id="8" dur="500" fill="hold"/>
                                        <p:tgtEl>
                                          <p:spTgt spid="10547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105475"/>
                                        </p:tgtEl>
                                        <p:attrNameLst>
                                          <p:attrName>style.visibility</p:attrName>
                                        </p:attrNameLst>
                                      </p:cBhvr>
                                      <p:to>
                                        <p:strVal val="visible"/>
                                      </p:to>
                                    </p:set>
                                    <p:anim calcmode="discrete" valueType="clr">
                                      <p:cBhvr override="childStyle">
                                        <p:cTn id="13" dur="80"/>
                                        <p:tgtEl>
                                          <p:spTgt spid="105475"/>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05475"/>
                                        </p:tgtEl>
                                        <p:attrNameLst>
                                          <p:attrName>fillcolor</p:attrName>
                                        </p:attrNameLst>
                                      </p:cBhvr>
                                      <p:tavLst>
                                        <p:tav tm="0">
                                          <p:val>
                                            <p:clrVal>
                                              <a:schemeClr val="accent2"/>
                                            </p:clrVal>
                                          </p:val>
                                        </p:tav>
                                        <p:tav tm="50000">
                                          <p:val>
                                            <p:clrVal>
                                              <a:schemeClr val="hlink"/>
                                            </p:clrVal>
                                          </p:val>
                                        </p:tav>
                                      </p:tavLst>
                                    </p:anim>
                                    <p:set>
                                      <p:cBhvr>
                                        <p:cTn id="15" dur="80"/>
                                        <p:tgtEl>
                                          <p:spTgt spid="105475"/>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105476"/>
                                        </p:tgtEl>
                                        <p:attrNameLst>
                                          <p:attrName>style.visibility</p:attrName>
                                        </p:attrNameLst>
                                      </p:cBhvr>
                                      <p:to>
                                        <p:strVal val="visible"/>
                                      </p:to>
                                    </p:set>
                                    <p:anim calcmode="discrete" valueType="clr">
                                      <p:cBhvr override="childStyle">
                                        <p:cTn id="20" dur="80"/>
                                        <p:tgtEl>
                                          <p:spTgt spid="105476"/>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05476"/>
                                        </p:tgtEl>
                                        <p:attrNameLst>
                                          <p:attrName>fillcolor</p:attrName>
                                        </p:attrNameLst>
                                      </p:cBhvr>
                                      <p:tavLst>
                                        <p:tav tm="0">
                                          <p:val>
                                            <p:clrVal>
                                              <a:schemeClr val="accent2"/>
                                            </p:clrVal>
                                          </p:val>
                                        </p:tav>
                                        <p:tav tm="50000">
                                          <p:val>
                                            <p:clrVal>
                                              <a:schemeClr val="hlink"/>
                                            </p:clrVal>
                                          </p:val>
                                        </p:tav>
                                      </p:tavLst>
                                    </p:anim>
                                    <p:set>
                                      <p:cBhvr>
                                        <p:cTn id="22" dur="80"/>
                                        <p:tgtEl>
                                          <p:spTgt spid="105476"/>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105477"/>
                                        </p:tgtEl>
                                        <p:attrNameLst>
                                          <p:attrName>style.visibility</p:attrName>
                                        </p:attrNameLst>
                                      </p:cBhvr>
                                      <p:to>
                                        <p:strVal val="visible"/>
                                      </p:to>
                                    </p:set>
                                    <p:anim calcmode="discrete" valueType="clr">
                                      <p:cBhvr override="childStyle">
                                        <p:cTn id="27" dur="80"/>
                                        <p:tgtEl>
                                          <p:spTgt spid="105477"/>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05477"/>
                                        </p:tgtEl>
                                        <p:attrNameLst>
                                          <p:attrName>fillcolor</p:attrName>
                                        </p:attrNameLst>
                                      </p:cBhvr>
                                      <p:tavLst>
                                        <p:tav tm="0">
                                          <p:val>
                                            <p:clrVal>
                                              <a:schemeClr val="accent2"/>
                                            </p:clrVal>
                                          </p:val>
                                        </p:tav>
                                        <p:tav tm="50000">
                                          <p:val>
                                            <p:clrVal>
                                              <a:schemeClr val="hlink"/>
                                            </p:clrVal>
                                          </p:val>
                                        </p:tav>
                                      </p:tavLst>
                                    </p:anim>
                                    <p:set>
                                      <p:cBhvr>
                                        <p:cTn id="29" dur="80"/>
                                        <p:tgtEl>
                                          <p:spTgt spid="105477"/>
                                        </p:tgtEl>
                                        <p:attrNameLst>
                                          <p:attrName>fill.type</p:attrName>
                                        </p:attrNameLst>
                                      </p:cBhvr>
                                      <p:to>
                                        <p:strVal val="solid"/>
                                      </p:to>
                                    </p:set>
                                  </p:childTnLst>
                                </p:cTn>
                              </p:par>
                            </p:childTnLst>
                          </p:cTn>
                        </p:par>
                        <p:par>
                          <p:cTn id="30" fill="hold">
                            <p:stCondLst>
                              <p:cond delay="639"/>
                            </p:stCondLst>
                            <p:childTnLst>
                              <p:par>
                                <p:cTn id="31" presetID="22" presetClass="entr" presetSubtype="8" fill="hold" nodeType="afterEffect">
                                  <p:stCondLst>
                                    <p:cond delay="0"/>
                                  </p:stCondLst>
                                  <p:childTnLst>
                                    <p:set>
                                      <p:cBhvr>
                                        <p:cTn id="32" dur="1" fill="hold">
                                          <p:stCondLst>
                                            <p:cond delay="0"/>
                                          </p:stCondLst>
                                        </p:cTn>
                                        <p:tgtEl>
                                          <p:spTgt spid="105478"/>
                                        </p:tgtEl>
                                        <p:attrNameLst>
                                          <p:attrName>style.visibility</p:attrName>
                                        </p:attrNameLst>
                                      </p:cBhvr>
                                      <p:to>
                                        <p:strVal val="visible"/>
                                      </p:to>
                                    </p:set>
                                    <p:animEffect transition="in" filter="wipe(left)">
                                      <p:cBhvr>
                                        <p:cTn id="33" dur="500"/>
                                        <p:tgtEl>
                                          <p:spTgt spid="105478"/>
                                        </p:tgtEl>
                                      </p:cBhvr>
                                    </p:animEffec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105481"/>
                                        </p:tgtEl>
                                        <p:attrNameLst>
                                          <p:attrName>style.visibility</p:attrName>
                                        </p:attrNameLst>
                                      </p:cBhvr>
                                      <p:to>
                                        <p:strVal val="visible"/>
                                      </p:to>
                                    </p:set>
                                    <p:anim calcmode="discrete" valueType="clr">
                                      <p:cBhvr override="childStyle">
                                        <p:cTn id="38" dur="80"/>
                                        <p:tgtEl>
                                          <p:spTgt spid="105481"/>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05481"/>
                                        </p:tgtEl>
                                        <p:attrNameLst>
                                          <p:attrName>fillcolor</p:attrName>
                                        </p:attrNameLst>
                                      </p:cBhvr>
                                      <p:tavLst>
                                        <p:tav tm="0">
                                          <p:val>
                                            <p:clrVal>
                                              <a:schemeClr val="accent2"/>
                                            </p:clrVal>
                                          </p:val>
                                        </p:tav>
                                        <p:tav tm="50000">
                                          <p:val>
                                            <p:clrVal>
                                              <a:schemeClr val="hlink"/>
                                            </p:clrVal>
                                          </p:val>
                                        </p:tav>
                                      </p:tavLst>
                                    </p:anim>
                                    <p:set>
                                      <p:cBhvr>
                                        <p:cTn id="40" dur="80"/>
                                        <p:tgtEl>
                                          <p:spTgt spid="105481"/>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105480"/>
                                        </p:tgtEl>
                                        <p:attrNameLst>
                                          <p:attrName>style.visibility</p:attrName>
                                        </p:attrNameLst>
                                      </p:cBhvr>
                                      <p:to>
                                        <p:strVal val="visible"/>
                                      </p:to>
                                    </p:set>
                                    <p:anim calcmode="discrete" valueType="clr">
                                      <p:cBhvr override="childStyle">
                                        <p:cTn id="45" dur="80"/>
                                        <p:tgtEl>
                                          <p:spTgt spid="105480"/>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05480"/>
                                        </p:tgtEl>
                                        <p:attrNameLst>
                                          <p:attrName>fillcolor</p:attrName>
                                        </p:attrNameLst>
                                      </p:cBhvr>
                                      <p:tavLst>
                                        <p:tav tm="0">
                                          <p:val>
                                            <p:clrVal>
                                              <a:schemeClr val="accent2"/>
                                            </p:clrVal>
                                          </p:val>
                                        </p:tav>
                                        <p:tav tm="50000">
                                          <p:val>
                                            <p:clrVal>
                                              <a:schemeClr val="hlink"/>
                                            </p:clrVal>
                                          </p:val>
                                        </p:tav>
                                      </p:tavLst>
                                    </p:anim>
                                    <p:set>
                                      <p:cBhvr>
                                        <p:cTn id="47" dur="80"/>
                                        <p:tgtEl>
                                          <p:spTgt spid="105480"/>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5479"/>
                                        </p:tgtEl>
                                        <p:attrNameLst>
                                          <p:attrName>style.visibility</p:attrName>
                                        </p:attrNameLst>
                                      </p:cBhvr>
                                      <p:to>
                                        <p:strVal val="visible"/>
                                      </p:to>
                                    </p:set>
                                    <p:animEffect transition="in" filter="wipe(left)">
                                      <p:cBhvr>
                                        <p:cTn id="52" dur="500"/>
                                        <p:tgtEl>
                                          <p:spTgt spid="105479"/>
                                        </p:tgtEl>
                                      </p:cBhvr>
                                    </p:animEffect>
                                  </p:childTnLst>
                                </p:cTn>
                              </p:par>
                            </p:childTnLst>
                          </p:cTn>
                        </p:par>
                      </p:childTnLst>
                    </p:cTn>
                  </p:par>
                  <p:par>
                    <p:cTn id="53" fill="hold">
                      <p:stCondLst>
                        <p:cond delay="indefinite"/>
                      </p:stCondLst>
                      <p:childTnLst>
                        <p:par>
                          <p:cTn id="54" fill="hold">
                            <p:stCondLst>
                              <p:cond delay="0"/>
                            </p:stCondLst>
                            <p:childTnLst>
                              <p:par>
                                <p:cTn id="55" presetID="27" presetClass="entr" presetSubtype="0" fill="hold" grpId="0" nodeType="clickEffect">
                                  <p:stCondLst>
                                    <p:cond delay="0"/>
                                  </p:stCondLst>
                                  <p:iterate type="lt">
                                    <p:tmPct val="50000"/>
                                  </p:iterate>
                                  <p:childTnLst>
                                    <p:set>
                                      <p:cBhvr>
                                        <p:cTn id="56" dur="1" fill="hold">
                                          <p:stCondLst>
                                            <p:cond delay="0"/>
                                          </p:stCondLst>
                                        </p:cTn>
                                        <p:tgtEl>
                                          <p:spTgt spid="105482"/>
                                        </p:tgtEl>
                                        <p:attrNameLst>
                                          <p:attrName>style.visibility</p:attrName>
                                        </p:attrNameLst>
                                      </p:cBhvr>
                                      <p:to>
                                        <p:strVal val="visible"/>
                                      </p:to>
                                    </p:set>
                                    <p:anim calcmode="discrete" valueType="clr">
                                      <p:cBhvr override="childStyle">
                                        <p:cTn id="57" dur="80"/>
                                        <p:tgtEl>
                                          <p:spTgt spid="105482"/>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105482"/>
                                        </p:tgtEl>
                                        <p:attrNameLst>
                                          <p:attrName>fillcolor</p:attrName>
                                        </p:attrNameLst>
                                      </p:cBhvr>
                                      <p:tavLst>
                                        <p:tav tm="0">
                                          <p:val>
                                            <p:clrVal>
                                              <a:schemeClr val="accent2"/>
                                            </p:clrVal>
                                          </p:val>
                                        </p:tav>
                                        <p:tav tm="50000">
                                          <p:val>
                                            <p:clrVal>
                                              <a:schemeClr val="hlink"/>
                                            </p:clrVal>
                                          </p:val>
                                        </p:tav>
                                      </p:tavLst>
                                    </p:anim>
                                    <p:set>
                                      <p:cBhvr>
                                        <p:cTn id="59" dur="80"/>
                                        <p:tgtEl>
                                          <p:spTgt spid="10548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p:bldP spid="105475" grpId="0"/>
      <p:bldP spid="105476" grpId="0"/>
      <p:bldP spid="105477" grpId="0"/>
      <p:bldP spid="105480" grpId="0"/>
      <p:bldP spid="105481" grpId="0"/>
      <p:bldP spid="10548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920056" y="1180059"/>
            <a:ext cx="5954713"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rPr>
              <a:t>例</a:t>
            </a:r>
            <a:r>
              <a:rPr kumimoji="1" lang="en-US" altLang="zh-CN" sz="2400" b="1">
                <a:latin typeface="Times New Roman" panose="02020603050405020304" pitchFamily="18" charset="0"/>
              </a:rPr>
              <a:t>2. </a:t>
            </a:r>
            <a:r>
              <a:rPr kumimoji="1" lang="zh-CN" altLang="en-US" sz="2400" b="1">
                <a:latin typeface="Times New Roman" panose="02020603050405020304" pitchFamily="18" charset="0"/>
              </a:rPr>
              <a:t>设</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Z</a:t>
            </a:r>
            <a:r>
              <a:rPr kumimoji="1" lang="en-US" altLang="zh-CN" sz="2400" b="1">
                <a:latin typeface="Times New Roman" panose="02020603050405020304" pitchFamily="18" charset="0"/>
              </a:rPr>
              <a:t> =5V</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P</a:t>
            </a:r>
            <a:r>
              <a:rPr kumimoji="1" lang="en-US" altLang="zh-CN" sz="2400" b="1" baseline="-25000">
                <a:latin typeface="Times New Roman" panose="02020603050405020304" pitchFamily="18" charset="0"/>
              </a:rPr>
              <a:t>ZM</a:t>
            </a:r>
            <a:r>
              <a:rPr kumimoji="1" lang="en-US" altLang="zh-CN" sz="2400" b="1">
                <a:latin typeface="Times New Roman" panose="02020603050405020304" pitchFamily="18" charset="0"/>
              </a:rPr>
              <a:t> =1/4W</a:t>
            </a:r>
            <a:r>
              <a:rPr kumimoji="1" lang="zh-CN" altLang="en-US" sz="2400" b="1">
                <a:latin typeface="Times New Roman" panose="02020603050405020304" pitchFamily="18" charset="0"/>
              </a:rPr>
              <a:t>；</a:t>
            </a:r>
            <a:r>
              <a:rPr kumimoji="1" lang="en-US" altLang="zh-CN" sz="2400" b="1" i="1">
                <a:latin typeface="Times New Roman" panose="02020603050405020304" pitchFamily="18" charset="0"/>
              </a:rPr>
              <a:t>R </a:t>
            </a:r>
            <a:r>
              <a:rPr kumimoji="1" lang="en-US" altLang="zh-CN" sz="2400" b="1">
                <a:latin typeface="Times New Roman" panose="02020603050405020304" pitchFamily="18" charset="0"/>
              </a:rPr>
              <a:t>=1K</a:t>
            </a:r>
            <a:r>
              <a:rPr kumimoji="1" lang="en-US" altLang="zh-CN" sz="2400" b="1">
                <a:latin typeface="Times New Roman" panose="02020603050405020304" pitchFamily="18" charset="0"/>
                <a:sym typeface="Symbol" panose="05050102010706020507" pitchFamily="18" charset="2"/>
              </a:rPr>
              <a:t></a:t>
            </a:r>
            <a:r>
              <a:rPr kumimoji="1" lang="zh-CN" altLang="en-US" sz="2400" b="1">
                <a:latin typeface="Times New Roman" panose="02020603050405020304" pitchFamily="18" charset="0"/>
                <a:sym typeface="Symbol" panose="05050102010706020507" pitchFamily="18" charset="2"/>
              </a:rPr>
              <a:t>。</a:t>
            </a:r>
            <a:endParaRPr kumimoji="1" lang="zh-CN" altLang="en-US" sz="2400" b="1">
              <a:latin typeface="Times New Roman" panose="02020603050405020304" pitchFamily="18" charset="0"/>
            </a:endParaRPr>
          </a:p>
        </p:txBody>
      </p:sp>
      <p:sp>
        <p:nvSpPr>
          <p:cNvPr id="106499" name="Text Box 3"/>
          <p:cNvSpPr txBox="1">
            <a:spLocks noChangeArrowheads="1"/>
          </p:cNvSpPr>
          <p:nvPr/>
        </p:nvSpPr>
        <p:spPr bwMode="auto">
          <a:xfrm>
            <a:off x="2458219" y="1730921"/>
            <a:ext cx="67341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latin typeface="Times New Roman" panose="02020603050405020304" pitchFamily="18" charset="0"/>
              </a:rPr>
              <a:t>A</a:t>
            </a:r>
            <a:r>
              <a:rPr kumimoji="1" lang="en-US" altLang="zh-CN" sz="2400" b="1">
                <a:latin typeface="宋体" panose="02010600030101010101" pitchFamily="2" charset="-122"/>
              </a:rPr>
              <a:t>).</a:t>
            </a:r>
            <a:r>
              <a:rPr kumimoji="1" lang="zh-CN" altLang="en-US" sz="2400" b="1">
                <a:latin typeface="宋体" panose="02010600030101010101" pitchFamily="2" charset="-122"/>
              </a:rPr>
              <a:t>当</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L</a:t>
            </a:r>
            <a:r>
              <a:rPr kumimoji="1" lang="en-US" altLang="zh-CN" sz="2400" b="1">
                <a:latin typeface="Times New Roman" panose="02020603050405020304" pitchFamily="18" charset="0"/>
              </a:rPr>
              <a:t>=∞</a:t>
            </a:r>
            <a:r>
              <a:rPr kumimoji="1" lang="en-US" altLang="zh-CN" sz="2400" b="1">
                <a:latin typeface="宋体" panose="02010600030101010101" pitchFamily="2" charset="-122"/>
              </a:rPr>
              <a:t>;</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O</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Z </a:t>
            </a:r>
            <a:r>
              <a:rPr kumimoji="1" lang="zh-CN" altLang="en-US" sz="2400" b="1">
                <a:latin typeface="宋体" panose="02010600030101010101" pitchFamily="2" charset="-122"/>
              </a:rPr>
              <a:t>时</a:t>
            </a:r>
            <a:r>
              <a:rPr kumimoji="1" lang="en-US" altLang="zh-CN" sz="2400" b="1">
                <a:latin typeface="宋体" panose="02010600030101010101" pitchFamily="2" charset="-122"/>
              </a:rPr>
              <a:t>,</a:t>
            </a:r>
            <a:r>
              <a:rPr kumimoji="1" lang="zh-CN" altLang="en-US" sz="2400" b="1">
                <a:latin typeface="宋体" panose="02010600030101010101" pitchFamily="2" charset="-122"/>
              </a:rPr>
              <a:t>求</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i  </a:t>
            </a:r>
            <a:r>
              <a:rPr kumimoji="1" lang="zh-CN" altLang="en-US" sz="2400" b="1">
                <a:latin typeface="Times New Roman" panose="02020603050405020304" pitchFamily="18" charset="0"/>
              </a:rPr>
              <a:t>的变化范围。</a:t>
            </a:r>
            <a:endParaRPr kumimoji="1" lang="zh-CN" altLang="en-US" sz="2400" b="1">
              <a:latin typeface="Times New Roman" panose="02020603050405020304" pitchFamily="18" charset="0"/>
            </a:endParaRPr>
          </a:p>
        </p:txBody>
      </p:sp>
      <p:sp>
        <p:nvSpPr>
          <p:cNvPr id="106500" name="Text Box 4"/>
          <p:cNvSpPr txBox="1">
            <a:spLocks noChangeArrowheads="1"/>
          </p:cNvSpPr>
          <p:nvPr/>
        </p:nvSpPr>
        <p:spPr bwMode="auto">
          <a:xfrm>
            <a:off x="2458219" y="2310359"/>
            <a:ext cx="7742237"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latin typeface="Times New Roman" panose="02020603050405020304" pitchFamily="18" charset="0"/>
              </a:rPr>
              <a:t>B</a:t>
            </a:r>
            <a:r>
              <a:rPr kumimoji="1" lang="en-US" altLang="zh-CN" sz="2400" b="1">
                <a:latin typeface="宋体" panose="02010600030101010101" pitchFamily="2" charset="-122"/>
              </a:rPr>
              <a:t>).</a:t>
            </a:r>
            <a:r>
              <a:rPr kumimoji="1" lang="zh-CN" altLang="en-US" sz="2400" b="1">
                <a:latin typeface="宋体" panose="02010600030101010101" pitchFamily="2" charset="-122"/>
              </a:rPr>
              <a:t>当</a:t>
            </a:r>
            <a:r>
              <a:rPr kumimoji="1" lang="en-US" altLang="zh-CN" sz="2400" b="1" i="1">
                <a:latin typeface="Times New Roman" panose="02020603050405020304" pitchFamily="18" charset="0"/>
              </a:rPr>
              <a:t>V</a:t>
            </a:r>
            <a:r>
              <a:rPr kumimoji="1" lang="en-US" altLang="zh-CN" sz="2400" b="1" i="1" baseline="-25000">
                <a:latin typeface="Times New Roman" panose="02020603050405020304" pitchFamily="18" charset="0"/>
              </a:rPr>
              <a:t>i </a:t>
            </a:r>
            <a:r>
              <a:rPr kumimoji="1" lang="en-US" altLang="zh-CN" sz="2400" b="1">
                <a:latin typeface="Times New Roman" panose="02020603050405020304" pitchFamily="18" charset="0"/>
              </a:rPr>
              <a:t>=20V</a:t>
            </a:r>
            <a:r>
              <a:rPr kumimoji="1" lang="en-US" altLang="zh-CN" sz="2400" b="1">
                <a:latin typeface="宋体" panose="02010600030101010101" pitchFamily="2" charset="-122"/>
              </a:rPr>
              <a:t>; </a:t>
            </a:r>
            <a:r>
              <a:rPr kumimoji="1" lang="zh-CN" altLang="en-US" sz="2400" b="1">
                <a:latin typeface="宋体" panose="02010600030101010101" pitchFamily="2" charset="-122"/>
              </a:rPr>
              <a:t>保证</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O</a:t>
            </a:r>
            <a:r>
              <a:rPr kumimoji="1" lang="en-US" altLang="zh-CN" sz="1600" b="1">
                <a:latin typeface="Times New Roman" panose="02020603050405020304" pitchFamily="18" charset="0"/>
              </a:rPr>
              <a:t> </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Z</a:t>
            </a:r>
            <a:r>
              <a:rPr kumimoji="1" lang="en-US" altLang="zh-CN" b="1">
                <a:latin typeface="Times New Roman" panose="02020603050405020304" pitchFamily="18" charset="0"/>
              </a:rPr>
              <a:t> </a:t>
            </a:r>
            <a:r>
              <a:rPr kumimoji="1" lang="zh-CN" altLang="en-US" sz="2400" b="1">
                <a:latin typeface="宋体" panose="02010600030101010101" pitchFamily="2" charset="-122"/>
              </a:rPr>
              <a:t>时</a:t>
            </a:r>
            <a:r>
              <a:rPr kumimoji="1" lang="en-US" altLang="zh-CN" sz="2400" b="1">
                <a:latin typeface="宋体" panose="02010600030101010101" pitchFamily="2" charset="-122"/>
              </a:rPr>
              <a:t>, </a:t>
            </a:r>
            <a:r>
              <a:rPr kumimoji="1" lang="zh-CN" altLang="en-US" sz="2400" b="1">
                <a:latin typeface="宋体" panose="02010600030101010101" pitchFamily="2" charset="-122"/>
              </a:rPr>
              <a:t>求</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L</a:t>
            </a:r>
            <a:r>
              <a:rPr kumimoji="1" lang="zh-CN" altLang="en-US" sz="2400" b="1">
                <a:latin typeface="Times New Roman" panose="02020603050405020304" pitchFamily="18" charset="0"/>
              </a:rPr>
              <a:t>的变化范围。</a:t>
            </a:r>
            <a:endParaRPr kumimoji="1" lang="zh-CN" altLang="en-US" sz="2400" b="1">
              <a:latin typeface="Times New Roman" panose="02020603050405020304" pitchFamily="18" charset="0"/>
            </a:endParaRPr>
          </a:p>
        </p:txBody>
      </p:sp>
      <p:sp>
        <p:nvSpPr>
          <p:cNvPr id="106501" name="Text Box 5"/>
          <p:cNvSpPr txBox="1">
            <a:spLocks noChangeArrowheads="1"/>
          </p:cNvSpPr>
          <p:nvPr/>
        </p:nvSpPr>
        <p:spPr bwMode="auto">
          <a:xfrm>
            <a:off x="1983555" y="2854872"/>
            <a:ext cx="5151438" cy="101566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rPr>
              <a:t>解：</a:t>
            </a:r>
            <a:r>
              <a:rPr kumimoji="1" lang="en-US" altLang="zh-CN" sz="2400" b="1">
                <a:latin typeface="Times New Roman" panose="02020603050405020304" pitchFamily="18" charset="0"/>
              </a:rPr>
              <a:t>A)    </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i </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5V</a:t>
            </a:r>
            <a:r>
              <a:rPr kumimoji="1" lang="zh-CN" altLang="en-US" sz="2400" b="1">
                <a:latin typeface="Times New Roman" panose="02020603050405020304" pitchFamily="18" charset="0"/>
              </a:rPr>
              <a:t>时，</a:t>
            </a:r>
            <a:r>
              <a:rPr kumimoji="1" lang="en-US" altLang="zh-CN" sz="2400" b="1">
                <a:latin typeface="Times New Roman" panose="02020603050405020304" pitchFamily="18" charset="0"/>
              </a:rPr>
              <a:t>D</a:t>
            </a:r>
            <a:r>
              <a:rPr kumimoji="1" lang="en-US" altLang="zh-CN" sz="2400" b="1" baseline="-25000">
                <a:latin typeface="Times New Roman" panose="02020603050405020304" pitchFamily="18" charset="0"/>
              </a:rPr>
              <a:t>Z </a:t>
            </a:r>
            <a:r>
              <a:rPr kumimoji="1" lang="zh-CN" altLang="en-US" sz="2400" b="1">
                <a:latin typeface="Times New Roman" panose="02020603050405020304" pitchFamily="18" charset="0"/>
              </a:rPr>
              <a:t>反向击穿；</a:t>
            </a:r>
            <a:endParaRPr kumimoji="1" lang="zh-CN" altLang="en-US" sz="2400" b="1">
              <a:latin typeface="Times New Roman" panose="02020603050405020304" pitchFamily="18" charset="0"/>
            </a:endParaRPr>
          </a:p>
          <a:p>
            <a:pPr>
              <a:spcBef>
                <a:spcPct val="50000"/>
              </a:spcBef>
            </a:pPr>
            <a:r>
              <a:rPr kumimoji="1" lang="zh-CN" altLang="en-US" sz="2400" b="1">
                <a:latin typeface="Times New Roman" panose="02020603050405020304" pitchFamily="18" charset="0"/>
              </a:rPr>
              <a:t>                 </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O</a:t>
            </a:r>
            <a:r>
              <a:rPr kumimoji="1" lang="en-US" altLang="zh-CN" sz="2400" b="1">
                <a:latin typeface="Times New Roman" panose="02020603050405020304" pitchFamily="18" charset="0"/>
              </a:rPr>
              <a:t> = 5V</a:t>
            </a:r>
            <a:endParaRPr kumimoji="1" lang="en-US" altLang="zh-CN" sz="2400" b="1">
              <a:latin typeface="Times New Roman" panose="02020603050405020304" pitchFamily="18" charset="0"/>
            </a:endParaRPr>
          </a:p>
        </p:txBody>
      </p:sp>
      <p:sp>
        <p:nvSpPr>
          <p:cNvPr id="106502" name="Text Box 6"/>
          <p:cNvSpPr txBox="1">
            <a:spLocks noChangeArrowheads="1"/>
          </p:cNvSpPr>
          <p:nvPr/>
        </p:nvSpPr>
        <p:spPr bwMode="auto">
          <a:xfrm>
            <a:off x="2323281" y="3923259"/>
            <a:ext cx="3884613" cy="156966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latin typeface="Times New Roman" panose="02020603050405020304" pitchFamily="18" charset="0"/>
              </a:rPr>
              <a:t>∵ P</a:t>
            </a:r>
            <a:r>
              <a:rPr kumimoji="1" lang="en-US" altLang="zh-CN" sz="2400" b="1" baseline="-25000">
                <a:latin typeface="Times New Roman" panose="02020603050405020304" pitchFamily="18" charset="0"/>
              </a:rPr>
              <a:t>ZM</a:t>
            </a:r>
            <a:r>
              <a:rPr kumimoji="1" lang="en-US" altLang="zh-CN" sz="1400" b="1">
                <a:latin typeface="Times New Roman" panose="02020603050405020304" pitchFamily="18" charset="0"/>
              </a:rPr>
              <a:t> </a:t>
            </a:r>
            <a:r>
              <a:rPr kumimoji="1" lang="en-US" altLang="zh-CN" sz="2400" b="1">
                <a:latin typeface="Times New Roman" panose="02020603050405020304" pitchFamily="18" charset="0"/>
              </a:rPr>
              <a:t>=250mW,</a:t>
            </a:r>
            <a:r>
              <a:rPr kumimoji="1" lang="en-US" altLang="zh-CN" sz="2400" b="1" i="1">
                <a:latin typeface="Times New Roman" panose="02020603050405020304" pitchFamily="18" charset="0"/>
              </a:rPr>
              <a:t> </a:t>
            </a:r>
            <a:endParaRPr kumimoji="1" lang="en-US" altLang="zh-CN" sz="2400" b="1" i="1">
              <a:latin typeface="Times New Roman" panose="02020603050405020304" pitchFamily="18" charset="0"/>
            </a:endParaRPr>
          </a:p>
          <a:p>
            <a:pPr>
              <a:spcBef>
                <a:spcPct val="50000"/>
              </a:spcBef>
            </a:pPr>
            <a:r>
              <a:rPr kumimoji="1" lang="en-US" altLang="zh-CN" sz="2400" b="1" i="1">
                <a:latin typeface="Times New Roman" panose="02020603050405020304" pitchFamily="18" charset="0"/>
              </a:rPr>
              <a:t>    I</a:t>
            </a:r>
            <a:r>
              <a:rPr kumimoji="1" lang="en-US" altLang="zh-CN" sz="2400" b="1" baseline="-25000">
                <a:latin typeface="Times New Roman" panose="02020603050405020304" pitchFamily="18" charset="0"/>
              </a:rPr>
              <a:t>Zmax</a:t>
            </a:r>
            <a:r>
              <a:rPr kumimoji="1" lang="en-US" altLang="zh-CN" sz="2400" b="1">
                <a:latin typeface="Times New Roman" panose="02020603050405020304" pitchFamily="18" charset="0"/>
              </a:rPr>
              <a:t> = </a:t>
            </a:r>
            <a:r>
              <a:rPr kumimoji="1" lang="en-US" altLang="zh-CN" sz="2400" b="1" i="1">
                <a:latin typeface="Times New Roman" panose="02020603050405020304" pitchFamily="18" charset="0"/>
              </a:rPr>
              <a:t>P</a:t>
            </a:r>
            <a:r>
              <a:rPr kumimoji="1" lang="en-US" altLang="zh-CN" sz="2400" b="1" baseline="-25000">
                <a:latin typeface="Times New Roman" panose="02020603050405020304" pitchFamily="18" charset="0"/>
              </a:rPr>
              <a:t>ZM </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Z</a:t>
            </a:r>
            <a:r>
              <a:rPr kumimoji="1" lang="en-US" altLang="zh-CN" sz="2400" b="1">
                <a:latin typeface="Times New Roman" panose="02020603050405020304" pitchFamily="18" charset="0"/>
              </a:rPr>
              <a:t> </a:t>
            </a:r>
            <a:endParaRPr kumimoji="1" lang="en-US" altLang="zh-CN" sz="2400" b="1">
              <a:latin typeface="Times New Roman" panose="02020603050405020304" pitchFamily="18" charset="0"/>
            </a:endParaRPr>
          </a:p>
          <a:p>
            <a:pPr>
              <a:spcBef>
                <a:spcPct val="50000"/>
              </a:spcBef>
            </a:pPr>
            <a:r>
              <a:rPr kumimoji="1" lang="en-US" altLang="zh-CN" sz="2400" b="1">
                <a:latin typeface="Times New Roman" panose="02020603050405020304" pitchFamily="18" charset="0"/>
              </a:rPr>
              <a:t>             = 250m/5 = 50mA</a:t>
            </a:r>
            <a:endParaRPr kumimoji="1" lang="en-US" altLang="zh-CN" sz="2400" b="1">
              <a:latin typeface="Times New Roman" panose="02020603050405020304" pitchFamily="18" charset="0"/>
            </a:endParaRPr>
          </a:p>
        </p:txBody>
      </p:sp>
      <p:sp>
        <p:nvSpPr>
          <p:cNvPr id="106503" name="Text Box 7"/>
          <p:cNvSpPr txBox="1">
            <a:spLocks noChangeArrowheads="1"/>
          </p:cNvSpPr>
          <p:nvPr/>
        </p:nvSpPr>
        <p:spPr bwMode="auto">
          <a:xfrm>
            <a:off x="2278830" y="5545685"/>
            <a:ext cx="4268788" cy="101566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imax</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 RI</a:t>
            </a:r>
            <a:r>
              <a:rPr kumimoji="1" lang="en-US" altLang="zh-CN" sz="2400" b="1" baseline="-25000">
                <a:latin typeface="Times New Roman" panose="02020603050405020304" pitchFamily="18" charset="0"/>
              </a:rPr>
              <a:t>Zmax</a:t>
            </a:r>
            <a:r>
              <a:rPr kumimoji="1" lang="en-US" altLang="zh-CN" sz="2400" b="1">
                <a:latin typeface="Times New Roman" panose="02020603050405020304" pitchFamily="18" charset="0"/>
              </a:rPr>
              <a:t> + </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Z </a:t>
            </a:r>
            <a:endParaRPr kumimoji="1" lang="en-US" altLang="zh-CN" sz="2400" b="1" baseline="-25000">
              <a:latin typeface="Times New Roman" panose="02020603050405020304" pitchFamily="18" charset="0"/>
            </a:endParaRPr>
          </a:p>
          <a:p>
            <a:pPr>
              <a:spcBef>
                <a:spcPct val="50000"/>
              </a:spcBef>
            </a:pPr>
            <a:r>
              <a:rPr kumimoji="1" lang="en-US" altLang="zh-CN" sz="2400" b="1">
                <a:latin typeface="Times New Roman" panose="02020603050405020304" pitchFamily="18" charset="0"/>
              </a:rPr>
              <a:t>              = 1k×50m + 5 = 55V</a:t>
            </a:r>
            <a:endParaRPr kumimoji="1" lang="en-US" altLang="zh-CN" sz="2400" b="1">
              <a:latin typeface="Times New Roman" panose="02020603050405020304" pitchFamily="18" charset="0"/>
            </a:endParaRPr>
          </a:p>
        </p:txBody>
      </p:sp>
      <p:sp>
        <p:nvSpPr>
          <p:cNvPr id="106504" name="Text Box 8"/>
          <p:cNvSpPr txBox="1">
            <a:spLocks noChangeArrowheads="1"/>
          </p:cNvSpPr>
          <p:nvPr/>
        </p:nvSpPr>
        <p:spPr bwMode="auto">
          <a:xfrm>
            <a:off x="6355531" y="6050509"/>
            <a:ext cx="3071813"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latin typeface="Times New Roman" panose="02020603050405020304" pitchFamily="18" charset="0"/>
              </a:rPr>
              <a:t>得：</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i</a:t>
            </a:r>
            <a:r>
              <a:rPr kumimoji="1" lang="en-US" altLang="zh-CN" sz="2400" b="1">
                <a:latin typeface="Times New Roman" panose="02020603050405020304" pitchFamily="18" charset="0"/>
              </a:rPr>
              <a:t> = 5 →55V</a:t>
            </a:r>
            <a:endParaRPr kumimoji="1" lang="en-US" altLang="zh-CN" sz="2400" b="1">
              <a:latin typeface="Times New Roman" panose="02020603050405020304" pitchFamily="18" charset="0"/>
            </a:endParaRPr>
          </a:p>
        </p:txBody>
      </p:sp>
      <p:grpSp>
        <p:nvGrpSpPr>
          <p:cNvPr id="106505" name="Group 9"/>
          <p:cNvGrpSpPr/>
          <p:nvPr/>
        </p:nvGrpSpPr>
        <p:grpSpPr bwMode="auto">
          <a:xfrm>
            <a:off x="6782568" y="3372396"/>
            <a:ext cx="2711450" cy="1804988"/>
            <a:chOff x="3292" y="2433"/>
            <a:chExt cx="1708" cy="1137"/>
          </a:xfrm>
        </p:grpSpPr>
        <p:sp>
          <p:nvSpPr>
            <p:cNvPr id="106506" name="Rectangle 10"/>
            <p:cNvSpPr>
              <a:spLocks noChangeAspect="1" noChangeArrowheads="1"/>
            </p:cNvSpPr>
            <p:nvPr/>
          </p:nvSpPr>
          <p:spPr bwMode="auto">
            <a:xfrm>
              <a:off x="4500" y="2782"/>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I</a:t>
              </a:r>
              <a:r>
                <a:rPr kumimoji="1" lang="en-US" altLang="zh-CN" sz="2000" b="1" baseline="-25000">
                  <a:latin typeface="Times New Roman" panose="02020603050405020304" pitchFamily="18" charset="0"/>
                </a:rPr>
                <a:t>L</a:t>
              </a:r>
              <a:endParaRPr kumimoji="1" lang="en-US" altLang="zh-CN" sz="2000" b="1" baseline="-25000">
                <a:latin typeface="Times New Roman" panose="02020603050405020304" pitchFamily="18" charset="0"/>
              </a:endParaRPr>
            </a:p>
          </p:txBody>
        </p:sp>
        <p:sp>
          <p:nvSpPr>
            <p:cNvPr id="106507" name="Freeform 11"/>
            <p:cNvSpPr>
              <a:spLocks noChangeAspect="1"/>
            </p:cNvSpPr>
            <p:nvPr/>
          </p:nvSpPr>
          <p:spPr bwMode="auto">
            <a:xfrm flipH="1">
              <a:off x="3355" y="2717"/>
              <a:ext cx="1383" cy="835"/>
            </a:xfrm>
            <a:custGeom>
              <a:avLst/>
              <a:gdLst>
                <a:gd name="T0" fmla="*/ 384 w 384"/>
                <a:gd name="T1" fmla="*/ 0 h 912"/>
                <a:gd name="T2" fmla="*/ 0 w 384"/>
                <a:gd name="T3" fmla="*/ 0 h 912"/>
                <a:gd name="T4" fmla="*/ 0 w 384"/>
                <a:gd name="T5" fmla="*/ 912 h 912"/>
                <a:gd name="T6" fmla="*/ 384 w 384"/>
                <a:gd name="T7" fmla="*/ 912 h 912"/>
              </a:gdLst>
              <a:ahLst/>
              <a:cxnLst>
                <a:cxn ang="0">
                  <a:pos x="T0" y="T1"/>
                </a:cxn>
                <a:cxn ang="0">
                  <a:pos x="T2" y="T3"/>
                </a:cxn>
                <a:cxn ang="0">
                  <a:pos x="T4" y="T5"/>
                </a:cxn>
                <a:cxn ang="0">
                  <a:pos x="T6" y="T7"/>
                </a:cxn>
              </a:cxnLst>
              <a:rect l="0" t="0" r="r" b="b"/>
              <a:pathLst>
                <a:path w="384" h="912">
                  <a:moveTo>
                    <a:pt x="384" y="0"/>
                  </a:moveTo>
                  <a:lnTo>
                    <a:pt x="0" y="0"/>
                  </a:lnTo>
                  <a:lnTo>
                    <a:pt x="0" y="912"/>
                  </a:lnTo>
                  <a:lnTo>
                    <a:pt x="384" y="912"/>
                  </a:lnTo>
                </a:path>
              </a:pathLst>
            </a:custGeom>
            <a:noFill/>
            <a:ln w="25400">
              <a:solidFill>
                <a:schemeClr val="tx1"/>
              </a:solidFill>
              <a:rou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08" name="Line 12"/>
            <p:cNvSpPr>
              <a:spLocks noChangeAspect="1" noChangeShapeType="1"/>
            </p:cNvSpPr>
            <p:nvPr/>
          </p:nvSpPr>
          <p:spPr bwMode="auto">
            <a:xfrm flipH="1">
              <a:off x="4187" y="2710"/>
              <a:ext cx="0" cy="836"/>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9" name="Text Box 13"/>
            <p:cNvSpPr txBox="1">
              <a:spLocks noChangeAspect="1" noChangeArrowheads="1"/>
            </p:cNvSpPr>
            <p:nvPr/>
          </p:nvSpPr>
          <p:spPr bwMode="auto">
            <a:xfrm>
              <a:off x="3816" y="2982"/>
              <a:ext cx="290"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Z</a:t>
              </a:r>
              <a:endParaRPr kumimoji="1" lang="en-US" altLang="zh-CN" sz="2000" b="1">
                <a:latin typeface="Times New Roman" panose="02020603050405020304" pitchFamily="18" charset="0"/>
              </a:endParaRPr>
            </a:p>
          </p:txBody>
        </p:sp>
        <p:sp>
          <p:nvSpPr>
            <p:cNvPr id="106510" name="Text Box 14"/>
            <p:cNvSpPr txBox="1">
              <a:spLocks noChangeAspect="1" noChangeArrowheads="1"/>
            </p:cNvSpPr>
            <p:nvPr/>
          </p:nvSpPr>
          <p:spPr bwMode="auto">
            <a:xfrm>
              <a:off x="4196" y="2755"/>
              <a:ext cx="245"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I</a:t>
              </a:r>
              <a:r>
                <a:rPr kumimoji="1" lang="en-US" altLang="zh-CN" sz="2000" b="1" i="1" baseline="-25000">
                  <a:latin typeface="Times New Roman" panose="02020603050405020304" pitchFamily="18" charset="0"/>
                </a:rPr>
                <a:t>Z</a:t>
              </a:r>
              <a:endParaRPr kumimoji="1" lang="en-US" altLang="zh-CN" sz="2000" b="1" i="1">
                <a:latin typeface="Times New Roman" panose="02020603050405020304" pitchFamily="18" charset="0"/>
              </a:endParaRPr>
            </a:p>
          </p:txBody>
        </p:sp>
        <p:sp>
          <p:nvSpPr>
            <p:cNvPr id="106511" name="Line 15"/>
            <p:cNvSpPr>
              <a:spLocks noChangeAspect="1" noChangeShapeType="1"/>
            </p:cNvSpPr>
            <p:nvPr/>
          </p:nvSpPr>
          <p:spPr bwMode="auto">
            <a:xfrm>
              <a:off x="4186" y="2820"/>
              <a:ext cx="0" cy="13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nvGrpSpPr>
            <p:cNvPr id="106512" name="Group 16"/>
            <p:cNvGrpSpPr>
              <a:grpSpLocks noChangeAspect="1"/>
            </p:cNvGrpSpPr>
            <p:nvPr/>
          </p:nvGrpSpPr>
          <p:grpSpPr bwMode="auto">
            <a:xfrm>
              <a:off x="4064" y="3040"/>
              <a:ext cx="238" cy="168"/>
              <a:chOff x="961" y="2994"/>
              <a:chExt cx="362" cy="255"/>
            </a:xfrm>
          </p:grpSpPr>
          <p:sp>
            <p:nvSpPr>
              <p:cNvPr id="106513" name="Line 17"/>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6514" name="Line 18"/>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6515" name="Line 19"/>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6516" name="AutoShape 20"/>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6517" name="Rectangle 21"/>
            <p:cNvSpPr>
              <a:spLocks noChangeAspect="1" noChangeArrowheads="1"/>
            </p:cNvSpPr>
            <p:nvPr/>
          </p:nvSpPr>
          <p:spPr bwMode="auto">
            <a:xfrm>
              <a:off x="4241" y="3222"/>
              <a:ext cx="1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D</a:t>
              </a:r>
              <a:r>
                <a:rPr kumimoji="1" lang="en-US" altLang="zh-CN" sz="2000" b="1" baseline="-25000">
                  <a:latin typeface="Times New Roman" panose="02020603050405020304" pitchFamily="18" charset="0"/>
                </a:rPr>
                <a:t>Z</a:t>
              </a:r>
              <a:endParaRPr kumimoji="1" lang="en-US" altLang="zh-CN" sz="2000" b="1" baseline="-25000">
                <a:latin typeface="Times New Roman" panose="02020603050405020304" pitchFamily="18" charset="0"/>
              </a:endParaRPr>
            </a:p>
          </p:txBody>
        </p:sp>
        <p:sp>
          <p:nvSpPr>
            <p:cNvPr id="106518" name="Rectangle 22"/>
            <p:cNvSpPr>
              <a:spLocks noChangeAspect="1" noChangeArrowheads="1"/>
            </p:cNvSpPr>
            <p:nvPr/>
          </p:nvSpPr>
          <p:spPr bwMode="auto">
            <a:xfrm>
              <a:off x="3722" y="2775"/>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R</a:t>
              </a:r>
              <a:endParaRPr kumimoji="1" lang="en-US" altLang="zh-CN" sz="2000" b="1" i="1">
                <a:latin typeface="Times New Roman" panose="02020603050405020304" pitchFamily="18" charset="0"/>
              </a:endParaRPr>
            </a:p>
          </p:txBody>
        </p:sp>
        <p:sp>
          <p:nvSpPr>
            <p:cNvPr id="106519" name="Oval 23"/>
            <p:cNvSpPr>
              <a:spLocks noChangeAspect="1" noChangeArrowheads="1"/>
            </p:cNvSpPr>
            <p:nvPr/>
          </p:nvSpPr>
          <p:spPr bwMode="auto">
            <a:xfrm>
              <a:off x="3335" y="2689"/>
              <a:ext cx="47" cy="47"/>
            </a:xfrm>
            <a:prstGeom prst="ellipse">
              <a:avLst/>
            </a:prstGeom>
            <a:solidFill>
              <a:schemeClr val="bg1"/>
            </a:solidFill>
            <a:ln w="25400">
              <a:solidFill>
                <a:schemeClr val="tx1"/>
              </a:solidFill>
              <a:round/>
            </a:ln>
          </p:spPr>
          <p:txBody>
            <a:bodyPr/>
            <a:lstStyle/>
            <a:p>
              <a:endParaRPr lang="zh-CN" altLang="en-US"/>
            </a:p>
          </p:txBody>
        </p:sp>
        <p:sp>
          <p:nvSpPr>
            <p:cNvPr id="106520" name="Oval 24"/>
            <p:cNvSpPr>
              <a:spLocks noChangeAspect="1" noChangeArrowheads="1"/>
            </p:cNvSpPr>
            <p:nvPr/>
          </p:nvSpPr>
          <p:spPr bwMode="auto">
            <a:xfrm>
              <a:off x="3335" y="3523"/>
              <a:ext cx="47" cy="47"/>
            </a:xfrm>
            <a:prstGeom prst="ellipse">
              <a:avLst/>
            </a:prstGeom>
            <a:solidFill>
              <a:schemeClr val="bg1"/>
            </a:solidFill>
            <a:ln w="25400">
              <a:solidFill>
                <a:schemeClr val="tx1"/>
              </a:solidFill>
              <a:round/>
            </a:ln>
          </p:spPr>
          <p:txBody>
            <a:bodyPr/>
            <a:lstStyle/>
            <a:p>
              <a:endParaRPr lang="zh-CN" altLang="en-US"/>
            </a:p>
          </p:txBody>
        </p:sp>
        <p:sp>
          <p:nvSpPr>
            <p:cNvPr id="106521" name="Rectangle 25"/>
            <p:cNvSpPr>
              <a:spLocks noChangeAspect="1" noChangeArrowheads="1"/>
            </p:cNvSpPr>
            <p:nvPr/>
          </p:nvSpPr>
          <p:spPr bwMode="auto">
            <a:xfrm>
              <a:off x="3320" y="3036"/>
              <a:ext cx="12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i</a:t>
              </a:r>
              <a:endParaRPr kumimoji="1" lang="en-US" altLang="zh-CN" sz="2000" b="1" i="1" baseline="-25000">
                <a:latin typeface="Times New Roman" panose="02020603050405020304" pitchFamily="18" charset="0"/>
              </a:endParaRPr>
            </a:p>
          </p:txBody>
        </p:sp>
        <p:sp>
          <p:nvSpPr>
            <p:cNvPr id="106522" name="Rectangle 26"/>
            <p:cNvSpPr>
              <a:spLocks noChangeAspect="1" noChangeArrowheads="1"/>
            </p:cNvSpPr>
            <p:nvPr/>
          </p:nvSpPr>
          <p:spPr bwMode="auto">
            <a:xfrm>
              <a:off x="3324" y="2755"/>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106523" name="Rectangle 27"/>
            <p:cNvSpPr>
              <a:spLocks noChangeAspect="1" noChangeArrowheads="1"/>
            </p:cNvSpPr>
            <p:nvPr/>
          </p:nvSpPr>
          <p:spPr bwMode="auto">
            <a:xfrm>
              <a:off x="4808" y="3027"/>
              <a:ext cx="1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O</a:t>
              </a:r>
              <a:endParaRPr kumimoji="1" lang="en-US" altLang="zh-CN" sz="2000" b="1" baseline="-25000">
                <a:latin typeface="Times New Roman" panose="02020603050405020304" pitchFamily="18" charset="0"/>
              </a:endParaRPr>
            </a:p>
          </p:txBody>
        </p:sp>
        <p:sp>
          <p:nvSpPr>
            <p:cNvPr id="106524" name="Rectangle 28"/>
            <p:cNvSpPr>
              <a:spLocks noChangeAspect="1" noChangeArrowheads="1"/>
            </p:cNvSpPr>
            <p:nvPr/>
          </p:nvSpPr>
          <p:spPr bwMode="auto">
            <a:xfrm>
              <a:off x="4823" y="2805"/>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106525" name="Rectangle 29"/>
            <p:cNvSpPr>
              <a:spLocks noChangeAspect="1" noChangeArrowheads="1"/>
            </p:cNvSpPr>
            <p:nvPr/>
          </p:nvSpPr>
          <p:spPr bwMode="auto">
            <a:xfrm>
              <a:off x="4699" y="3015"/>
              <a:ext cx="72" cy="223"/>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6" name="Rectangle 30"/>
            <p:cNvSpPr>
              <a:spLocks noChangeAspect="1" noChangeArrowheads="1"/>
            </p:cNvSpPr>
            <p:nvPr/>
          </p:nvSpPr>
          <p:spPr bwMode="auto">
            <a:xfrm rot="-5400000">
              <a:off x="3736" y="2604"/>
              <a:ext cx="72" cy="223"/>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27" name="Rectangle 31"/>
            <p:cNvSpPr>
              <a:spLocks noChangeAspect="1" noChangeArrowheads="1"/>
            </p:cNvSpPr>
            <p:nvPr/>
          </p:nvSpPr>
          <p:spPr bwMode="auto">
            <a:xfrm>
              <a:off x="4443" y="3050"/>
              <a:ext cx="2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R</a:t>
              </a:r>
              <a:r>
                <a:rPr kumimoji="1" lang="en-US" altLang="zh-CN" sz="2000" b="1" i="1" baseline="-25000">
                  <a:latin typeface="Times New Roman" panose="02020603050405020304" pitchFamily="18" charset="0"/>
                </a:rPr>
                <a:t>L</a:t>
              </a:r>
              <a:endParaRPr kumimoji="1" lang="en-US" altLang="zh-CN" sz="2000" b="1" i="1" baseline="-25000">
                <a:latin typeface="Times New Roman" panose="02020603050405020304" pitchFamily="18" charset="0"/>
              </a:endParaRPr>
            </a:p>
          </p:txBody>
        </p:sp>
        <p:sp>
          <p:nvSpPr>
            <p:cNvPr id="106528" name="Line 32"/>
            <p:cNvSpPr>
              <a:spLocks noChangeAspect="1" noChangeShapeType="1"/>
            </p:cNvSpPr>
            <p:nvPr/>
          </p:nvSpPr>
          <p:spPr bwMode="auto">
            <a:xfrm>
              <a:off x="4733" y="2791"/>
              <a:ext cx="0" cy="129"/>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6529" name="Rectangle 33"/>
            <p:cNvSpPr>
              <a:spLocks noChangeAspect="1" noChangeArrowheads="1"/>
            </p:cNvSpPr>
            <p:nvPr/>
          </p:nvSpPr>
          <p:spPr bwMode="auto">
            <a:xfrm>
              <a:off x="3292" y="333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106530" name="Rectangle 34"/>
            <p:cNvSpPr>
              <a:spLocks noChangeAspect="1" noChangeArrowheads="1"/>
            </p:cNvSpPr>
            <p:nvPr/>
          </p:nvSpPr>
          <p:spPr bwMode="auto">
            <a:xfrm>
              <a:off x="4780" y="324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106531" name="Line 35"/>
            <p:cNvSpPr>
              <a:spLocks noChangeAspect="1" noChangeShapeType="1"/>
            </p:cNvSpPr>
            <p:nvPr/>
          </p:nvSpPr>
          <p:spPr bwMode="auto">
            <a:xfrm flipV="1">
              <a:off x="3934" y="2718"/>
              <a:ext cx="101" cy="0"/>
            </a:xfrm>
            <a:prstGeom prst="line">
              <a:avLst/>
            </a:prstGeom>
            <a:noFill/>
            <a:ln w="2540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32" name="Rectangle 36"/>
            <p:cNvSpPr>
              <a:spLocks noChangeAspect="1" noChangeArrowheads="1"/>
            </p:cNvSpPr>
            <p:nvPr/>
          </p:nvSpPr>
          <p:spPr bwMode="auto">
            <a:xfrm>
              <a:off x="3871" y="2433"/>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I</a:t>
              </a:r>
              <a:r>
                <a:rPr kumimoji="1" lang="en-US" altLang="zh-CN" sz="2000" b="1" baseline="-25000">
                  <a:latin typeface="Times New Roman" panose="02020603050405020304" pitchFamily="18" charset="0"/>
                </a:rPr>
                <a:t>R</a:t>
              </a:r>
              <a:endParaRPr kumimoji="1" lang="en-US" altLang="zh-CN" sz="2000" b="1" baseline="-25000">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06505"/>
                                        </p:tgtEl>
                                        <p:attrNameLst>
                                          <p:attrName>style.visibility</p:attrName>
                                        </p:attrNameLst>
                                      </p:cBhvr>
                                      <p:to>
                                        <p:strVal val="visible"/>
                                      </p:to>
                                    </p:set>
                                    <p:animEffect transition="in" filter="diamond(in)">
                                      <p:cBhvr>
                                        <p:cTn id="7" dur="2000"/>
                                        <p:tgtEl>
                                          <p:spTgt spid="106505"/>
                                        </p:tgtEl>
                                      </p:cBhvr>
                                    </p:animEffect>
                                  </p:childTnLst>
                                </p:cTn>
                              </p:par>
                            </p:childTnLst>
                          </p:cTn>
                        </p:par>
                        <p:par>
                          <p:cTn id="8" fill="hold">
                            <p:stCondLst>
                              <p:cond delay="2000"/>
                            </p:stCondLst>
                            <p:childTnLst>
                              <p:par>
                                <p:cTn id="9" presetID="2" presetClass="entr" presetSubtype="1" fill="hold" grpId="0" nodeType="afterEffect">
                                  <p:stCondLst>
                                    <p:cond delay="0"/>
                                  </p:stCondLst>
                                  <p:iterate type="wd">
                                    <p:tmPct val="100000"/>
                                  </p:iterate>
                                  <p:childTnLst>
                                    <p:set>
                                      <p:cBhvr>
                                        <p:cTn id="10" dur="1" fill="hold">
                                          <p:stCondLst>
                                            <p:cond delay="0"/>
                                          </p:stCondLst>
                                        </p:cTn>
                                        <p:tgtEl>
                                          <p:spTgt spid="106498">
                                            <p:txEl>
                                              <p:pRg st="0" end="0"/>
                                            </p:txEl>
                                          </p:spTgt>
                                        </p:tgtEl>
                                        <p:attrNameLst>
                                          <p:attrName>style.visibility</p:attrName>
                                        </p:attrNameLst>
                                      </p:cBhvr>
                                      <p:to>
                                        <p:strVal val="visible"/>
                                      </p:to>
                                    </p:set>
                                    <p:anim calcmode="lin" valueType="num">
                                      <p:cBhvr additive="base">
                                        <p:cTn id="11" dur="300" fill="hold"/>
                                        <p:tgtEl>
                                          <p:spTgt spid="106498">
                                            <p:txEl>
                                              <p:pRg st="0" end="0"/>
                                            </p:txEl>
                                          </p:spTgt>
                                        </p:tgtEl>
                                        <p:attrNameLst>
                                          <p:attrName>ppt_x</p:attrName>
                                        </p:attrNameLst>
                                      </p:cBhvr>
                                      <p:tavLst>
                                        <p:tav tm="0">
                                          <p:val>
                                            <p:strVal val="#ppt_x"/>
                                          </p:val>
                                        </p:tav>
                                        <p:tav tm="100000">
                                          <p:val>
                                            <p:strVal val="#ppt_x"/>
                                          </p:val>
                                        </p:tav>
                                      </p:tavLst>
                                    </p:anim>
                                    <p:anim calcmode="lin" valueType="num">
                                      <p:cBhvr additive="base">
                                        <p:cTn id="12" dur="300" fill="hold"/>
                                        <p:tgtEl>
                                          <p:spTgt spid="106498">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 name="CHIMES.WAV"/>
                                        </p:tgtEl>
                                      </p:cMediaNode>
                                    </p:audio>
                                  </p:subTnLst>
                                </p:cTn>
                              </p:par>
                            </p:childTnLst>
                          </p:cTn>
                        </p:par>
                        <p:par>
                          <p:cTn id="13" fill="hold">
                            <p:stCondLst>
                              <p:cond delay="8700"/>
                            </p:stCondLst>
                            <p:childTnLst>
                              <p:par>
                                <p:cTn id="14" presetID="12" presetClass="entr" presetSubtype="4" fill="hold" grpId="0" nodeType="afterEffect">
                                  <p:stCondLst>
                                    <p:cond delay="1000"/>
                                  </p:stCondLst>
                                  <p:iterate type="wd">
                                    <p:tmPct val="100000"/>
                                  </p:iterate>
                                  <p:childTnLst>
                                    <p:set>
                                      <p:cBhvr>
                                        <p:cTn id="15" dur="1" fill="hold">
                                          <p:stCondLst>
                                            <p:cond delay="0"/>
                                          </p:stCondLst>
                                        </p:cTn>
                                        <p:tgtEl>
                                          <p:spTgt spid="106499">
                                            <p:txEl>
                                              <p:pRg st="0" end="0"/>
                                            </p:txEl>
                                          </p:spTgt>
                                        </p:tgtEl>
                                        <p:attrNameLst>
                                          <p:attrName>style.visibility</p:attrName>
                                        </p:attrNameLst>
                                      </p:cBhvr>
                                      <p:to>
                                        <p:strVal val="visible"/>
                                      </p:to>
                                    </p:set>
                                    <p:animEffect transition="in" filter="slide(fromBottom)">
                                      <p:cBhvr>
                                        <p:cTn id="16" dur="300"/>
                                        <p:tgtEl>
                                          <p:spTgt spid="106499">
                                            <p:txEl>
                                              <p:pRg st="0" end="0"/>
                                            </p:txEl>
                                          </p:spTgt>
                                        </p:tgtEl>
                                      </p:cBhvr>
                                    </p:animEffect>
                                  </p:childTnLst>
                                </p:cTn>
                              </p:par>
                            </p:childTnLst>
                          </p:cTn>
                        </p:par>
                        <p:par>
                          <p:cTn id="17" fill="hold">
                            <p:stCondLst>
                              <p:cond delay="18100"/>
                            </p:stCondLst>
                            <p:childTnLst>
                              <p:par>
                                <p:cTn id="18" presetID="4" presetClass="entr" presetSubtype="16" fill="hold" grpId="0" nodeType="afterEffect">
                                  <p:stCondLst>
                                    <p:cond delay="1000"/>
                                  </p:stCondLst>
                                  <p:iterate type="wd">
                                    <p:tmPct val="100000"/>
                                  </p:iterate>
                                  <p:childTnLst>
                                    <p:set>
                                      <p:cBhvr>
                                        <p:cTn id="19" dur="1" fill="hold">
                                          <p:stCondLst>
                                            <p:cond delay="0"/>
                                          </p:stCondLst>
                                        </p:cTn>
                                        <p:tgtEl>
                                          <p:spTgt spid="106500">
                                            <p:txEl>
                                              <p:pRg st="0" end="0"/>
                                            </p:txEl>
                                          </p:spTgt>
                                        </p:tgtEl>
                                        <p:attrNameLst>
                                          <p:attrName>style.visibility</p:attrName>
                                        </p:attrNameLst>
                                      </p:cBhvr>
                                      <p:to>
                                        <p:strVal val="visible"/>
                                      </p:to>
                                    </p:set>
                                    <p:animEffect transition="in" filter="box(in)">
                                      <p:cBhvr>
                                        <p:cTn id="20" dur="300"/>
                                        <p:tgtEl>
                                          <p:spTgt spid="10650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iterate type="wd">
                                    <p:tmPct val="100000"/>
                                  </p:iterate>
                                  <p:childTnLst>
                                    <p:set>
                                      <p:cBhvr>
                                        <p:cTn id="24" dur="1" fill="hold">
                                          <p:stCondLst>
                                            <p:cond delay="0"/>
                                          </p:stCondLst>
                                        </p:cTn>
                                        <p:tgtEl>
                                          <p:spTgt spid="106501">
                                            <p:txEl>
                                              <p:pRg st="0" end="0"/>
                                            </p:txEl>
                                          </p:spTgt>
                                        </p:tgtEl>
                                        <p:attrNameLst>
                                          <p:attrName>style.visibility</p:attrName>
                                        </p:attrNameLst>
                                      </p:cBhvr>
                                      <p:to>
                                        <p:strVal val="visible"/>
                                      </p:to>
                                    </p:set>
                                    <p:animEffect transition="in" filter="blinds(horizontal)">
                                      <p:cBhvr>
                                        <p:cTn id="25" dur="300"/>
                                        <p:tgtEl>
                                          <p:spTgt spid="10650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iterate type="wd">
                                    <p:tmPct val="100000"/>
                                  </p:iterate>
                                  <p:childTnLst>
                                    <p:set>
                                      <p:cBhvr>
                                        <p:cTn id="29" dur="1" fill="hold">
                                          <p:stCondLst>
                                            <p:cond delay="0"/>
                                          </p:stCondLst>
                                        </p:cTn>
                                        <p:tgtEl>
                                          <p:spTgt spid="106501">
                                            <p:txEl>
                                              <p:pRg st="1" end="1"/>
                                            </p:txEl>
                                          </p:spTgt>
                                        </p:tgtEl>
                                        <p:attrNameLst>
                                          <p:attrName>style.visibility</p:attrName>
                                        </p:attrNameLst>
                                      </p:cBhvr>
                                      <p:to>
                                        <p:strVal val="visible"/>
                                      </p:to>
                                    </p:set>
                                    <p:animEffect transition="in" filter="blinds(horizontal)">
                                      <p:cBhvr>
                                        <p:cTn id="30" dur="300"/>
                                        <p:tgtEl>
                                          <p:spTgt spid="10650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iterate type="wd">
                                    <p:tmPct val="100000"/>
                                  </p:iterate>
                                  <p:childTnLst>
                                    <p:set>
                                      <p:cBhvr>
                                        <p:cTn id="34" dur="1" fill="hold">
                                          <p:stCondLst>
                                            <p:cond delay="0"/>
                                          </p:stCondLst>
                                        </p:cTn>
                                        <p:tgtEl>
                                          <p:spTgt spid="106502">
                                            <p:txEl>
                                              <p:pRg st="0" end="0"/>
                                            </p:txEl>
                                          </p:spTgt>
                                        </p:tgtEl>
                                        <p:attrNameLst>
                                          <p:attrName>style.visibility</p:attrName>
                                        </p:attrNameLst>
                                      </p:cBhvr>
                                      <p:to>
                                        <p:strVal val="visible"/>
                                      </p:to>
                                    </p:set>
                                    <p:animEffect transition="in" filter="slide(fromBottom)">
                                      <p:cBhvr>
                                        <p:cTn id="35" dur="300"/>
                                        <p:tgtEl>
                                          <p:spTgt spid="10650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iterate type="wd">
                                    <p:tmPct val="100000"/>
                                  </p:iterate>
                                  <p:childTnLst>
                                    <p:set>
                                      <p:cBhvr>
                                        <p:cTn id="39" dur="1" fill="hold">
                                          <p:stCondLst>
                                            <p:cond delay="0"/>
                                          </p:stCondLst>
                                        </p:cTn>
                                        <p:tgtEl>
                                          <p:spTgt spid="106502">
                                            <p:txEl>
                                              <p:pRg st="1" end="1"/>
                                            </p:txEl>
                                          </p:spTgt>
                                        </p:tgtEl>
                                        <p:attrNameLst>
                                          <p:attrName>style.visibility</p:attrName>
                                        </p:attrNameLst>
                                      </p:cBhvr>
                                      <p:to>
                                        <p:strVal val="visible"/>
                                      </p:to>
                                    </p:set>
                                    <p:animEffect transition="in" filter="slide(fromBottom)">
                                      <p:cBhvr>
                                        <p:cTn id="40" dur="300"/>
                                        <p:tgtEl>
                                          <p:spTgt spid="10650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iterate type="wd">
                                    <p:tmPct val="100000"/>
                                  </p:iterate>
                                  <p:childTnLst>
                                    <p:set>
                                      <p:cBhvr>
                                        <p:cTn id="44" dur="1" fill="hold">
                                          <p:stCondLst>
                                            <p:cond delay="0"/>
                                          </p:stCondLst>
                                        </p:cTn>
                                        <p:tgtEl>
                                          <p:spTgt spid="106502">
                                            <p:txEl>
                                              <p:pRg st="2" end="2"/>
                                            </p:txEl>
                                          </p:spTgt>
                                        </p:tgtEl>
                                        <p:attrNameLst>
                                          <p:attrName>style.visibility</p:attrName>
                                        </p:attrNameLst>
                                      </p:cBhvr>
                                      <p:to>
                                        <p:strVal val="visible"/>
                                      </p:to>
                                    </p:set>
                                    <p:animEffect transition="in" filter="slide(fromBottom)">
                                      <p:cBhvr>
                                        <p:cTn id="45" dur="300"/>
                                        <p:tgtEl>
                                          <p:spTgt spid="106502">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iterate type="wd">
                                    <p:tmPct val="100000"/>
                                  </p:iterate>
                                  <p:childTnLst>
                                    <p:set>
                                      <p:cBhvr>
                                        <p:cTn id="49" dur="1" fill="hold">
                                          <p:stCondLst>
                                            <p:cond delay="0"/>
                                          </p:stCondLst>
                                        </p:cTn>
                                        <p:tgtEl>
                                          <p:spTgt spid="106503">
                                            <p:txEl>
                                              <p:pRg st="0" end="0"/>
                                            </p:txEl>
                                          </p:spTgt>
                                        </p:tgtEl>
                                        <p:attrNameLst>
                                          <p:attrName>style.visibility</p:attrName>
                                        </p:attrNameLst>
                                      </p:cBhvr>
                                      <p:to>
                                        <p:strVal val="visible"/>
                                      </p:to>
                                    </p:set>
                                    <p:animEffect transition="in" filter="box(in)">
                                      <p:cBhvr>
                                        <p:cTn id="50" dur="300"/>
                                        <p:tgtEl>
                                          <p:spTgt spid="10650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7" presetClass="entr" presetSubtype="0" fill="hold" grpId="0" nodeType="clickEffect">
                                  <p:stCondLst>
                                    <p:cond delay="0"/>
                                  </p:stCondLst>
                                  <p:iterate type="lt">
                                    <p:tmPct val="50000"/>
                                  </p:iterate>
                                  <p:childTnLst>
                                    <p:set>
                                      <p:cBhvr>
                                        <p:cTn id="54" dur="1" fill="hold">
                                          <p:stCondLst>
                                            <p:cond delay="0"/>
                                          </p:stCondLst>
                                        </p:cTn>
                                        <p:tgtEl>
                                          <p:spTgt spid="106503">
                                            <p:txEl>
                                              <p:pRg st="1" end="1"/>
                                            </p:txEl>
                                          </p:spTgt>
                                        </p:tgtEl>
                                        <p:attrNameLst>
                                          <p:attrName>style.visibility</p:attrName>
                                        </p:attrNameLst>
                                      </p:cBhvr>
                                      <p:to>
                                        <p:strVal val="visible"/>
                                      </p:to>
                                    </p:set>
                                    <p:anim calcmode="discrete" valueType="clr">
                                      <p:cBhvr override="childStyle">
                                        <p:cTn id="55" dur="80"/>
                                        <p:tgtEl>
                                          <p:spTgt spid="10650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106503">
                                            <p:txEl>
                                              <p:pRg st="1" end="1"/>
                                            </p:txEl>
                                          </p:spTgt>
                                        </p:tgtEl>
                                        <p:attrNameLst>
                                          <p:attrName>fillcolor</p:attrName>
                                        </p:attrNameLst>
                                      </p:cBhvr>
                                      <p:tavLst>
                                        <p:tav tm="0">
                                          <p:val>
                                            <p:clrVal>
                                              <a:schemeClr val="accent2"/>
                                            </p:clrVal>
                                          </p:val>
                                        </p:tav>
                                        <p:tav tm="50000">
                                          <p:val>
                                            <p:clrVal>
                                              <a:schemeClr val="hlink"/>
                                            </p:clrVal>
                                          </p:val>
                                        </p:tav>
                                      </p:tavLst>
                                    </p:anim>
                                    <p:set>
                                      <p:cBhvr>
                                        <p:cTn id="57" dur="80"/>
                                        <p:tgtEl>
                                          <p:spTgt spid="106503">
                                            <p:txEl>
                                              <p:pRg st="1" end="1"/>
                                            </p:txEl>
                                          </p:spTgt>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27" presetClass="entr" presetSubtype="0" fill="hold" grpId="0" nodeType="clickEffect">
                                  <p:stCondLst>
                                    <p:cond delay="0"/>
                                  </p:stCondLst>
                                  <p:iterate type="lt">
                                    <p:tmPct val="50000"/>
                                  </p:iterate>
                                  <p:childTnLst>
                                    <p:set>
                                      <p:cBhvr>
                                        <p:cTn id="61" dur="1" fill="hold">
                                          <p:stCondLst>
                                            <p:cond delay="0"/>
                                          </p:stCondLst>
                                        </p:cTn>
                                        <p:tgtEl>
                                          <p:spTgt spid="106504">
                                            <p:txEl>
                                              <p:pRg st="0" end="0"/>
                                            </p:txEl>
                                          </p:spTgt>
                                        </p:tgtEl>
                                        <p:attrNameLst>
                                          <p:attrName>style.visibility</p:attrName>
                                        </p:attrNameLst>
                                      </p:cBhvr>
                                      <p:to>
                                        <p:strVal val="visible"/>
                                      </p:to>
                                    </p:set>
                                    <p:anim calcmode="discrete" valueType="clr">
                                      <p:cBhvr override="childStyle">
                                        <p:cTn id="62" dur="80"/>
                                        <p:tgtEl>
                                          <p:spTgt spid="10650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106504">
                                            <p:txEl>
                                              <p:pRg st="0" end="0"/>
                                            </p:txEl>
                                          </p:spTgt>
                                        </p:tgtEl>
                                        <p:attrNameLst>
                                          <p:attrName>fillcolor</p:attrName>
                                        </p:attrNameLst>
                                      </p:cBhvr>
                                      <p:tavLst>
                                        <p:tav tm="0">
                                          <p:val>
                                            <p:clrVal>
                                              <a:schemeClr val="accent2"/>
                                            </p:clrVal>
                                          </p:val>
                                        </p:tav>
                                        <p:tav tm="50000">
                                          <p:val>
                                            <p:clrVal>
                                              <a:schemeClr val="hlink"/>
                                            </p:clrVal>
                                          </p:val>
                                        </p:tav>
                                      </p:tavLst>
                                    </p:anim>
                                    <p:set>
                                      <p:cBhvr>
                                        <p:cTn id="64" dur="80"/>
                                        <p:tgtEl>
                                          <p:spTgt spid="10650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utoUpdateAnimBg="0" build="p"/>
      <p:bldP spid="106499" grpId="0" advAuto="1000" autoUpdateAnimBg="0" build="p"/>
      <p:bldP spid="106500" grpId="0" advAuto="1000" autoUpdateAnimBg="0" build="p"/>
      <p:bldP spid="106501" grpId="0" autoUpdateAnimBg="0" build="p"/>
      <p:bldP spid="106502" grpId="0" autoUpdateAnimBg="0" build="p"/>
      <p:bldP spid="106503" grpId="0" autoUpdateAnimBg="0" build="p"/>
      <p:bldP spid="106504" grpId="0" autoUpdateAnimBg="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2455864" y="2102830"/>
            <a:ext cx="59975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anose="02020603050405020304" pitchFamily="18" charset="0"/>
              </a:rPr>
              <a:t>解：</a:t>
            </a:r>
            <a:r>
              <a:rPr kumimoji="1" lang="en-US" altLang="zh-CN" sz="2400" b="1">
                <a:latin typeface="Times New Roman" panose="02020603050405020304" pitchFamily="18" charset="0"/>
              </a:rPr>
              <a:t>B)   </a:t>
            </a:r>
            <a:r>
              <a:rPr kumimoji="1" lang="zh-CN" altLang="en-US" sz="2400" b="1">
                <a:latin typeface="Times New Roman" panose="02020603050405020304" pitchFamily="18" charset="0"/>
              </a:rPr>
              <a:t>正常稳压时</a:t>
            </a:r>
            <a:r>
              <a:rPr kumimoji="1" lang="en-US" altLang="zh-CN" sz="2400" b="1" i="1">
                <a:latin typeface="Times New Roman" panose="02020603050405020304" pitchFamily="18" charset="0"/>
              </a:rPr>
              <a:t>I</a:t>
            </a:r>
            <a:r>
              <a:rPr kumimoji="1" lang="en-US" altLang="zh-CN" sz="2400" b="1" baseline="-25000">
                <a:latin typeface="Times New Roman" panose="02020603050405020304" pitchFamily="18" charset="0"/>
              </a:rPr>
              <a:t>Z </a:t>
            </a: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0 </a:t>
            </a:r>
            <a:r>
              <a:rPr kumimoji="1" lang="en-US" altLang="zh-CN" sz="2400" b="1">
                <a:latin typeface="宋体" panose="02010600030101010101" pitchFamily="2" charset="-122"/>
              </a:rPr>
              <a:t>, </a:t>
            </a:r>
            <a:r>
              <a:rPr kumimoji="1" lang="zh-CN" altLang="en-US" sz="2400" b="1">
                <a:latin typeface="宋体" panose="02010600030101010101" pitchFamily="2" charset="-122"/>
              </a:rPr>
              <a:t>必须满足</a:t>
            </a:r>
            <a:endParaRPr kumimoji="1" lang="zh-CN" altLang="en-US" sz="2400" b="1">
              <a:latin typeface="宋体" panose="02010600030101010101" pitchFamily="2" charset="-122"/>
            </a:endParaRPr>
          </a:p>
        </p:txBody>
      </p:sp>
      <p:graphicFrame>
        <p:nvGraphicFramePr>
          <p:cNvPr id="107523" name="Object 3"/>
          <p:cNvGraphicFramePr>
            <a:graphicFrameLocks noChangeAspect="1"/>
          </p:cNvGraphicFramePr>
          <p:nvPr/>
        </p:nvGraphicFramePr>
        <p:xfrm>
          <a:off x="3292476" y="2783868"/>
          <a:ext cx="2809875" cy="881063"/>
        </p:xfrm>
        <a:graphic>
          <a:graphicData uri="http://schemas.openxmlformats.org/presentationml/2006/ole">
            <mc:AlternateContent xmlns:mc="http://schemas.openxmlformats.org/markup-compatibility/2006">
              <mc:Choice xmlns:v="urn:schemas-microsoft-com:vml" Requires="v">
                <p:oleObj spid="_x0000_s859160" name="公式" r:id="rId1" imgW="1011555" imgH="437515" progId="Equation.3">
                  <p:embed/>
                </p:oleObj>
              </mc:Choice>
              <mc:Fallback>
                <p:oleObj name="公式" r:id="rId1" imgW="1011555" imgH="437515" progId="Equation.3">
                  <p:embed/>
                  <p:pic>
                    <p:nvPicPr>
                      <p:cNvPr id="0" name="Object 3"/>
                      <p:cNvPicPr>
                        <a:picLocks noChangeAspect="1" noChangeArrowheads="1"/>
                      </p:cNvPicPr>
                      <p:nvPr/>
                    </p:nvPicPr>
                    <p:blipFill>
                      <a:blip r:embed="rId2">
                        <a:biLevel thresh="50000"/>
                        <a:grayscl/>
                        <a:lum bright="48000" contrast="100000"/>
                        <a:extLst>
                          <a:ext uri="{28A0092B-C50C-407E-A947-70E740481C1C}">
                            <a14:useLocalDpi xmlns:a14="http://schemas.microsoft.com/office/drawing/2010/main" val="0"/>
                          </a:ext>
                        </a:extLst>
                      </a:blip>
                      <a:srcRect/>
                      <a:stretch>
                        <a:fillRect/>
                      </a:stretch>
                    </p:blipFill>
                    <p:spPr bwMode="invGray">
                      <a:xfrm>
                        <a:off x="3292476" y="2783868"/>
                        <a:ext cx="2809875" cy="88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24" name="Object 4"/>
          <p:cNvGraphicFramePr>
            <a:graphicFrameLocks noChangeAspect="1"/>
          </p:cNvGraphicFramePr>
          <p:nvPr/>
        </p:nvGraphicFramePr>
        <p:xfrm>
          <a:off x="3098801" y="4422167"/>
          <a:ext cx="2633663" cy="952500"/>
        </p:xfrm>
        <a:graphic>
          <a:graphicData uri="http://schemas.openxmlformats.org/presentationml/2006/ole">
            <mc:AlternateContent xmlns:mc="http://schemas.openxmlformats.org/markup-compatibility/2006">
              <mc:Choice xmlns:v="urn:schemas-microsoft-com:vml" Requires="v">
                <p:oleObj spid="_x0000_s859161" name="公式" r:id="rId3" imgW="1216025" imgH="437515" progId="Equation.3">
                  <p:embed/>
                </p:oleObj>
              </mc:Choice>
              <mc:Fallback>
                <p:oleObj name="公式" r:id="rId3" imgW="1216025" imgH="43751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3098801" y="4422167"/>
                        <a:ext cx="2633663"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5" name="Text Box 5"/>
          <p:cNvSpPr txBox="1">
            <a:spLocks noChangeArrowheads="1"/>
          </p:cNvSpPr>
          <p:nvPr/>
        </p:nvSpPr>
        <p:spPr bwMode="auto">
          <a:xfrm>
            <a:off x="2424113" y="4584092"/>
            <a:ext cx="603250"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latin typeface="Times New Roman" panose="02020603050405020304" pitchFamily="18" charset="0"/>
              </a:rPr>
              <a:t>由</a:t>
            </a:r>
            <a:endParaRPr kumimoji="1" lang="zh-CN" altLang="en-US" sz="2400" b="1">
              <a:latin typeface="Times New Roman" panose="02020603050405020304" pitchFamily="18" charset="0"/>
            </a:endParaRPr>
          </a:p>
        </p:txBody>
      </p:sp>
      <p:sp>
        <p:nvSpPr>
          <p:cNvPr id="107526" name="Text Box 6"/>
          <p:cNvSpPr txBox="1">
            <a:spLocks noChangeArrowheads="1"/>
          </p:cNvSpPr>
          <p:nvPr/>
        </p:nvSpPr>
        <p:spPr bwMode="auto">
          <a:xfrm>
            <a:off x="2503489" y="5711217"/>
            <a:ext cx="3957637"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宋体" panose="02010600030101010101" pitchFamily="2" charset="-122"/>
              </a:rPr>
              <a:t>得</a:t>
            </a:r>
            <a:r>
              <a:rPr kumimoji="1" lang="en-US" altLang="zh-CN" sz="2400" b="1">
                <a:latin typeface="宋体" panose="02010600030101010101" pitchFamily="2" charset="-122"/>
              </a:rPr>
              <a:t>:</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Lmin</a:t>
            </a:r>
            <a:r>
              <a:rPr kumimoji="1" lang="en-US" altLang="zh-CN" b="1">
                <a:latin typeface="Times New Roman" panose="02020603050405020304" pitchFamily="18" charset="0"/>
              </a:rPr>
              <a:t> </a:t>
            </a:r>
            <a:r>
              <a:rPr kumimoji="1" lang="en-US" altLang="zh-CN" sz="2400" b="1">
                <a:latin typeface="Times New Roman" panose="02020603050405020304" pitchFamily="18" charset="0"/>
              </a:rPr>
              <a:t>= 1/3K</a:t>
            </a:r>
            <a:r>
              <a:rPr kumimoji="1" lang="en-US" altLang="zh-CN" sz="2400" b="1">
                <a:latin typeface="Times New Roman" panose="02020603050405020304" pitchFamily="18" charset="0"/>
                <a:sym typeface="Symbol" panose="05050102010706020507" pitchFamily="18" charset="2"/>
              </a:rPr>
              <a:t>≈333</a:t>
            </a:r>
            <a:endParaRPr kumimoji="1" lang="en-US" altLang="zh-CN" sz="2400" b="1">
              <a:latin typeface="Times New Roman" panose="02020603050405020304" pitchFamily="18" charset="0"/>
              <a:sym typeface="Symbol" panose="05050102010706020507" pitchFamily="18" charset="2"/>
            </a:endParaRPr>
          </a:p>
        </p:txBody>
      </p:sp>
      <p:sp>
        <p:nvSpPr>
          <p:cNvPr id="107527" name="Text Box 7"/>
          <p:cNvSpPr txBox="1">
            <a:spLocks noChangeArrowheads="1"/>
          </p:cNvSpPr>
          <p:nvPr/>
        </p:nvSpPr>
        <p:spPr bwMode="auto">
          <a:xfrm>
            <a:off x="6369051" y="5665180"/>
            <a:ext cx="3349625" cy="5191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solidFill>
                  <a:srgbClr val="3333FF"/>
                </a:solidFill>
                <a:latin typeface="Times New Roman" panose="02020603050405020304" pitchFamily="18" charset="0"/>
              </a:rPr>
              <a:t>∴ </a:t>
            </a:r>
            <a:r>
              <a:rPr kumimoji="1" lang="en-US" altLang="zh-CN" sz="2400" b="1" i="1">
                <a:solidFill>
                  <a:srgbClr val="3333FF"/>
                </a:solidFill>
                <a:latin typeface="Times New Roman" panose="02020603050405020304" pitchFamily="18" charset="0"/>
              </a:rPr>
              <a:t>R</a:t>
            </a:r>
            <a:r>
              <a:rPr kumimoji="1" lang="en-US" altLang="zh-CN" sz="2400" b="1" i="1" baseline="-25000">
                <a:solidFill>
                  <a:srgbClr val="3333FF"/>
                </a:solidFill>
                <a:latin typeface="Times New Roman" panose="02020603050405020304" pitchFamily="18" charset="0"/>
              </a:rPr>
              <a:t>L</a:t>
            </a:r>
            <a:r>
              <a:rPr kumimoji="1" lang="en-US" altLang="zh-CN" sz="2400" b="1" i="1">
                <a:solidFill>
                  <a:srgbClr val="3333FF"/>
                </a:solidFill>
                <a:latin typeface="Times New Roman" panose="02020603050405020304" pitchFamily="18" charset="0"/>
              </a:rPr>
              <a:t> </a:t>
            </a:r>
            <a:r>
              <a:rPr kumimoji="1" lang="en-US" altLang="zh-CN" sz="2400" b="1">
                <a:solidFill>
                  <a:srgbClr val="3333FF"/>
                </a:solidFill>
                <a:latin typeface="Times New Roman" panose="02020603050405020304" pitchFamily="18" charset="0"/>
              </a:rPr>
              <a:t>= 333</a:t>
            </a:r>
            <a:r>
              <a:rPr kumimoji="1" lang="en-US" altLang="zh-CN" sz="2400" b="1">
                <a:solidFill>
                  <a:srgbClr val="3333FF"/>
                </a:solidFill>
                <a:latin typeface="Times New Roman" panose="02020603050405020304" pitchFamily="18" charset="0"/>
                <a:sym typeface="Symbol" panose="05050102010706020507" pitchFamily="18" charset="2"/>
              </a:rPr>
              <a:t> → </a:t>
            </a:r>
            <a:r>
              <a:rPr kumimoji="1" lang="en-US" altLang="zh-CN" sz="2800" b="1">
                <a:solidFill>
                  <a:srgbClr val="3333FF"/>
                </a:solidFill>
                <a:latin typeface="Times New Roman" panose="02020603050405020304" pitchFamily="18" charset="0"/>
                <a:sym typeface="Symbol" panose="05050102010706020507" pitchFamily="18" charset="2"/>
              </a:rPr>
              <a:t>∞</a:t>
            </a:r>
            <a:endParaRPr kumimoji="1" lang="en-US" altLang="zh-CN" sz="2800" b="1">
              <a:solidFill>
                <a:srgbClr val="3333FF"/>
              </a:solidFill>
              <a:latin typeface="Times New Roman" panose="02020603050405020304" pitchFamily="18" charset="0"/>
              <a:sym typeface="Symbol" panose="05050102010706020507" pitchFamily="18" charset="2"/>
            </a:endParaRPr>
          </a:p>
        </p:txBody>
      </p:sp>
      <p:sp>
        <p:nvSpPr>
          <p:cNvPr id="107528" name="Text Box 8"/>
          <p:cNvSpPr txBox="1">
            <a:spLocks noChangeArrowheads="1"/>
          </p:cNvSpPr>
          <p:nvPr/>
        </p:nvSpPr>
        <p:spPr bwMode="auto">
          <a:xfrm>
            <a:off x="2246314" y="1448780"/>
            <a:ext cx="7450137"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latin typeface="Times New Roman" panose="02020603050405020304" pitchFamily="18" charset="0"/>
              </a:rPr>
              <a:t>B</a:t>
            </a:r>
            <a:r>
              <a:rPr kumimoji="1" lang="en-US" altLang="zh-CN" sz="2400" b="1">
                <a:latin typeface="宋体" panose="02010600030101010101" pitchFamily="2" charset="-122"/>
              </a:rPr>
              <a:t>). </a:t>
            </a:r>
            <a:r>
              <a:rPr kumimoji="1" lang="zh-CN" altLang="en-US" sz="2400" b="1">
                <a:latin typeface="宋体" panose="02010600030101010101" pitchFamily="2" charset="-122"/>
              </a:rPr>
              <a:t>当</a:t>
            </a:r>
            <a:r>
              <a:rPr kumimoji="1" lang="en-US" altLang="zh-CN" sz="2400" b="1" i="1">
                <a:latin typeface="Times New Roman" panose="02020603050405020304" pitchFamily="18" charset="0"/>
              </a:rPr>
              <a:t>V</a:t>
            </a:r>
            <a:r>
              <a:rPr kumimoji="1" lang="en-US" altLang="zh-CN" sz="2400" b="1" i="1" baseline="-25000">
                <a:latin typeface="Times New Roman" panose="02020603050405020304" pitchFamily="18" charset="0"/>
              </a:rPr>
              <a:t>i </a:t>
            </a:r>
            <a:r>
              <a:rPr kumimoji="1" lang="en-US" altLang="zh-CN" sz="2400" b="1">
                <a:latin typeface="Times New Roman" panose="02020603050405020304" pitchFamily="18" charset="0"/>
              </a:rPr>
              <a:t>=20V</a:t>
            </a:r>
            <a:r>
              <a:rPr kumimoji="1" lang="en-US" altLang="zh-CN" sz="2400" b="1">
                <a:latin typeface="宋体" panose="02010600030101010101" pitchFamily="2" charset="-122"/>
              </a:rPr>
              <a:t>; </a:t>
            </a:r>
            <a:r>
              <a:rPr kumimoji="1" lang="zh-CN" altLang="en-US" sz="2400" b="1">
                <a:latin typeface="宋体" panose="02010600030101010101" pitchFamily="2" charset="-122"/>
              </a:rPr>
              <a:t>保证</a:t>
            </a:r>
            <a:r>
              <a:rPr kumimoji="1" lang="en-US" altLang="zh-CN" sz="2400" b="1" i="1">
                <a:latin typeface="Times New Roman" panose="02020603050405020304" pitchFamily="18" charset="0"/>
              </a:rPr>
              <a:t>V</a:t>
            </a:r>
            <a:r>
              <a:rPr kumimoji="1" lang="en-US" altLang="zh-CN" sz="2400" b="1" i="1" baseline="-25000">
                <a:latin typeface="Times New Roman" panose="02020603050405020304" pitchFamily="18" charset="0"/>
              </a:rPr>
              <a:t>O</a:t>
            </a:r>
            <a:r>
              <a:rPr kumimoji="1" lang="en-US" altLang="zh-CN" sz="1600" b="1">
                <a:latin typeface="Times New Roman" panose="02020603050405020304" pitchFamily="18" charset="0"/>
              </a:rPr>
              <a:t> </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V</a:t>
            </a:r>
            <a:r>
              <a:rPr kumimoji="1" lang="en-US" altLang="zh-CN" sz="2400" b="1" baseline="-25000">
                <a:latin typeface="Times New Roman" panose="02020603050405020304" pitchFamily="18" charset="0"/>
              </a:rPr>
              <a:t>Z</a:t>
            </a:r>
            <a:r>
              <a:rPr kumimoji="1" lang="en-US" altLang="zh-CN" b="1">
                <a:latin typeface="Times New Roman" panose="02020603050405020304" pitchFamily="18" charset="0"/>
              </a:rPr>
              <a:t> </a:t>
            </a:r>
            <a:r>
              <a:rPr kumimoji="1" lang="zh-CN" altLang="en-US" sz="2400" b="1">
                <a:latin typeface="宋体" panose="02010600030101010101" pitchFamily="2" charset="-122"/>
              </a:rPr>
              <a:t>时</a:t>
            </a:r>
            <a:r>
              <a:rPr kumimoji="1" lang="en-US" altLang="zh-CN" sz="2400" b="1">
                <a:latin typeface="宋体" panose="02010600030101010101" pitchFamily="2" charset="-122"/>
              </a:rPr>
              <a:t>, </a:t>
            </a:r>
            <a:r>
              <a:rPr kumimoji="1" lang="zh-CN" altLang="en-US" sz="2400" b="1">
                <a:latin typeface="宋体" panose="02010600030101010101" pitchFamily="2" charset="-122"/>
              </a:rPr>
              <a:t>求</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L</a:t>
            </a:r>
            <a:r>
              <a:rPr kumimoji="1" lang="zh-CN" altLang="en-US" sz="2400" b="1">
                <a:latin typeface="Times New Roman" panose="02020603050405020304" pitchFamily="18" charset="0"/>
              </a:rPr>
              <a:t>的变化范围。</a:t>
            </a:r>
            <a:endParaRPr kumimoji="1" lang="zh-CN" altLang="en-US" sz="2400" b="1">
              <a:latin typeface="Times New Roman" panose="02020603050405020304" pitchFamily="18" charset="0"/>
            </a:endParaRPr>
          </a:p>
        </p:txBody>
      </p:sp>
      <p:sp>
        <p:nvSpPr>
          <p:cNvPr id="107529" name="Rectangle 9"/>
          <p:cNvSpPr>
            <a:spLocks noChangeArrowheads="1"/>
          </p:cNvSpPr>
          <p:nvPr/>
        </p:nvSpPr>
        <p:spPr bwMode="auto">
          <a:xfrm>
            <a:off x="2743201" y="3909405"/>
            <a:ext cx="4252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rPr>
              <a:t>临界稳压时</a:t>
            </a:r>
            <a:r>
              <a:rPr kumimoji="1" lang="zh-CN" altLang="en-US" sz="2400" b="1">
                <a:latin typeface="Times New Roman" panose="02020603050405020304" pitchFamily="18" charset="0"/>
                <a:ea typeface="楷体_GB2312" pitchFamily="49" charset="-122"/>
              </a:rPr>
              <a:t> </a:t>
            </a:r>
            <a:r>
              <a:rPr kumimoji="1" lang="en-US" altLang="zh-CN" sz="2400" b="1" i="1">
                <a:latin typeface="Times New Roman" panose="02020603050405020304" pitchFamily="18" charset="0"/>
                <a:ea typeface="楷体_GB2312" pitchFamily="49" charset="-122"/>
              </a:rPr>
              <a:t>R</a:t>
            </a:r>
            <a:r>
              <a:rPr kumimoji="1" lang="en-US" altLang="zh-CN" sz="2400" b="1" baseline="-25000">
                <a:latin typeface="Times New Roman" panose="02020603050405020304" pitchFamily="18" charset="0"/>
                <a:ea typeface="楷体_GB2312" pitchFamily="49" charset="-122"/>
              </a:rPr>
              <a:t>L</a:t>
            </a:r>
            <a:r>
              <a:rPr kumimoji="1" lang="en-US" altLang="zh-CN" sz="2400" b="1">
                <a:latin typeface="Times New Roman" panose="02020603050405020304" pitchFamily="18" charset="0"/>
                <a:ea typeface="楷体_GB2312" pitchFamily="49" charset="-122"/>
              </a:rPr>
              <a:t>= </a:t>
            </a:r>
            <a:r>
              <a:rPr kumimoji="1" lang="en-US" altLang="zh-CN" sz="2400" b="1" i="1">
                <a:latin typeface="Times New Roman" panose="02020603050405020304" pitchFamily="18" charset="0"/>
                <a:ea typeface="楷体_GB2312" pitchFamily="49" charset="-122"/>
              </a:rPr>
              <a:t>R</a:t>
            </a:r>
            <a:r>
              <a:rPr kumimoji="1" lang="en-US" altLang="zh-CN" sz="2400" b="1" baseline="-25000">
                <a:latin typeface="Times New Roman" panose="02020603050405020304" pitchFamily="18" charset="0"/>
                <a:ea typeface="楷体_GB2312" pitchFamily="49" charset="-122"/>
              </a:rPr>
              <a:t>Lmin</a:t>
            </a:r>
            <a:endParaRPr kumimoji="1" lang="en-US" altLang="zh-CN" sz="2400" b="1" baseline="-25000">
              <a:latin typeface="Times New Roman" panose="02020603050405020304" pitchFamily="18" charset="0"/>
              <a:ea typeface="楷体_GB2312" pitchFamily="49" charset="-122"/>
            </a:endParaRPr>
          </a:p>
        </p:txBody>
      </p:sp>
      <p:grpSp>
        <p:nvGrpSpPr>
          <p:cNvPr id="107530" name="Group 10"/>
          <p:cNvGrpSpPr/>
          <p:nvPr/>
        </p:nvGrpSpPr>
        <p:grpSpPr bwMode="auto">
          <a:xfrm>
            <a:off x="6850063" y="2956906"/>
            <a:ext cx="2711450" cy="1804987"/>
            <a:chOff x="3292" y="2433"/>
            <a:chExt cx="1708" cy="1137"/>
          </a:xfrm>
        </p:grpSpPr>
        <p:sp>
          <p:nvSpPr>
            <p:cNvPr id="107531" name="Rectangle 11"/>
            <p:cNvSpPr>
              <a:spLocks noChangeAspect="1" noChangeArrowheads="1"/>
            </p:cNvSpPr>
            <p:nvPr/>
          </p:nvSpPr>
          <p:spPr bwMode="auto">
            <a:xfrm>
              <a:off x="4500" y="2782"/>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I</a:t>
              </a:r>
              <a:r>
                <a:rPr kumimoji="1" lang="en-US" altLang="zh-CN" sz="2000" b="1" baseline="-25000">
                  <a:latin typeface="Times New Roman" panose="02020603050405020304" pitchFamily="18" charset="0"/>
                </a:rPr>
                <a:t>L</a:t>
              </a:r>
              <a:endParaRPr kumimoji="1" lang="en-US" altLang="zh-CN" sz="2000" b="1" baseline="-25000">
                <a:latin typeface="Times New Roman" panose="02020603050405020304" pitchFamily="18" charset="0"/>
              </a:endParaRPr>
            </a:p>
          </p:txBody>
        </p:sp>
        <p:sp>
          <p:nvSpPr>
            <p:cNvPr id="107532" name="Freeform 12"/>
            <p:cNvSpPr>
              <a:spLocks noChangeAspect="1"/>
            </p:cNvSpPr>
            <p:nvPr/>
          </p:nvSpPr>
          <p:spPr bwMode="auto">
            <a:xfrm flipH="1">
              <a:off x="3355" y="2717"/>
              <a:ext cx="1383" cy="835"/>
            </a:xfrm>
            <a:custGeom>
              <a:avLst/>
              <a:gdLst>
                <a:gd name="T0" fmla="*/ 384 w 384"/>
                <a:gd name="T1" fmla="*/ 0 h 912"/>
                <a:gd name="T2" fmla="*/ 0 w 384"/>
                <a:gd name="T3" fmla="*/ 0 h 912"/>
                <a:gd name="T4" fmla="*/ 0 w 384"/>
                <a:gd name="T5" fmla="*/ 912 h 912"/>
                <a:gd name="T6" fmla="*/ 384 w 384"/>
                <a:gd name="T7" fmla="*/ 912 h 912"/>
              </a:gdLst>
              <a:ahLst/>
              <a:cxnLst>
                <a:cxn ang="0">
                  <a:pos x="T0" y="T1"/>
                </a:cxn>
                <a:cxn ang="0">
                  <a:pos x="T2" y="T3"/>
                </a:cxn>
                <a:cxn ang="0">
                  <a:pos x="T4" y="T5"/>
                </a:cxn>
                <a:cxn ang="0">
                  <a:pos x="T6" y="T7"/>
                </a:cxn>
              </a:cxnLst>
              <a:rect l="0" t="0" r="r" b="b"/>
              <a:pathLst>
                <a:path w="384" h="912">
                  <a:moveTo>
                    <a:pt x="384" y="0"/>
                  </a:moveTo>
                  <a:lnTo>
                    <a:pt x="0" y="0"/>
                  </a:lnTo>
                  <a:lnTo>
                    <a:pt x="0" y="912"/>
                  </a:lnTo>
                  <a:lnTo>
                    <a:pt x="384" y="912"/>
                  </a:lnTo>
                </a:path>
              </a:pathLst>
            </a:custGeom>
            <a:noFill/>
            <a:ln w="25400">
              <a:solidFill>
                <a:schemeClr val="tx1"/>
              </a:solidFill>
              <a:rou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3" name="Line 13"/>
            <p:cNvSpPr>
              <a:spLocks noChangeAspect="1" noChangeShapeType="1"/>
            </p:cNvSpPr>
            <p:nvPr/>
          </p:nvSpPr>
          <p:spPr bwMode="auto">
            <a:xfrm flipH="1">
              <a:off x="4187" y="2710"/>
              <a:ext cx="0" cy="836"/>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4" name="Text Box 14"/>
            <p:cNvSpPr txBox="1">
              <a:spLocks noChangeAspect="1" noChangeArrowheads="1"/>
            </p:cNvSpPr>
            <p:nvPr/>
          </p:nvSpPr>
          <p:spPr bwMode="auto">
            <a:xfrm>
              <a:off x="3816" y="2982"/>
              <a:ext cx="290"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Z</a:t>
              </a:r>
              <a:endParaRPr kumimoji="1" lang="en-US" altLang="zh-CN" sz="2000" b="1">
                <a:latin typeface="Times New Roman" panose="02020603050405020304" pitchFamily="18" charset="0"/>
              </a:endParaRPr>
            </a:p>
          </p:txBody>
        </p:sp>
        <p:sp>
          <p:nvSpPr>
            <p:cNvPr id="107535" name="Text Box 15"/>
            <p:cNvSpPr txBox="1">
              <a:spLocks noChangeAspect="1" noChangeArrowheads="1"/>
            </p:cNvSpPr>
            <p:nvPr/>
          </p:nvSpPr>
          <p:spPr bwMode="auto">
            <a:xfrm>
              <a:off x="4196" y="2755"/>
              <a:ext cx="245" cy="25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I</a:t>
              </a:r>
              <a:r>
                <a:rPr kumimoji="1" lang="en-US" altLang="zh-CN" sz="2000" b="1" i="1" baseline="-25000">
                  <a:latin typeface="Times New Roman" panose="02020603050405020304" pitchFamily="18" charset="0"/>
                </a:rPr>
                <a:t>Z</a:t>
              </a:r>
              <a:endParaRPr kumimoji="1" lang="en-US" altLang="zh-CN" sz="2000" b="1" i="1">
                <a:latin typeface="Times New Roman" panose="02020603050405020304" pitchFamily="18" charset="0"/>
              </a:endParaRPr>
            </a:p>
          </p:txBody>
        </p:sp>
        <p:sp>
          <p:nvSpPr>
            <p:cNvPr id="107536" name="Line 16"/>
            <p:cNvSpPr>
              <a:spLocks noChangeAspect="1" noChangeShapeType="1"/>
            </p:cNvSpPr>
            <p:nvPr/>
          </p:nvSpPr>
          <p:spPr bwMode="auto">
            <a:xfrm>
              <a:off x="4186" y="2820"/>
              <a:ext cx="0" cy="130"/>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nvGrpSpPr>
            <p:cNvPr id="107537" name="Group 17"/>
            <p:cNvGrpSpPr>
              <a:grpSpLocks noChangeAspect="1"/>
            </p:cNvGrpSpPr>
            <p:nvPr/>
          </p:nvGrpSpPr>
          <p:grpSpPr bwMode="auto">
            <a:xfrm>
              <a:off x="4064" y="3040"/>
              <a:ext cx="238" cy="168"/>
              <a:chOff x="961" y="2994"/>
              <a:chExt cx="362" cy="255"/>
            </a:xfrm>
          </p:grpSpPr>
          <p:sp>
            <p:nvSpPr>
              <p:cNvPr id="107538" name="Line 18"/>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7539" name="Line 19"/>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7540" name="Line 20"/>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7541" name="AutoShape 21"/>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7542" name="Rectangle 22"/>
            <p:cNvSpPr>
              <a:spLocks noChangeAspect="1" noChangeArrowheads="1"/>
            </p:cNvSpPr>
            <p:nvPr/>
          </p:nvSpPr>
          <p:spPr bwMode="auto">
            <a:xfrm>
              <a:off x="4241" y="3222"/>
              <a:ext cx="1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D</a:t>
              </a:r>
              <a:r>
                <a:rPr kumimoji="1" lang="en-US" altLang="zh-CN" sz="2000" b="1" baseline="-25000">
                  <a:latin typeface="Times New Roman" panose="02020603050405020304" pitchFamily="18" charset="0"/>
                </a:rPr>
                <a:t>Z</a:t>
              </a:r>
              <a:endParaRPr kumimoji="1" lang="en-US" altLang="zh-CN" sz="2000" b="1" baseline="-25000">
                <a:latin typeface="Times New Roman" panose="02020603050405020304" pitchFamily="18" charset="0"/>
              </a:endParaRPr>
            </a:p>
          </p:txBody>
        </p:sp>
        <p:sp>
          <p:nvSpPr>
            <p:cNvPr id="107543" name="Rectangle 23"/>
            <p:cNvSpPr>
              <a:spLocks noChangeAspect="1" noChangeArrowheads="1"/>
            </p:cNvSpPr>
            <p:nvPr/>
          </p:nvSpPr>
          <p:spPr bwMode="auto">
            <a:xfrm>
              <a:off x="3722" y="2775"/>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R</a:t>
              </a:r>
              <a:endParaRPr kumimoji="1" lang="en-US" altLang="zh-CN" sz="2000" b="1" i="1">
                <a:latin typeface="Times New Roman" panose="02020603050405020304" pitchFamily="18" charset="0"/>
              </a:endParaRPr>
            </a:p>
          </p:txBody>
        </p:sp>
        <p:sp>
          <p:nvSpPr>
            <p:cNvPr id="107544" name="Oval 24"/>
            <p:cNvSpPr>
              <a:spLocks noChangeAspect="1" noChangeArrowheads="1"/>
            </p:cNvSpPr>
            <p:nvPr/>
          </p:nvSpPr>
          <p:spPr bwMode="auto">
            <a:xfrm>
              <a:off x="3335" y="2689"/>
              <a:ext cx="47" cy="47"/>
            </a:xfrm>
            <a:prstGeom prst="ellipse">
              <a:avLst/>
            </a:prstGeom>
            <a:solidFill>
              <a:schemeClr val="bg1"/>
            </a:solidFill>
            <a:ln w="25400">
              <a:solidFill>
                <a:schemeClr val="tx1"/>
              </a:solidFill>
              <a:round/>
            </a:ln>
          </p:spPr>
          <p:txBody>
            <a:bodyPr/>
            <a:lstStyle/>
            <a:p>
              <a:endParaRPr lang="zh-CN" altLang="en-US"/>
            </a:p>
          </p:txBody>
        </p:sp>
        <p:sp>
          <p:nvSpPr>
            <p:cNvPr id="107545" name="Oval 25"/>
            <p:cNvSpPr>
              <a:spLocks noChangeAspect="1" noChangeArrowheads="1"/>
            </p:cNvSpPr>
            <p:nvPr/>
          </p:nvSpPr>
          <p:spPr bwMode="auto">
            <a:xfrm>
              <a:off x="3335" y="3523"/>
              <a:ext cx="47" cy="47"/>
            </a:xfrm>
            <a:prstGeom prst="ellipse">
              <a:avLst/>
            </a:prstGeom>
            <a:solidFill>
              <a:schemeClr val="bg1"/>
            </a:solidFill>
            <a:ln w="25400">
              <a:solidFill>
                <a:schemeClr val="tx1"/>
              </a:solidFill>
              <a:round/>
            </a:ln>
          </p:spPr>
          <p:txBody>
            <a:bodyPr/>
            <a:lstStyle/>
            <a:p>
              <a:endParaRPr lang="zh-CN" altLang="en-US"/>
            </a:p>
          </p:txBody>
        </p:sp>
        <p:sp>
          <p:nvSpPr>
            <p:cNvPr id="107546" name="Rectangle 26"/>
            <p:cNvSpPr>
              <a:spLocks noChangeAspect="1" noChangeArrowheads="1"/>
            </p:cNvSpPr>
            <p:nvPr/>
          </p:nvSpPr>
          <p:spPr bwMode="auto">
            <a:xfrm>
              <a:off x="3320" y="3036"/>
              <a:ext cx="12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i="1" baseline="-25000">
                  <a:latin typeface="Times New Roman" panose="02020603050405020304" pitchFamily="18" charset="0"/>
                </a:rPr>
                <a:t>i</a:t>
              </a:r>
              <a:endParaRPr kumimoji="1" lang="en-US" altLang="zh-CN" sz="2000" b="1" i="1" baseline="-25000">
                <a:latin typeface="Times New Roman" panose="02020603050405020304" pitchFamily="18" charset="0"/>
              </a:endParaRPr>
            </a:p>
          </p:txBody>
        </p:sp>
        <p:sp>
          <p:nvSpPr>
            <p:cNvPr id="107547" name="Rectangle 27"/>
            <p:cNvSpPr>
              <a:spLocks noChangeAspect="1" noChangeArrowheads="1"/>
            </p:cNvSpPr>
            <p:nvPr/>
          </p:nvSpPr>
          <p:spPr bwMode="auto">
            <a:xfrm>
              <a:off x="3324" y="2755"/>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107548" name="Rectangle 28"/>
            <p:cNvSpPr>
              <a:spLocks noChangeAspect="1" noChangeArrowheads="1"/>
            </p:cNvSpPr>
            <p:nvPr/>
          </p:nvSpPr>
          <p:spPr bwMode="auto">
            <a:xfrm>
              <a:off x="4808" y="3027"/>
              <a:ext cx="1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O</a:t>
              </a:r>
              <a:endParaRPr kumimoji="1" lang="en-US" altLang="zh-CN" sz="2000" b="1" baseline="-25000">
                <a:latin typeface="Times New Roman" panose="02020603050405020304" pitchFamily="18" charset="0"/>
              </a:endParaRPr>
            </a:p>
          </p:txBody>
        </p:sp>
        <p:sp>
          <p:nvSpPr>
            <p:cNvPr id="107549" name="Rectangle 29"/>
            <p:cNvSpPr>
              <a:spLocks noChangeAspect="1" noChangeArrowheads="1"/>
            </p:cNvSpPr>
            <p:nvPr/>
          </p:nvSpPr>
          <p:spPr bwMode="auto">
            <a:xfrm>
              <a:off x="4823" y="2805"/>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kumimoji="1" lang="en-US" altLang="zh-CN" sz="2000" b="1" i="1">
                  <a:latin typeface="Times New Roman" panose="02020603050405020304" pitchFamily="18" charset="0"/>
                </a:rPr>
                <a:t>+</a:t>
              </a:r>
              <a:endParaRPr kumimoji="1" lang="en-US" altLang="zh-CN" sz="2000" b="1" i="1">
                <a:latin typeface="Times New Roman" panose="02020603050405020304" pitchFamily="18" charset="0"/>
              </a:endParaRPr>
            </a:p>
          </p:txBody>
        </p:sp>
        <p:sp>
          <p:nvSpPr>
            <p:cNvPr id="107550" name="Rectangle 30"/>
            <p:cNvSpPr>
              <a:spLocks noChangeAspect="1" noChangeArrowheads="1"/>
            </p:cNvSpPr>
            <p:nvPr/>
          </p:nvSpPr>
          <p:spPr bwMode="auto">
            <a:xfrm>
              <a:off x="4699" y="3015"/>
              <a:ext cx="72" cy="223"/>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Rectangle 31"/>
            <p:cNvSpPr>
              <a:spLocks noChangeAspect="1" noChangeArrowheads="1"/>
            </p:cNvSpPr>
            <p:nvPr/>
          </p:nvSpPr>
          <p:spPr bwMode="auto">
            <a:xfrm rot="-5400000">
              <a:off x="3736" y="2604"/>
              <a:ext cx="72" cy="223"/>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2" name="Rectangle 32"/>
            <p:cNvSpPr>
              <a:spLocks noChangeAspect="1" noChangeArrowheads="1"/>
            </p:cNvSpPr>
            <p:nvPr/>
          </p:nvSpPr>
          <p:spPr bwMode="auto">
            <a:xfrm>
              <a:off x="4443" y="3050"/>
              <a:ext cx="2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R</a:t>
              </a:r>
              <a:r>
                <a:rPr kumimoji="1" lang="en-US" altLang="zh-CN" sz="2000" b="1" i="1" baseline="-25000">
                  <a:latin typeface="Times New Roman" panose="02020603050405020304" pitchFamily="18" charset="0"/>
                </a:rPr>
                <a:t>L</a:t>
              </a:r>
              <a:endParaRPr kumimoji="1" lang="en-US" altLang="zh-CN" sz="2000" b="1" i="1" baseline="-25000">
                <a:latin typeface="Times New Roman" panose="02020603050405020304" pitchFamily="18" charset="0"/>
              </a:endParaRPr>
            </a:p>
          </p:txBody>
        </p:sp>
        <p:sp>
          <p:nvSpPr>
            <p:cNvPr id="107553" name="Line 33"/>
            <p:cNvSpPr>
              <a:spLocks noChangeAspect="1" noChangeShapeType="1"/>
            </p:cNvSpPr>
            <p:nvPr/>
          </p:nvSpPr>
          <p:spPr bwMode="auto">
            <a:xfrm>
              <a:off x="4733" y="2791"/>
              <a:ext cx="0" cy="129"/>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7554" name="Rectangle 34"/>
            <p:cNvSpPr>
              <a:spLocks noChangeAspect="1" noChangeArrowheads="1"/>
            </p:cNvSpPr>
            <p:nvPr/>
          </p:nvSpPr>
          <p:spPr bwMode="auto">
            <a:xfrm>
              <a:off x="3292" y="333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107555" name="Rectangle 35"/>
            <p:cNvSpPr>
              <a:spLocks noChangeAspect="1" noChangeArrowheads="1"/>
            </p:cNvSpPr>
            <p:nvPr/>
          </p:nvSpPr>
          <p:spPr bwMode="auto">
            <a:xfrm>
              <a:off x="4780" y="324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1600" b="1">
                  <a:latin typeface="Times New Roman" panose="02020603050405020304" pitchFamily="18" charset="0"/>
                </a:rPr>
                <a:t>–</a:t>
              </a:r>
              <a:endParaRPr kumimoji="1" lang="en-US" altLang="zh-CN" sz="1600" b="1">
                <a:latin typeface="Times New Roman" panose="02020603050405020304" pitchFamily="18" charset="0"/>
              </a:endParaRPr>
            </a:p>
          </p:txBody>
        </p:sp>
        <p:sp>
          <p:nvSpPr>
            <p:cNvPr id="107556" name="Line 36"/>
            <p:cNvSpPr>
              <a:spLocks noChangeAspect="1" noChangeShapeType="1"/>
            </p:cNvSpPr>
            <p:nvPr/>
          </p:nvSpPr>
          <p:spPr bwMode="auto">
            <a:xfrm flipV="1">
              <a:off x="3934" y="2718"/>
              <a:ext cx="101" cy="0"/>
            </a:xfrm>
            <a:prstGeom prst="line">
              <a:avLst/>
            </a:prstGeom>
            <a:noFill/>
            <a:ln w="2540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Rectangle 37"/>
            <p:cNvSpPr>
              <a:spLocks noChangeAspect="1" noChangeArrowheads="1"/>
            </p:cNvSpPr>
            <p:nvPr/>
          </p:nvSpPr>
          <p:spPr bwMode="auto">
            <a:xfrm>
              <a:off x="3871" y="2433"/>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I</a:t>
              </a:r>
              <a:r>
                <a:rPr kumimoji="1" lang="en-US" altLang="zh-CN" sz="2000" b="1" baseline="-25000">
                  <a:latin typeface="Times New Roman" panose="02020603050405020304" pitchFamily="18" charset="0"/>
                </a:rPr>
                <a:t>R</a:t>
              </a:r>
              <a:endParaRPr kumimoji="1" lang="en-US" altLang="zh-CN" sz="2000" b="1" baseline="-25000">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wd">
                                    <p:tmPct val="100000"/>
                                  </p:iterate>
                                  <p:childTnLst>
                                    <p:set>
                                      <p:cBhvr>
                                        <p:cTn id="6" dur="1" fill="hold">
                                          <p:stCondLst>
                                            <p:cond delay="0"/>
                                          </p:stCondLst>
                                        </p:cTn>
                                        <p:tgtEl>
                                          <p:spTgt spid="107528">
                                            <p:txEl>
                                              <p:pRg st="0" end="0"/>
                                            </p:txEl>
                                          </p:spTgt>
                                        </p:tgtEl>
                                        <p:attrNameLst>
                                          <p:attrName>style.visibility</p:attrName>
                                        </p:attrNameLst>
                                      </p:cBhvr>
                                      <p:to>
                                        <p:strVal val="visible"/>
                                      </p:to>
                                    </p:set>
                                    <p:anim calcmode="lin" valueType="num">
                                      <p:cBhvr additive="base">
                                        <p:cTn id="7" dur="300" fill="hold"/>
                                        <p:tgtEl>
                                          <p:spTgt spid="107528">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10752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0"/>
                            </p:stCondLst>
                            <p:childTnLst>
                              <p:par>
                                <p:cTn id="10" presetID="8" presetClass="entr" presetSubtype="16" fill="hold" nodeType="afterEffect">
                                  <p:stCondLst>
                                    <p:cond delay="0"/>
                                  </p:stCondLst>
                                  <p:childTnLst>
                                    <p:set>
                                      <p:cBhvr>
                                        <p:cTn id="11" dur="1" fill="hold">
                                          <p:stCondLst>
                                            <p:cond delay="0"/>
                                          </p:stCondLst>
                                        </p:cTn>
                                        <p:tgtEl>
                                          <p:spTgt spid="107530"/>
                                        </p:tgtEl>
                                        <p:attrNameLst>
                                          <p:attrName>style.visibility</p:attrName>
                                        </p:attrNameLst>
                                      </p:cBhvr>
                                      <p:to>
                                        <p:strVal val="visible"/>
                                      </p:to>
                                    </p:set>
                                    <p:animEffect transition="in" filter="diamond(in)">
                                      <p:cBhvr>
                                        <p:cTn id="12" dur="2000"/>
                                        <p:tgtEl>
                                          <p:spTgt spid="10753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iterate type="wd">
                                    <p:tmPct val="100000"/>
                                  </p:iterate>
                                  <p:childTnLst>
                                    <p:set>
                                      <p:cBhvr>
                                        <p:cTn id="16" dur="1" fill="hold">
                                          <p:stCondLst>
                                            <p:cond delay="0"/>
                                          </p:stCondLst>
                                        </p:cTn>
                                        <p:tgtEl>
                                          <p:spTgt spid="107522">
                                            <p:txEl>
                                              <p:pRg st="0" end="0"/>
                                            </p:txEl>
                                          </p:spTgt>
                                        </p:tgtEl>
                                        <p:attrNameLst>
                                          <p:attrName>style.visibility</p:attrName>
                                        </p:attrNameLst>
                                      </p:cBhvr>
                                      <p:to>
                                        <p:strVal val="visible"/>
                                      </p:to>
                                    </p:set>
                                    <p:animEffect transition="in" filter="slide(fromTop)">
                                      <p:cBhvr>
                                        <p:cTn id="17" dur="300"/>
                                        <p:tgtEl>
                                          <p:spTgt spid="107522">
                                            <p:txEl>
                                              <p:pRg st="0" end="0"/>
                                            </p:txEl>
                                          </p:spTgt>
                                        </p:tgtEl>
                                      </p:cBhvr>
                                    </p:animEffect>
                                  </p:childTnLst>
                                </p:cTn>
                              </p:par>
                            </p:childTnLst>
                          </p:cTn>
                        </p:par>
                        <p:par>
                          <p:cTn id="18" fill="hold">
                            <p:stCondLst>
                              <p:cond delay="7200"/>
                            </p:stCondLst>
                            <p:childTnLst>
                              <p:par>
                                <p:cTn id="19" presetID="22" presetClass="entr" presetSubtype="8" fill="hold" nodeType="afterEffect">
                                  <p:stCondLst>
                                    <p:cond delay="1000"/>
                                  </p:stCondLst>
                                  <p:childTnLst>
                                    <p:set>
                                      <p:cBhvr>
                                        <p:cTn id="20" dur="1" fill="hold">
                                          <p:stCondLst>
                                            <p:cond delay="0"/>
                                          </p:stCondLst>
                                        </p:cTn>
                                        <p:tgtEl>
                                          <p:spTgt spid="107523"/>
                                        </p:tgtEl>
                                        <p:attrNameLst>
                                          <p:attrName>style.visibility</p:attrName>
                                        </p:attrNameLst>
                                      </p:cBhvr>
                                      <p:to>
                                        <p:strVal val="visible"/>
                                      </p:to>
                                    </p:set>
                                    <p:animEffect transition="in" filter="wipe(left)">
                                      <p:cBhvr>
                                        <p:cTn id="21" dur="500"/>
                                        <p:tgtEl>
                                          <p:spTgt spid="107523"/>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iterate type="wd">
                                    <p:tmPct val="100000"/>
                                  </p:iterate>
                                  <p:childTnLst>
                                    <p:set>
                                      <p:cBhvr>
                                        <p:cTn id="25" dur="1" fill="hold">
                                          <p:stCondLst>
                                            <p:cond delay="0"/>
                                          </p:stCondLst>
                                        </p:cTn>
                                        <p:tgtEl>
                                          <p:spTgt spid="107529">
                                            <p:txEl>
                                              <p:pRg st="0" end="0"/>
                                            </p:txEl>
                                          </p:spTgt>
                                        </p:tgtEl>
                                        <p:attrNameLst>
                                          <p:attrName>style.visibility</p:attrName>
                                        </p:attrNameLst>
                                      </p:cBhvr>
                                      <p:to>
                                        <p:strVal val="visible"/>
                                      </p:to>
                                    </p:set>
                                    <p:animEffect transition="in" filter="box(in)">
                                      <p:cBhvr>
                                        <p:cTn id="26" dur="300"/>
                                        <p:tgtEl>
                                          <p:spTgt spid="10752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7525"/>
                                        </p:tgtEl>
                                        <p:attrNameLst>
                                          <p:attrName>style.visibility</p:attrName>
                                        </p:attrNameLst>
                                      </p:cBhvr>
                                      <p:to>
                                        <p:strVal val="visible"/>
                                      </p:to>
                                    </p:set>
                                    <p:anim calcmode="lin" valueType="num">
                                      <p:cBhvr additive="base">
                                        <p:cTn id="31" dur="500" fill="hold"/>
                                        <p:tgtEl>
                                          <p:spTgt spid="107525"/>
                                        </p:tgtEl>
                                        <p:attrNameLst>
                                          <p:attrName>ppt_x</p:attrName>
                                        </p:attrNameLst>
                                      </p:cBhvr>
                                      <p:tavLst>
                                        <p:tav tm="0">
                                          <p:val>
                                            <p:strVal val="0-#ppt_w/2"/>
                                          </p:val>
                                        </p:tav>
                                        <p:tav tm="100000">
                                          <p:val>
                                            <p:strVal val="#ppt_x"/>
                                          </p:val>
                                        </p:tav>
                                      </p:tavLst>
                                    </p:anim>
                                    <p:anim calcmode="lin" valueType="num">
                                      <p:cBhvr additive="base">
                                        <p:cTn id="32" dur="500" fill="hold"/>
                                        <p:tgtEl>
                                          <p:spTgt spid="107525"/>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8" fill="hold" nodeType="afterEffect">
                                  <p:stCondLst>
                                    <p:cond delay="1000"/>
                                  </p:stCondLst>
                                  <p:childTnLst>
                                    <p:set>
                                      <p:cBhvr>
                                        <p:cTn id="35" dur="1" fill="hold">
                                          <p:stCondLst>
                                            <p:cond delay="0"/>
                                          </p:stCondLst>
                                        </p:cTn>
                                        <p:tgtEl>
                                          <p:spTgt spid="107524"/>
                                        </p:tgtEl>
                                        <p:attrNameLst>
                                          <p:attrName>style.visibility</p:attrName>
                                        </p:attrNameLst>
                                      </p:cBhvr>
                                      <p:to>
                                        <p:strVal val="visible"/>
                                      </p:to>
                                    </p:set>
                                    <p:animEffect transition="in" filter="wipe(left)">
                                      <p:cBhvr>
                                        <p:cTn id="36" dur="500"/>
                                        <p:tgtEl>
                                          <p:spTgt spid="1075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iterate type="wd">
                                    <p:tmPct val="100000"/>
                                  </p:iterate>
                                  <p:childTnLst>
                                    <p:set>
                                      <p:cBhvr>
                                        <p:cTn id="40" dur="1" fill="hold">
                                          <p:stCondLst>
                                            <p:cond delay="0"/>
                                          </p:stCondLst>
                                        </p:cTn>
                                        <p:tgtEl>
                                          <p:spTgt spid="107526">
                                            <p:txEl>
                                              <p:pRg st="0" end="0"/>
                                            </p:txEl>
                                          </p:spTgt>
                                        </p:tgtEl>
                                        <p:attrNameLst>
                                          <p:attrName>style.visibility</p:attrName>
                                        </p:attrNameLst>
                                      </p:cBhvr>
                                      <p:to>
                                        <p:strVal val="visible"/>
                                      </p:to>
                                    </p:set>
                                    <p:animEffect transition="in" filter="wipe(left)">
                                      <p:cBhvr>
                                        <p:cTn id="41" dur="300"/>
                                        <p:tgtEl>
                                          <p:spTgt spid="10752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iterate type="wd">
                                    <p:tmPct val="100000"/>
                                  </p:iterate>
                                  <p:childTnLst>
                                    <p:set>
                                      <p:cBhvr>
                                        <p:cTn id="45" dur="1" fill="hold">
                                          <p:stCondLst>
                                            <p:cond delay="0"/>
                                          </p:stCondLst>
                                        </p:cTn>
                                        <p:tgtEl>
                                          <p:spTgt spid="107527">
                                            <p:txEl>
                                              <p:pRg st="0" end="0"/>
                                            </p:txEl>
                                          </p:spTgt>
                                        </p:tgtEl>
                                        <p:attrNameLst>
                                          <p:attrName>style.visibility</p:attrName>
                                        </p:attrNameLst>
                                      </p:cBhvr>
                                      <p:to>
                                        <p:strVal val="visible"/>
                                      </p:to>
                                    </p:set>
                                    <p:anim calcmode="lin" valueType="num">
                                      <p:cBhvr additive="base">
                                        <p:cTn id="46" dur="300" fill="hold"/>
                                        <p:tgtEl>
                                          <p:spTgt spid="107527">
                                            <p:txEl>
                                              <p:pRg st="0" end="0"/>
                                            </p:txEl>
                                          </p:spTgt>
                                        </p:tgtEl>
                                        <p:attrNameLst>
                                          <p:attrName>ppt_x</p:attrName>
                                        </p:attrNameLst>
                                      </p:cBhvr>
                                      <p:tavLst>
                                        <p:tav tm="0">
                                          <p:val>
                                            <p:strVal val="#ppt_x"/>
                                          </p:val>
                                        </p:tav>
                                        <p:tav tm="100000">
                                          <p:val>
                                            <p:strVal val="#ppt_x"/>
                                          </p:val>
                                        </p:tav>
                                      </p:tavLst>
                                    </p:anim>
                                    <p:anim calcmode="lin" valueType="num">
                                      <p:cBhvr additive="base">
                                        <p:cTn id="47" dur="300" fill="hold"/>
                                        <p:tgtEl>
                                          <p:spTgt spid="1075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autoUpdateAnimBg="0" build="p"/>
      <p:bldP spid="107525" grpId="0" autoUpdateAnimBg="0"/>
      <p:bldP spid="107526" grpId="0" autoUpdateAnimBg="0" build="p"/>
      <p:bldP spid="107527" grpId="0" autoUpdateAnimBg="0" build="p"/>
      <p:bldP spid="107528" grpId="0" advAuto="1000" autoUpdateAnimBg="0" build="p"/>
      <p:bldP spid="107529" grpId="0" autoUpdateAnimBg="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en-US" altLang="zh-CN" kern="0" dirty="0">
                <a:latin typeface="+mn-ea"/>
                <a:ea typeface="+mn-ea"/>
              </a:rPr>
              <a:t>1.1</a:t>
            </a:r>
            <a:r>
              <a:rPr lang="zh-CN" altLang="en-US" kern="0" dirty="0">
                <a:latin typeface="+mn-ea"/>
                <a:ea typeface="+mn-ea"/>
              </a:rPr>
              <a:t> 二极管的基本特性</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半导体二极管的伏安特性</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33209"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132" name="文本框 1"/>
          <p:cNvSpPr txBox="1">
            <a:spLocks noChangeArrowheads="1"/>
          </p:cNvSpPr>
          <p:nvPr/>
        </p:nvSpPr>
        <p:spPr bwMode="auto">
          <a:xfrm>
            <a:off x="1903413" y="2082800"/>
            <a:ext cx="8153400" cy="369888"/>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我们以</a:t>
            </a:r>
            <a:r>
              <a:rPr lang="en-US" altLang="zh-CN" b="1">
                <a:latin typeface="Times New Roman" panose="02020603050405020304" pitchFamily="18" charset="0"/>
                <a:ea typeface="楷体_GB2312" pitchFamily="49" charset="-122"/>
                <a:cs typeface="Times New Roman" panose="02020603050405020304" pitchFamily="18" charset="0"/>
              </a:rPr>
              <a:t>1N4001</a:t>
            </a:r>
            <a:r>
              <a:rPr lang="zh-CN" altLang="en-US" b="1">
                <a:latin typeface="Times New Roman" panose="02020603050405020304" pitchFamily="18" charset="0"/>
                <a:ea typeface="楷体_GB2312" pitchFamily="49" charset="-122"/>
                <a:cs typeface="Times New Roman" panose="02020603050405020304" pitchFamily="18" charset="0"/>
              </a:rPr>
              <a:t>型</a:t>
            </a:r>
            <a:r>
              <a:rPr lang="en-US" altLang="zh-CN" b="1">
                <a:latin typeface="Times New Roman" panose="02020603050405020304" pitchFamily="18" charset="0"/>
                <a:ea typeface="楷体_GB2312" pitchFamily="49" charset="-122"/>
                <a:cs typeface="Times New Roman" panose="02020603050405020304" pitchFamily="18" charset="0"/>
              </a:rPr>
              <a:t>Si</a:t>
            </a:r>
            <a:r>
              <a:rPr lang="zh-CN" altLang="en-US" b="1">
                <a:latin typeface="Times New Roman" panose="02020603050405020304" pitchFamily="18" charset="0"/>
                <a:ea typeface="楷体_GB2312" pitchFamily="49" charset="-122"/>
                <a:cs typeface="Times New Roman" panose="02020603050405020304" pitchFamily="18" charset="0"/>
              </a:rPr>
              <a:t>半导体二极管为例，测试研究其伏安特性。</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134" name="文本框 1"/>
          <p:cNvSpPr txBox="1">
            <a:spLocks noChangeArrowheads="1"/>
          </p:cNvSpPr>
          <p:nvPr/>
        </p:nvSpPr>
        <p:spPr bwMode="auto">
          <a:xfrm>
            <a:off x="5267325" y="2544763"/>
            <a:ext cx="2033588" cy="368300"/>
          </a:xfrm>
          <a:prstGeom prst="rect">
            <a:avLst/>
          </a:prstGeom>
          <a:noFill/>
          <a:ln w="9525">
            <a:noFill/>
            <a:miter lim="800000"/>
          </a:ln>
        </p:spPr>
        <p:txBody>
          <a:bodyPr wrap="none">
            <a:spAutoFit/>
          </a:bodyPr>
          <a:lstStyle/>
          <a:p>
            <a:pPr algn="ctr"/>
            <a:r>
              <a:rPr lang="zh-CN" altLang="en-US"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正向</a:t>
            </a:r>
            <a:r>
              <a:rPr lang="zh-CN" altLang="en-US">
                <a:latin typeface="Times New Roman" panose="02020603050405020304" pitchFamily="18" charset="0"/>
                <a:ea typeface="宋体" panose="02010600030101010101" pitchFamily="2" charset="-122"/>
                <a:cs typeface="Times New Roman" panose="02020603050405020304" pitchFamily="18" charset="0"/>
              </a:rPr>
              <a:t>特性测试数据</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 name="组合 10"/>
          <p:cNvGrpSpPr/>
          <p:nvPr/>
        </p:nvGrpSpPr>
        <p:grpSpPr bwMode="auto">
          <a:xfrm>
            <a:off x="1774825" y="2544764"/>
            <a:ext cx="3314700" cy="3095625"/>
            <a:chOff x="251520" y="2234494"/>
            <a:chExt cx="3314463" cy="3096344"/>
          </a:xfrm>
        </p:grpSpPr>
        <p:sp>
          <p:nvSpPr>
            <p:cNvPr id="33269" name="文本框 1"/>
            <p:cNvSpPr txBox="1">
              <a:spLocks noChangeArrowheads="1"/>
            </p:cNvSpPr>
            <p:nvPr/>
          </p:nvSpPr>
          <p:spPr bwMode="auto">
            <a:xfrm>
              <a:off x="779977" y="2234494"/>
              <a:ext cx="2034531" cy="369332"/>
            </a:xfrm>
            <a:prstGeom prst="rect">
              <a:avLst/>
            </a:prstGeom>
            <a:noFill/>
            <a:ln w="9525">
              <a:noFill/>
              <a:miter lim="800000"/>
            </a:ln>
          </p:spPr>
          <p:txBody>
            <a:bodyPr wrap="none">
              <a:spAutoFit/>
            </a:bodyPr>
            <a:lstStyle/>
            <a:p>
              <a:pPr algn="ctr"/>
              <a:r>
                <a:rPr lang="zh-CN" altLang="en-US"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正向</a:t>
              </a:r>
              <a:r>
                <a:rPr lang="zh-CN" altLang="en-US">
                  <a:latin typeface="Times New Roman" panose="02020603050405020304" pitchFamily="18" charset="0"/>
                  <a:ea typeface="宋体" panose="02010600030101010101" pitchFamily="2" charset="-122"/>
                  <a:cs typeface="Times New Roman" panose="02020603050405020304" pitchFamily="18" charset="0"/>
                </a:rPr>
                <a:t>特性测试电路</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3270" name="组合 82"/>
            <p:cNvGrpSpPr/>
            <p:nvPr/>
          </p:nvGrpSpPr>
          <p:grpSpPr bwMode="auto">
            <a:xfrm>
              <a:off x="251520" y="2736000"/>
              <a:ext cx="3314463" cy="1822001"/>
              <a:chOff x="609465" y="2060848"/>
              <a:chExt cx="3314463" cy="1822001"/>
            </a:xfrm>
          </p:grpSpPr>
          <p:cxnSp>
            <p:nvCxnSpPr>
              <p:cNvPr id="87" name="直接连接符 86"/>
              <p:cNvCxnSpPr/>
              <p:nvPr/>
            </p:nvCxnSpPr>
            <p:spPr>
              <a:xfrm>
                <a:off x="2447659" y="2126210"/>
                <a:ext cx="0" cy="1756183"/>
              </a:xfrm>
              <a:prstGeom prst="line">
                <a:avLst/>
              </a:prstGeom>
              <a:ln w="158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3396916" y="2129386"/>
                <a:ext cx="0" cy="17530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12656" y="2129386"/>
                <a:ext cx="0" cy="17530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275" name="组合 4"/>
              <p:cNvGrpSpPr>
                <a:grpSpLocks noChangeAspect="1"/>
              </p:cNvGrpSpPr>
              <p:nvPr/>
            </p:nvGrpSpPr>
            <p:grpSpPr bwMode="auto">
              <a:xfrm rot="5400000">
                <a:off x="3235279" y="2370681"/>
                <a:ext cx="324036" cy="324036"/>
                <a:chOff x="1624158" y="3955308"/>
                <a:chExt cx="216024" cy="216024"/>
              </a:xfrm>
            </p:grpSpPr>
            <p:sp>
              <p:nvSpPr>
                <p:cNvPr id="22" name="等腰三角形 21"/>
                <p:cNvSpPr/>
                <p:nvPr/>
              </p:nvSpPr>
              <p:spPr>
                <a:xfrm rot="5400000">
                  <a:off x="1624231" y="3955599"/>
                  <a:ext cx="215885" cy="215950"/>
                </a:xfrm>
                <a:prstGeom prst="triangl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cxnSp>
              <p:nvCxnSpPr>
                <p:cNvPr id="23" name="直接连接符 22"/>
                <p:cNvCxnSpPr/>
                <p:nvPr/>
              </p:nvCxnSpPr>
              <p:spPr>
                <a:xfrm rot="5400000">
                  <a:off x="1732206" y="4063574"/>
                  <a:ext cx="2158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直接连接符 23"/>
              <p:cNvCxnSpPr/>
              <p:nvPr/>
            </p:nvCxnSpPr>
            <p:spPr>
              <a:xfrm>
                <a:off x="912656" y="2129386"/>
                <a:ext cx="24842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12656" y="3882393"/>
                <a:ext cx="24842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278" name="组合 11"/>
              <p:cNvGrpSpPr/>
              <p:nvPr/>
            </p:nvGrpSpPr>
            <p:grpSpPr bwMode="auto">
              <a:xfrm>
                <a:off x="3131840" y="3090817"/>
                <a:ext cx="530915" cy="504000"/>
                <a:chOff x="3694446" y="4293096"/>
                <a:chExt cx="530915" cy="504000"/>
              </a:xfrm>
            </p:grpSpPr>
            <p:sp>
              <p:nvSpPr>
                <p:cNvPr id="7" name="椭圆 6"/>
                <p:cNvSpPr/>
                <p:nvPr/>
              </p:nvSpPr>
              <p:spPr>
                <a:xfrm>
                  <a:off x="3707128" y="4292326"/>
                  <a:ext cx="504789" cy="5049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3305" name="TextBox 8"/>
                <p:cNvSpPr txBox="1">
                  <a:spLocks noChangeArrowheads="1"/>
                </p:cNvSpPr>
                <p:nvPr/>
              </p:nvSpPr>
              <p:spPr bwMode="auto">
                <a:xfrm>
                  <a:off x="3694446" y="4369898"/>
                  <a:ext cx="530915" cy="369332"/>
                </a:xfrm>
                <a:prstGeom prst="rect">
                  <a:avLst/>
                </a:prstGeom>
                <a:noFill/>
                <a:ln w="9525">
                  <a:noFill/>
                  <a:miter lim="800000"/>
                </a:ln>
              </p:spPr>
              <p:txBody>
                <a:bodyPr wrap="none">
                  <a:spAutoFit/>
                </a:bodyPr>
                <a:lstStyle/>
                <a:p>
                  <a:pPr eaLnBrk="0" hangingPunct="0"/>
                  <a:r>
                    <a:rPr lang="en-US" altLang="zh-CN"/>
                    <a:t>mA</a:t>
                  </a:r>
                  <a:endParaRPr lang="zh-CN" altLang="en-US"/>
                </a:p>
              </p:txBody>
            </p:sp>
          </p:grpSp>
          <p:sp>
            <p:nvSpPr>
              <p:cNvPr id="72" name="椭圆 71"/>
              <p:cNvSpPr/>
              <p:nvPr/>
            </p:nvSpPr>
            <p:spPr>
              <a:xfrm>
                <a:off x="2195265" y="2753419"/>
                <a:ext cx="504789" cy="5033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3280" name="TextBox 9"/>
              <p:cNvSpPr txBox="1">
                <a:spLocks noChangeArrowheads="1"/>
              </p:cNvSpPr>
              <p:nvPr/>
            </p:nvSpPr>
            <p:spPr bwMode="auto">
              <a:xfrm>
                <a:off x="2278484" y="2844000"/>
                <a:ext cx="351378" cy="369332"/>
              </a:xfrm>
              <a:prstGeom prst="rect">
                <a:avLst/>
              </a:prstGeom>
              <a:noFill/>
              <a:ln w="9525">
                <a:noFill/>
                <a:miter lim="800000"/>
              </a:ln>
            </p:spPr>
            <p:txBody>
              <a:bodyPr wrap="none">
                <a:spAutoFit/>
              </a:bodyPr>
              <a:lstStyle/>
              <a:p>
                <a:pPr eaLnBrk="0" hangingPunct="0"/>
                <a:r>
                  <a:rPr lang="en-US" altLang="zh-CN">
                    <a:latin typeface="Times New Roman" panose="02020603050405020304" pitchFamily="18" charset="0"/>
                    <a:cs typeface="Times New Roman" panose="02020603050405020304" pitchFamily="18" charset="0"/>
                  </a:rPr>
                  <a:t>V</a:t>
                </a:r>
                <a:endParaRPr lang="zh-CN" altLang="en-US">
                  <a:latin typeface="Times New Roman" panose="02020603050405020304" pitchFamily="18" charset="0"/>
                  <a:cs typeface="Times New Roman" panose="02020603050405020304" pitchFamily="18" charset="0"/>
                </a:endParaRPr>
              </a:p>
            </p:txBody>
          </p:sp>
          <p:sp>
            <p:nvSpPr>
              <p:cNvPr id="44" name="矩形 43"/>
              <p:cNvSpPr>
                <a:spLocks noChangeAspect="1"/>
              </p:cNvSpPr>
              <p:nvPr/>
            </p:nvSpPr>
            <p:spPr>
              <a:xfrm>
                <a:off x="1522213" y="2061108"/>
                <a:ext cx="473041" cy="1349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33282" name="组合 16406"/>
              <p:cNvGrpSpPr/>
              <p:nvPr/>
            </p:nvGrpSpPr>
            <p:grpSpPr bwMode="auto">
              <a:xfrm>
                <a:off x="609465" y="2860850"/>
                <a:ext cx="607221" cy="349623"/>
                <a:chOff x="189708" y="4504922"/>
                <a:chExt cx="607221" cy="437029"/>
              </a:xfrm>
            </p:grpSpPr>
            <p:sp>
              <p:nvSpPr>
                <p:cNvPr id="16406" name="矩形 16405"/>
                <p:cNvSpPr/>
                <p:nvPr/>
              </p:nvSpPr>
              <p:spPr>
                <a:xfrm>
                  <a:off x="384957" y="4545299"/>
                  <a:ext cx="217472" cy="339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33296" name="组合 16391"/>
                <p:cNvGrpSpPr>
                  <a:grpSpLocks noChangeAspect="1"/>
                </p:cNvGrpSpPr>
                <p:nvPr/>
              </p:nvGrpSpPr>
              <p:grpSpPr bwMode="auto">
                <a:xfrm>
                  <a:off x="189708" y="4504922"/>
                  <a:ext cx="607220" cy="146666"/>
                  <a:chOff x="854686" y="4383664"/>
                  <a:chExt cx="404813" cy="97777"/>
                </a:xfrm>
              </p:grpSpPr>
              <p:sp>
                <p:nvSpPr>
                  <p:cNvPr id="27" name="矩形 26"/>
                  <p:cNvSpPr/>
                  <p:nvPr/>
                </p:nvSpPr>
                <p:spPr>
                  <a:xfrm>
                    <a:off x="961570" y="4392057"/>
                    <a:ext cx="191544" cy="89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3302" name="Line 1188"/>
                  <p:cNvSpPr>
                    <a:spLocks noChangeAspect="1" noChangeShapeType="1"/>
                  </p:cNvSpPr>
                  <p:nvPr/>
                </p:nvSpPr>
                <p:spPr bwMode="auto">
                  <a:xfrm>
                    <a:off x="854686" y="4383664"/>
                    <a:ext cx="404813" cy="0"/>
                  </a:xfrm>
                  <a:prstGeom prst="line">
                    <a:avLst/>
                  </a:prstGeom>
                  <a:noFill/>
                  <a:ln w="15875">
                    <a:solidFill>
                      <a:schemeClr val="tx1"/>
                    </a:solidFill>
                    <a:round/>
                  </a:ln>
                </p:spPr>
                <p:txBody>
                  <a:bodyPr/>
                  <a:lstStyle/>
                  <a:p>
                    <a:endParaRPr lang="zh-CN" altLang="en-US"/>
                  </a:p>
                </p:txBody>
              </p:sp>
              <p:sp>
                <p:nvSpPr>
                  <p:cNvPr id="33303" name="Line 1189"/>
                  <p:cNvSpPr>
                    <a:spLocks noChangeAspect="1" noChangeShapeType="1"/>
                  </p:cNvSpPr>
                  <p:nvPr/>
                </p:nvSpPr>
                <p:spPr bwMode="auto">
                  <a:xfrm flipV="1">
                    <a:off x="961842" y="4474152"/>
                    <a:ext cx="190500" cy="0"/>
                  </a:xfrm>
                  <a:prstGeom prst="line">
                    <a:avLst/>
                  </a:prstGeom>
                  <a:noFill/>
                  <a:ln w="38100">
                    <a:solidFill>
                      <a:schemeClr val="tx1"/>
                    </a:solidFill>
                    <a:round/>
                  </a:ln>
                </p:spPr>
                <p:txBody>
                  <a:bodyPr/>
                  <a:lstStyle/>
                  <a:p>
                    <a:endParaRPr lang="zh-CN" altLang="en-US"/>
                  </a:p>
                </p:txBody>
              </p:sp>
            </p:grpSp>
            <p:grpSp>
              <p:nvGrpSpPr>
                <p:cNvPr id="33297" name="组合 100"/>
                <p:cNvGrpSpPr>
                  <a:grpSpLocks noChangeAspect="1"/>
                </p:cNvGrpSpPr>
                <p:nvPr/>
              </p:nvGrpSpPr>
              <p:grpSpPr bwMode="auto">
                <a:xfrm>
                  <a:off x="189709" y="4795285"/>
                  <a:ext cx="607220" cy="146666"/>
                  <a:chOff x="854686" y="4383664"/>
                  <a:chExt cx="404813" cy="97777"/>
                </a:xfrm>
              </p:grpSpPr>
              <p:sp>
                <p:nvSpPr>
                  <p:cNvPr id="102" name="矩形 101"/>
                  <p:cNvSpPr/>
                  <p:nvPr/>
                </p:nvSpPr>
                <p:spPr>
                  <a:xfrm>
                    <a:off x="961570" y="4391672"/>
                    <a:ext cx="191544" cy="89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3299" name="Line 1188"/>
                  <p:cNvSpPr>
                    <a:spLocks noChangeAspect="1" noChangeShapeType="1"/>
                  </p:cNvSpPr>
                  <p:nvPr/>
                </p:nvSpPr>
                <p:spPr bwMode="auto">
                  <a:xfrm>
                    <a:off x="854686" y="4383664"/>
                    <a:ext cx="404813" cy="0"/>
                  </a:xfrm>
                  <a:prstGeom prst="line">
                    <a:avLst/>
                  </a:prstGeom>
                  <a:noFill/>
                  <a:ln w="15875">
                    <a:solidFill>
                      <a:schemeClr val="tx1"/>
                    </a:solidFill>
                    <a:round/>
                  </a:ln>
                </p:spPr>
                <p:txBody>
                  <a:bodyPr/>
                  <a:lstStyle/>
                  <a:p>
                    <a:endParaRPr lang="zh-CN" altLang="en-US"/>
                  </a:p>
                </p:txBody>
              </p:sp>
              <p:sp>
                <p:nvSpPr>
                  <p:cNvPr id="33300" name="Line 1189"/>
                  <p:cNvSpPr>
                    <a:spLocks noChangeAspect="1" noChangeShapeType="1"/>
                  </p:cNvSpPr>
                  <p:nvPr/>
                </p:nvSpPr>
                <p:spPr bwMode="auto">
                  <a:xfrm flipV="1">
                    <a:off x="961842" y="4474152"/>
                    <a:ext cx="190500" cy="0"/>
                  </a:xfrm>
                  <a:prstGeom prst="line">
                    <a:avLst/>
                  </a:prstGeom>
                  <a:noFill/>
                  <a:ln w="38100">
                    <a:solidFill>
                      <a:schemeClr val="tx1"/>
                    </a:solidFill>
                    <a:round/>
                  </a:ln>
                </p:spPr>
                <p:txBody>
                  <a:bodyPr/>
                  <a:lstStyle/>
                  <a:p>
                    <a:endParaRPr lang="zh-CN" altLang="en-US"/>
                  </a:p>
                </p:txBody>
              </p:sp>
            </p:grpSp>
          </p:grpSp>
          <p:cxnSp>
            <p:nvCxnSpPr>
              <p:cNvPr id="16409" name="直接箭头连接符 16408"/>
              <p:cNvCxnSpPr/>
              <p:nvPr/>
            </p:nvCxnSpPr>
            <p:spPr>
              <a:xfrm flipV="1">
                <a:off x="660261" y="2632741"/>
                <a:ext cx="504789" cy="746298"/>
              </a:xfrm>
              <a:prstGeom prst="straightConnector1">
                <a:avLst/>
              </a:prstGeom>
              <a:ln w="15875">
                <a:solidFill>
                  <a:schemeClr val="tx1"/>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33284" name="TextBox 16410"/>
              <p:cNvSpPr txBox="1">
                <a:spLocks noChangeArrowheads="1"/>
              </p:cNvSpPr>
              <p:nvPr/>
            </p:nvSpPr>
            <p:spPr bwMode="auto">
              <a:xfrm>
                <a:off x="1216686" y="2774899"/>
                <a:ext cx="372218" cy="461665"/>
              </a:xfrm>
              <a:prstGeom prst="rect">
                <a:avLst/>
              </a:prstGeom>
              <a:noFill/>
              <a:ln w="9525">
                <a:noFill/>
                <a:miter lim="800000"/>
              </a:ln>
            </p:spPr>
            <p:txBody>
              <a:bodyPr wrap="none">
                <a:spAutoFit/>
              </a:bodyPr>
              <a:lstStyle/>
              <a:p>
                <a:pPr eaLnBrk="0" hangingPunct="0"/>
                <a:r>
                  <a:rPr lang="en-US" altLang="zh-CN" sz="2400" i="1">
                    <a:latin typeface="Times New Roman" panose="02020603050405020304" pitchFamily="18" charset="0"/>
                    <a:cs typeface="Times New Roman" panose="02020603050405020304" pitchFamily="18" charset="0"/>
                  </a:rPr>
                  <a:t>E</a:t>
                </a:r>
                <a:endParaRPr lang="zh-CN" altLang="en-US" sz="2400" i="1">
                  <a:latin typeface="Times New Roman" panose="02020603050405020304" pitchFamily="18" charset="0"/>
                  <a:cs typeface="Times New Roman" panose="02020603050405020304" pitchFamily="18" charset="0"/>
                </a:endParaRPr>
              </a:p>
            </p:txBody>
          </p:sp>
          <p:sp>
            <p:nvSpPr>
              <p:cNvPr id="33285" name="TextBox 110"/>
              <p:cNvSpPr txBox="1">
                <a:spLocks noChangeArrowheads="1"/>
              </p:cNvSpPr>
              <p:nvPr/>
            </p:nvSpPr>
            <p:spPr bwMode="auto">
              <a:xfrm>
                <a:off x="1573066" y="2195863"/>
                <a:ext cx="372218" cy="461665"/>
              </a:xfrm>
              <a:prstGeom prst="rect">
                <a:avLst/>
              </a:prstGeom>
              <a:noFill/>
              <a:ln w="9525">
                <a:noFill/>
                <a:miter lim="800000"/>
              </a:ln>
            </p:spPr>
            <p:txBody>
              <a:bodyPr wrap="none">
                <a:spAutoFit/>
              </a:bodyPr>
              <a:lstStyle/>
              <a:p>
                <a:pPr eaLnBrk="0" hangingPunct="0"/>
                <a:r>
                  <a:rPr lang="en-US" altLang="zh-CN" sz="2400" i="1">
                    <a:latin typeface="Times New Roman" panose="02020603050405020304" pitchFamily="18" charset="0"/>
                    <a:cs typeface="Times New Roman" panose="02020603050405020304" pitchFamily="18" charset="0"/>
                  </a:rPr>
                  <a:t>R</a:t>
                </a:r>
                <a:endParaRPr lang="zh-CN" altLang="en-US" sz="2400" i="1">
                  <a:latin typeface="Times New Roman" panose="02020603050405020304" pitchFamily="18" charset="0"/>
                  <a:cs typeface="Times New Roman" panose="02020603050405020304" pitchFamily="18" charset="0"/>
                </a:endParaRPr>
              </a:p>
            </p:txBody>
          </p:sp>
          <p:sp>
            <p:nvSpPr>
              <p:cNvPr id="33286" name="TextBox 111"/>
              <p:cNvSpPr txBox="1">
                <a:spLocks noChangeArrowheads="1"/>
              </p:cNvSpPr>
              <p:nvPr/>
            </p:nvSpPr>
            <p:spPr bwMode="auto">
              <a:xfrm>
                <a:off x="3516444" y="2301866"/>
                <a:ext cx="407484" cy="461665"/>
              </a:xfrm>
              <a:prstGeom prst="rect">
                <a:avLst/>
              </a:prstGeom>
              <a:noFill/>
              <a:ln w="9525">
                <a:noFill/>
                <a:miter lim="800000"/>
              </a:ln>
            </p:spPr>
            <p:txBody>
              <a:bodyPr wrap="none">
                <a:spAutoFit/>
              </a:bodyPr>
              <a:lstStyle/>
              <a:p>
                <a:pPr eaLnBrk="0" hangingPunct="0"/>
                <a:r>
                  <a:rPr lang="en-US" altLang="zh-CN" sz="2400" i="1">
                    <a:latin typeface="Times New Roman" panose="02020603050405020304" pitchFamily="18" charset="0"/>
                    <a:cs typeface="Times New Roman" panose="02020603050405020304" pitchFamily="18" charset="0"/>
                  </a:rPr>
                  <a:t>D</a:t>
                </a:r>
                <a:endParaRPr lang="zh-CN" altLang="en-US" sz="2400" i="1">
                  <a:latin typeface="Times New Roman" panose="02020603050405020304" pitchFamily="18" charset="0"/>
                  <a:cs typeface="Times New Roman" panose="02020603050405020304" pitchFamily="18" charset="0"/>
                </a:endParaRPr>
              </a:p>
            </p:txBody>
          </p:sp>
          <p:grpSp>
            <p:nvGrpSpPr>
              <p:cNvPr id="33287" name="组合 78"/>
              <p:cNvGrpSpPr/>
              <p:nvPr/>
            </p:nvGrpSpPr>
            <p:grpSpPr bwMode="auto">
              <a:xfrm>
                <a:off x="2545030" y="2573238"/>
                <a:ext cx="144016" cy="804338"/>
                <a:chOff x="2411760" y="4415662"/>
                <a:chExt cx="144016" cy="804338"/>
              </a:xfrm>
            </p:grpSpPr>
            <p:cxnSp>
              <p:nvCxnSpPr>
                <p:cNvPr id="16413" name="直接连接符 16412"/>
                <p:cNvCxnSpPr/>
                <p:nvPr/>
              </p:nvCxnSpPr>
              <p:spPr>
                <a:xfrm>
                  <a:off x="2411220" y="4487868"/>
                  <a:ext cx="14445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484240" y="4416413"/>
                  <a:ext cx="0" cy="14449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2411220" y="5219875"/>
                  <a:ext cx="14445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288" name="组合 123"/>
              <p:cNvGrpSpPr/>
              <p:nvPr/>
            </p:nvGrpSpPr>
            <p:grpSpPr bwMode="auto">
              <a:xfrm>
                <a:off x="3491880" y="2904809"/>
                <a:ext cx="144016" cy="804338"/>
                <a:chOff x="2411760" y="4415662"/>
                <a:chExt cx="144016" cy="804338"/>
              </a:xfrm>
            </p:grpSpPr>
            <p:cxnSp>
              <p:nvCxnSpPr>
                <p:cNvPr id="125" name="直接连接符 124"/>
                <p:cNvCxnSpPr/>
                <p:nvPr/>
              </p:nvCxnSpPr>
              <p:spPr>
                <a:xfrm>
                  <a:off x="2412039" y="4486573"/>
                  <a:ext cx="14445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2485059" y="4415119"/>
                  <a:ext cx="0" cy="14449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2412039" y="5220169"/>
                  <a:ext cx="14445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271" name="文本框 1"/>
            <p:cNvSpPr txBox="1">
              <a:spLocks noChangeArrowheads="1"/>
            </p:cNvSpPr>
            <p:nvPr/>
          </p:nvSpPr>
          <p:spPr bwMode="auto">
            <a:xfrm>
              <a:off x="929056" y="4684507"/>
              <a:ext cx="1736373" cy="646331"/>
            </a:xfrm>
            <a:prstGeom prst="rect">
              <a:avLst/>
            </a:prstGeom>
            <a:noFill/>
            <a:ln w="9525">
              <a:noFill/>
              <a:miter lim="800000"/>
            </a:ln>
          </p:spPr>
          <p:txBody>
            <a:bodyPr wrap="none">
              <a:spAutoFit/>
            </a:bodyPr>
            <a:lstStyle/>
            <a:p>
              <a:pPr algn="ctr"/>
              <a:r>
                <a:rPr lang="en-US" altLang="zh-CN" i="1">
                  <a:latin typeface="Times New Roman" panose="02020603050405020304" pitchFamily="18" charset="0"/>
                  <a:ea typeface="宋体" panose="02010600030101010101" pitchFamily="2" charset="-122"/>
                  <a:cs typeface="Times New Roman" panose="02020603050405020304" pitchFamily="18" charset="0"/>
                </a:rPr>
                <a:t>D</a:t>
              </a:r>
              <a:r>
                <a:rPr lang="zh-CN" altLang="en-US">
                  <a:latin typeface="Times New Roman" panose="02020603050405020304" pitchFamily="18" charset="0"/>
                  <a:ea typeface="宋体" panose="02010600030101010101" pitchFamily="2" charset="-122"/>
                  <a:cs typeface="Times New Roman" panose="02020603050405020304" pitchFamily="18" charset="0"/>
                </a:rPr>
                <a:t>为被测二极管</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i="1">
                  <a:latin typeface="Times New Roman" panose="02020603050405020304" pitchFamily="18" charset="0"/>
                  <a:ea typeface="宋体" panose="02010600030101010101" pitchFamily="2" charset="-122"/>
                  <a:cs typeface="Times New Roman" panose="02020603050405020304" pitchFamily="18" charset="0"/>
                </a:rPr>
                <a:t>R</a:t>
              </a:r>
              <a:r>
                <a:rPr lang="zh-CN" altLang="en-US">
                  <a:latin typeface="Times New Roman" panose="02020603050405020304" pitchFamily="18" charset="0"/>
                  <a:ea typeface="宋体" panose="02010600030101010101" pitchFamily="2" charset="-122"/>
                  <a:cs typeface="Times New Roman" panose="02020603050405020304" pitchFamily="18" charset="0"/>
                </a:rPr>
                <a:t>为限流电阻</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graphicFrame>
        <p:nvGraphicFramePr>
          <p:cNvPr id="6" name="表格 5"/>
          <p:cNvGraphicFramePr>
            <a:graphicFrameLocks noGrp="1"/>
          </p:cNvGraphicFramePr>
          <p:nvPr/>
        </p:nvGraphicFramePr>
        <p:xfrm>
          <a:off x="5364163" y="3009900"/>
          <a:ext cx="1812554" cy="3088080"/>
        </p:xfrm>
        <a:graphic>
          <a:graphicData uri="http://schemas.openxmlformats.org/drawingml/2006/table">
            <a:tbl>
              <a:tblPr>
                <a:tableStyleId>{5C22544A-7EE6-4342-B048-85BDC9FD1C3A}</a:tableStyleId>
              </a:tblPr>
              <a:tblGrid>
                <a:gridCol w="732434"/>
                <a:gridCol w="1080120"/>
              </a:tblGrid>
              <a:tr h="180975">
                <a:tc>
                  <a:txBody>
                    <a:bodyPr/>
                    <a:lstStyle/>
                    <a:p>
                      <a:pPr algn="ctr" fontAlgn="ctr"/>
                      <a:r>
                        <a:rPr lang="en-US" altLang="zh-CN" sz="2400" i="1" u="none" strike="noStrike" dirty="0" err="1">
                          <a:effectLst/>
                          <a:latin typeface="Times New Roman" panose="02020603050405020304" pitchFamily="18" charset="0"/>
                          <a:cs typeface="Times New Roman" panose="02020603050405020304" pitchFamily="18" charset="0"/>
                        </a:rPr>
                        <a:t>u</a:t>
                      </a:r>
                      <a:r>
                        <a:rPr lang="en-US" altLang="zh-CN" sz="2400" u="none" strike="noStrike" baseline="-25000" dirty="0" err="1">
                          <a:effectLst/>
                          <a:latin typeface="Times New Roman" panose="02020603050405020304" pitchFamily="18" charset="0"/>
                          <a:cs typeface="Times New Roman" panose="02020603050405020304" pitchFamily="18" charset="0"/>
                        </a:rPr>
                        <a:t>D</a:t>
                      </a:r>
                      <a:r>
                        <a:rPr lang="zh-CN" altLang="en-US" sz="2400" u="none" strike="noStrike" dirty="0">
                          <a:effectLst/>
                          <a:latin typeface="Times New Roman" panose="02020603050405020304" pitchFamily="18" charset="0"/>
                          <a:cs typeface="Times New Roman" panose="02020603050405020304" pitchFamily="18" charset="0"/>
                        </a:rPr>
                        <a:t>　</a:t>
                      </a:r>
                      <a:endParaRPr lang="zh-CN" altLang="en-US" sz="2400" b="0" i="0" u="none" strike="noStrike" dirty="0">
                        <a:effectLst/>
                        <a:latin typeface="Times New Roman" panose="02020603050405020304" pitchFamily="18" charset="0"/>
                        <a:cs typeface="Times New Roman" panose="02020603050405020304" pitchFamily="18" charset="0"/>
                      </a:endParaRPr>
                    </a:p>
                  </a:txBody>
                  <a:tcPr marL="10800" marR="10800" marT="0" marB="10800"/>
                </a:tc>
                <a:tc>
                  <a:txBody>
                    <a:bodyPr/>
                    <a:lstStyle/>
                    <a:p>
                      <a:pPr algn="ctr" fontAlgn="ctr"/>
                      <a:r>
                        <a:rPr lang="en-US" altLang="zh-CN" sz="2400" i="1" u="none" strike="noStrike" dirty="0" err="1">
                          <a:effectLst/>
                          <a:latin typeface="Times New Roman" panose="02020603050405020304" pitchFamily="18" charset="0"/>
                          <a:cs typeface="Times New Roman" panose="02020603050405020304" pitchFamily="18" charset="0"/>
                        </a:rPr>
                        <a:t>i</a:t>
                      </a:r>
                      <a:r>
                        <a:rPr lang="en-US" altLang="zh-CN" sz="2400" u="none" strike="noStrike" baseline="-25000" dirty="0" err="1">
                          <a:effectLst/>
                          <a:latin typeface="Times New Roman" panose="02020603050405020304" pitchFamily="18" charset="0"/>
                          <a:cs typeface="Times New Roman" panose="02020603050405020304" pitchFamily="18" charset="0"/>
                        </a:rPr>
                        <a:t>D</a:t>
                      </a:r>
                      <a:r>
                        <a:rPr lang="zh-CN" altLang="en-US" sz="2400" u="none" strike="noStrike" dirty="0">
                          <a:effectLst/>
                          <a:latin typeface="Times New Roman" panose="02020603050405020304" pitchFamily="18" charset="0"/>
                          <a:cs typeface="Times New Roman" panose="02020603050405020304" pitchFamily="18" charset="0"/>
                        </a:rPr>
                        <a:t>　</a:t>
                      </a:r>
                      <a:endParaRPr lang="zh-CN" altLang="en-US" sz="2400" b="0" i="0" u="none" strike="noStrike" dirty="0">
                        <a:effectLst/>
                        <a:latin typeface="Times New Roman" panose="02020603050405020304" pitchFamily="18" charset="0"/>
                        <a:cs typeface="Times New Roman" panose="02020603050405020304" pitchFamily="18" charset="0"/>
                      </a:endParaRPr>
                    </a:p>
                  </a:txBody>
                  <a:tcPr marL="10800" marR="10800" marT="0" marB="10800"/>
                </a:tc>
              </a:tr>
              <a:tr h="180975">
                <a:tc>
                  <a:txBody>
                    <a:bodyPr/>
                    <a:lstStyle/>
                    <a:p>
                      <a:pPr algn="r" fontAlgn="ctr"/>
                      <a:r>
                        <a:rPr lang="en-US" sz="1200" u="none" strike="noStrike" dirty="0">
                          <a:solidFill>
                            <a:schemeClr val="accent5">
                              <a:lumMod val="50000"/>
                            </a:schemeClr>
                          </a:solidFill>
                          <a:effectLst/>
                        </a:rPr>
                        <a:t>0.000V</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c>
                  <a:txBody>
                    <a:bodyPr/>
                    <a:lstStyle/>
                    <a:p>
                      <a:pPr algn="r" fontAlgn="ctr"/>
                      <a:r>
                        <a:rPr lang="el-GR" sz="1200" u="none" strike="noStrike" dirty="0">
                          <a:solidFill>
                            <a:schemeClr val="accent5">
                              <a:lumMod val="50000"/>
                            </a:schemeClr>
                          </a:solidFill>
                          <a:effectLst/>
                        </a:rPr>
                        <a:t>0.000μ</a:t>
                      </a:r>
                      <a:r>
                        <a:rPr lang="en-US" sz="1200" u="none" strike="noStrike" dirty="0">
                          <a:solidFill>
                            <a:schemeClr val="accent5">
                              <a:lumMod val="50000"/>
                            </a:schemeClr>
                          </a:solidFill>
                          <a:effectLst/>
                        </a:rPr>
                        <a:t>A</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5">
                              <a:lumMod val="50000"/>
                            </a:schemeClr>
                          </a:solidFill>
                          <a:effectLst/>
                        </a:rPr>
                        <a:t>0.100V</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c>
                  <a:txBody>
                    <a:bodyPr/>
                    <a:lstStyle/>
                    <a:p>
                      <a:pPr algn="r" fontAlgn="ctr"/>
                      <a:r>
                        <a:rPr lang="el-GR" sz="1200" u="none" strike="noStrike" dirty="0">
                          <a:solidFill>
                            <a:schemeClr val="accent5">
                              <a:lumMod val="50000"/>
                            </a:schemeClr>
                          </a:solidFill>
                          <a:effectLst/>
                        </a:rPr>
                        <a:t>0.189μ</a:t>
                      </a:r>
                      <a:r>
                        <a:rPr lang="en-US" sz="1200" u="none" strike="noStrike" dirty="0">
                          <a:solidFill>
                            <a:schemeClr val="accent5">
                              <a:lumMod val="50000"/>
                            </a:schemeClr>
                          </a:solidFill>
                          <a:effectLst/>
                        </a:rPr>
                        <a:t>A</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5">
                              <a:lumMod val="50000"/>
                            </a:schemeClr>
                          </a:solidFill>
                          <a:effectLst/>
                        </a:rPr>
                        <a:t>0.200V</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c>
                  <a:txBody>
                    <a:bodyPr/>
                    <a:lstStyle/>
                    <a:p>
                      <a:pPr algn="r" fontAlgn="ctr"/>
                      <a:r>
                        <a:rPr lang="el-GR" sz="1200" u="none" strike="noStrike" dirty="0">
                          <a:solidFill>
                            <a:schemeClr val="accent5">
                              <a:lumMod val="50000"/>
                            </a:schemeClr>
                          </a:solidFill>
                          <a:effectLst/>
                        </a:rPr>
                        <a:t>1.496μ</a:t>
                      </a:r>
                      <a:r>
                        <a:rPr lang="en-US" sz="1200" u="none" strike="noStrike" dirty="0">
                          <a:solidFill>
                            <a:schemeClr val="accent5">
                              <a:lumMod val="50000"/>
                            </a:schemeClr>
                          </a:solidFill>
                          <a:effectLst/>
                        </a:rPr>
                        <a:t>A</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5">
                              <a:lumMod val="50000"/>
                            </a:schemeClr>
                          </a:solidFill>
                          <a:effectLst/>
                        </a:rPr>
                        <a:t>0.300V</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c>
                  <a:txBody>
                    <a:bodyPr/>
                    <a:lstStyle/>
                    <a:p>
                      <a:pPr algn="r" fontAlgn="ctr"/>
                      <a:r>
                        <a:rPr lang="el-GR" sz="1200" u="none" strike="noStrike" dirty="0">
                          <a:solidFill>
                            <a:schemeClr val="accent5">
                              <a:lumMod val="50000"/>
                            </a:schemeClr>
                          </a:solidFill>
                          <a:effectLst/>
                        </a:rPr>
                        <a:t>10.527μ</a:t>
                      </a:r>
                      <a:r>
                        <a:rPr lang="en-US" sz="1200" u="none" strike="noStrike" dirty="0">
                          <a:solidFill>
                            <a:schemeClr val="accent5">
                              <a:lumMod val="50000"/>
                            </a:schemeClr>
                          </a:solidFill>
                          <a:effectLst/>
                        </a:rPr>
                        <a:t>A</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5">
                              <a:lumMod val="50000"/>
                            </a:schemeClr>
                          </a:solidFill>
                          <a:effectLst/>
                        </a:rPr>
                        <a:t>0.400V</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c>
                  <a:txBody>
                    <a:bodyPr/>
                    <a:lstStyle/>
                    <a:p>
                      <a:pPr algn="r" fontAlgn="ctr"/>
                      <a:r>
                        <a:rPr lang="el-GR" sz="1200" u="none" strike="noStrike" dirty="0">
                          <a:solidFill>
                            <a:schemeClr val="accent5">
                              <a:lumMod val="50000"/>
                            </a:schemeClr>
                          </a:solidFill>
                          <a:effectLst/>
                        </a:rPr>
                        <a:t>72.940μ</a:t>
                      </a:r>
                      <a:r>
                        <a:rPr lang="en-US" sz="1200" u="none" strike="noStrike" dirty="0">
                          <a:solidFill>
                            <a:schemeClr val="accent5">
                              <a:lumMod val="50000"/>
                            </a:schemeClr>
                          </a:solidFill>
                          <a:effectLst/>
                        </a:rPr>
                        <a:t>A</a:t>
                      </a:r>
                      <a:endParaRPr lang="en-US" sz="1200" b="0" i="0" u="none" strike="noStrike" dirty="0">
                        <a:solidFill>
                          <a:schemeClr val="accent5">
                            <a:lumMod val="50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2">
                              <a:lumMod val="75000"/>
                            </a:schemeClr>
                          </a:solidFill>
                          <a:effectLst/>
                        </a:rPr>
                        <a:t>0.500V</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c>
                  <a:txBody>
                    <a:bodyPr/>
                    <a:lstStyle/>
                    <a:p>
                      <a:pPr algn="r" fontAlgn="ctr"/>
                      <a:r>
                        <a:rPr lang="el-GR" sz="1200" u="none" strike="noStrike" dirty="0">
                          <a:solidFill>
                            <a:schemeClr val="accent2">
                              <a:lumMod val="75000"/>
                            </a:schemeClr>
                          </a:solidFill>
                          <a:effectLst/>
                        </a:rPr>
                        <a:t>504.126μ</a:t>
                      </a:r>
                      <a:r>
                        <a:rPr lang="en-US" sz="1200" u="none" strike="noStrike" dirty="0">
                          <a:solidFill>
                            <a:schemeClr val="accent2">
                              <a:lumMod val="75000"/>
                            </a:schemeClr>
                          </a:solidFill>
                          <a:effectLst/>
                        </a:rPr>
                        <a:t>A</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2">
                              <a:lumMod val="75000"/>
                            </a:schemeClr>
                          </a:solidFill>
                          <a:effectLst/>
                        </a:rPr>
                        <a:t>0.535V</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c>
                  <a:txBody>
                    <a:bodyPr/>
                    <a:lstStyle/>
                    <a:p>
                      <a:pPr algn="r" fontAlgn="ctr"/>
                      <a:r>
                        <a:rPr lang="en-US" sz="1200" u="none" strike="noStrike" dirty="0">
                          <a:solidFill>
                            <a:schemeClr val="accent2">
                              <a:lumMod val="75000"/>
                            </a:schemeClr>
                          </a:solidFill>
                          <a:effectLst/>
                        </a:rPr>
                        <a:t>1.000mA</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2">
                              <a:lumMod val="75000"/>
                            </a:schemeClr>
                          </a:solidFill>
                          <a:effectLst/>
                        </a:rPr>
                        <a:t>0.571V</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c>
                  <a:txBody>
                    <a:bodyPr/>
                    <a:lstStyle/>
                    <a:p>
                      <a:pPr algn="r" fontAlgn="ctr"/>
                      <a:r>
                        <a:rPr lang="en-US" sz="1200" u="none" strike="noStrike" dirty="0">
                          <a:solidFill>
                            <a:schemeClr val="accent2">
                              <a:lumMod val="75000"/>
                            </a:schemeClr>
                          </a:solidFill>
                          <a:effectLst/>
                        </a:rPr>
                        <a:t>2.000mA</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2">
                              <a:lumMod val="75000"/>
                            </a:schemeClr>
                          </a:solidFill>
                          <a:effectLst/>
                        </a:rPr>
                        <a:t>0.592V</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c>
                  <a:txBody>
                    <a:bodyPr/>
                    <a:lstStyle/>
                    <a:p>
                      <a:pPr algn="r" fontAlgn="ctr"/>
                      <a:r>
                        <a:rPr lang="en-US" sz="1200" u="none" strike="noStrike" dirty="0">
                          <a:solidFill>
                            <a:schemeClr val="accent2">
                              <a:lumMod val="75000"/>
                            </a:schemeClr>
                          </a:solidFill>
                          <a:effectLst/>
                        </a:rPr>
                        <a:t>3.000mA</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2">
                              <a:lumMod val="75000"/>
                            </a:schemeClr>
                          </a:solidFill>
                          <a:effectLst/>
                        </a:rPr>
                        <a:t>0.600V</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c>
                  <a:txBody>
                    <a:bodyPr/>
                    <a:lstStyle/>
                    <a:p>
                      <a:pPr algn="r" fontAlgn="ctr"/>
                      <a:r>
                        <a:rPr lang="en-US" sz="1200" u="none" strike="noStrike" dirty="0">
                          <a:solidFill>
                            <a:schemeClr val="accent2">
                              <a:lumMod val="75000"/>
                            </a:schemeClr>
                          </a:solidFill>
                          <a:effectLst/>
                        </a:rPr>
                        <a:t>3.476mA</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2">
                              <a:lumMod val="75000"/>
                            </a:schemeClr>
                          </a:solidFill>
                          <a:effectLst/>
                        </a:rPr>
                        <a:t>0.700V</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c>
                  <a:txBody>
                    <a:bodyPr/>
                    <a:lstStyle/>
                    <a:p>
                      <a:pPr algn="r" fontAlgn="ctr"/>
                      <a:r>
                        <a:rPr lang="en-US" sz="1200" u="none" strike="noStrike" dirty="0">
                          <a:solidFill>
                            <a:schemeClr val="accent2">
                              <a:lumMod val="75000"/>
                            </a:schemeClr>
                          </a:solidFill>
                          <a:effectLst/>
                        </a:rPr>
                        <a:t>23.625mA</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2">
                              <a:lumMod val="75000"/>
                            </a:schemeClr>
                          </a:solidFill>
                          <a:effectLst/>
                        </a:rPr>
                        <a:t>0.800V</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c>
                  <a:txBody>
                    <a:bodyPr/>
                    <a:lstStyle/>
                    <a:p>
                      <a:pPr algn="r" fontAlgn="ctr"/>
                      <a:r>
                        <a:rPr lang="en-US" sz="1200" u="none" strike="noStrike" dirty="0">
                          <a:solidFill>
                            <a:schemeClr val="accent2">
                              <a:lumMod val="75000"/>
                            </a:schemeClr>
                          </a:solidFill>
                          <a:effectLst/>
                        </a:rPr>
                        <a:t>147.375mA</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chemeClr val="accent2">
                              <a:lumMod val="75000"/>
                            </a:schemeClr>
                          </a:solidFill>
                          <a:effectLst/>
                        </a:rPr>
                        <a:t>0.900V</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c>
                  <a:txBody>
                    <a:bodyPr/>
                    <a:lstStyle/>
                    <a:p>
                      <a:pPr algn="r" fontAlgn="ctr"/>
                      <a:r>
                        <a:rPr lang="en-US" sz="1200" u="none" strike="noStrike" dirty="0">
                          <a:solidFill>
                            <a:schemeClr val="accent2">
                              <a:lumMod val="75000"/>
                            </a:schemeClr>
                          </a:solidFill>
                          <a:effectLst/>
                        </a:rPr>
                        <a:t>663.944mA</a:t>
                      </a:r>
                      <a:endParaRPr lang="en-US" sz="1200" b="0" i="0" u="none" strike="noStrike" dirty="0">
                        <a:solidFill>
                          <a:schemeClr val="accent2">
                            <a:lumMod val="75000"/>
                          </a:schemeClr>
                        </a:solidFill>
                        <a:effectLst/>
                        <a:latin typeface="宋体" panose="02010600030101010101" pitchFamily="2" charset="-122"/>
                      </a:endParaRPr>
                    </a:p>
                  </a:txBody>
                  <a:tcPr marL="10800" marR="10800" marT="0" marB="10800"/>
                </a:tc>
              </a:tr>
              <a:tr h="180975">
                <a:tc>
                  <a:txBody>
                    <a:bodyPr/>
                    <a:lstStyle/>
                    <a:p>
                      <a:pPr algn="r" fontAlgn="ctr"/>
                      <a:r>
                        <a:rPr lang="en-US" sz="1200" u="none" strike="noStrike" dirty="0">
                          <a:solidFill>
                            <a:srgbClr val="FF0000"/>
                          </a:solidFill>
                          <a:effectLst/>
                        </a:rPr>
                        <a:t>1.000V</a:t>
                      </a:r>
                      <a:endParaRPr lang="en-US" sz="1200" b="0" i="0" u="none" strike="noStrike" dirty="0">
                        <a:solidFill>
                          <a:srgbClr val="FF0000"/>
                        </a:solidFill>
                        <a:effectLst/>
                        <a:latin typeface="宋体" panose="02010600030101010101" pitchFamily="2" charset="-122"/>
                      </a:endParaRPr>
                    </a:p>
                  </a:txBody>
                  <a:tcPr marL="10800" marR="10800" marT="0" marB="10800"/>
                </a:tc>
                <a:tc>
                  <a:txBody>
                    <a:bodyPr/>
                    <a:lstStyle/>
                    <a:p>
                      <a:pPr algn="r" fontAlgn="ctr"/>
                      <a:r>
                        <a:rPr lang="en-US" sz="1200" u="none" strike="noStrike" dirty="0">
                          <a:solidFill>
                            <a:srgbClr val="FF0000"/>
                          </a:solidFill>
                          <a:effectLst/>
                        </a:rPr>
                        <a:t>1.796A</a:t>
                      </a:r>
                      <a:endParaRPr lang="en-US" sz="1200" b="0" i="0" u="none" strike="noStrike" dirty="0">
                        <a:solidFill>
                          <a:srgbClr val="FF0000"/>
                        </a:solidFill>
                        <a:effectLst/>
                        <a:latin typeface="宋体" panose="02010600030101010101" pitchFamily="2" charset="-122"/>
                      </a:endParaRPr>
                    </a:p>
                  </a:txBody>
                  <a:tcPr marL="10800" marR="10800" marT="0" marB="10800"/>
                </a:tc>
              </a:tr>
            </a:tbl>
          </a:graphicData>
        </a:graphic>
      </p:graphicFrame>
      <p:grpSp>
        <p:nvGrpSpPr>
          <p:cNvPr id="14" name="组合 13"/>
          <p:cNvGrpSpPr/>
          <p:nvPr/>
        </p:nvGrpSpPr>
        <p:grpSpPr bwMode="auto">
          <a:xfrm>
            <a:off x="7923214" y="2544764"/>
            <a:ext cx="2179637" cy="3082925"/>
            <a:chOff x="6399357" y="2544225"/>
            <a:chExt cx="2179320" cy="3082845"/>
          </a:xfrm>
        </p:grpSpPr>
        <p:pic>
          <p:nvPicPr>
            <p:cNvPr id="33267" name="Picture 6"/>
            <p:cNvPicPr>
              <a:picLocks noChangeAspect="1" noChangeArrowheads="1"/>
            </p:cNvPicPr>
            <p:nvPr/>
          </p:nvPicPr>
          <p:blipFill>
            <a:blip r:embed="rId1"/>
            <a:srcRect/>
            <a:stretch>
              <a:fillRect/>
            </a:stretch>
          </p:blipFill>
          <p:spPr bwMode="auto">
            <a:xfrm>
              <a:off x="6399357" y="3009600"/>
              <a:ext cx="2179320" cy="2617470"/>
            </a:xfrm>
            <a:prstGeom prst="rect">
              <a:avLst/>
            </a:prstGeom>
            <a:noFill/>
            <a:ln w="9525">
              <a:noFill/>
              <a:miter lim="800000"/>
              <a:headEnd/>
              <a:tailEnd/>
            </a:ln>
          </p:spPr>
        </p:pic>
        <p:sp>
          <p:nvSpPr>
            <p:cNvPr id="33268" name="文本框 1"/>
            <p:cNvSpPr txBox="1">
              <a:spLocks noChangeArrowheads="1"/>
            </p:cNvSpPr>
            <p:nvPr/>
          </p:nvSpPr>
          <p:spPr bwMode="auto">
            <a:xfrm>
              <a:off x="6743549" y="2544225"/>
              <a:ext cx="1572867" cy="369332"/>
            </a:xfrm>
            <a:prstGeom prst="rect">
              <a:avLst/>
            </a:prstGeom>
            <a:noFill/>
            <a:ln w="9525">
              <a:noFill/>
              <a:miter lim="800000"/>
            </a:ln>
          </p:spPr>
          <p:txBody>
            <a:bodyPr wrap="none">
              <a:spAutoFit/>
            </a:bodyPr>
            <a:lstStyle/>
            <a:p>
              <a:pPr algn="ctr"/>
              <a:r>
                <a:rPr lang="zh-CN" altLang="en-US"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正向</a:t>
              </a:r>
              <a:r>
                <a:rPr lang="zh-CN" altLang="en-US">
                  <a:latin typeface="Times New Roman" panose="02020603050405020304" pitchFamily="18" charset="0"/>
                  <a:ea typeface="宋体" panose="02010600030101010101" pitchFamily="2" charset="-122"/>
                  <a:cs typeface="Times New Roman" panose="02020603050405020304" pitchFamily="18" charset="0"/>
                </a:rPr>
                <a:t>特性曲线</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8" name="文本框 1"/>
          <p:cNvSpPr txBox="1">
            <a:spLocks noChangeArrowheads="1"/>
          </p:cNvSpPr>
          <p:nvPr/>
        </p:nvSpPr>
        <p:spPr bwMode="auto">
          <a:xfrm>
            <a:off x="1903413" y="1763714"/>
            <a:ext cx="8153400" cy="369887"/>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电阻性元件的电流与端电压间的关系称为伏安特性。</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60" name="文本框 1"/>
          <p:cNvSpPr txBox="1">
            <a:spLocks noChangeArrowheads="1"/>
          </p:cNvSpPr>
          <p:nvPr/>
        </p:nvSpPr>
        <p:spPr bwMode="auto">
          <a:xfrm>
            <a:off x="7891464" y="5697538"/>
            <a:ext cx="2295525" cy="400050"/>
          </a:xfrm>
          <a:prstGeom prst="rect">
            <a:avLst/>
          </a:prstGeom>
          <a:noFill/>
          <a:ln w="9525">
            <a:noFill/>
            <a:miter lim="800000"/>
          </a:ln>
        </p:spPr>
        <p:txBody>
          <a:bodyPr>
            <a:spAutoFit/>
          </a:bodyPr>
          <a:lstStyle/>
          <a:p>
            <a:pPr algn="ct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ON </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称为开启电压</a:t>
            </a:r>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Object 438"/>
          <p:cNvGraphicFramePr>
            <a:graphicFrameLocks noChangeAspect="1"/>
          </p:cNvGraphicFramePr>
          <p:nvPr/>
        </p:nvGraphicFramePr>
        <p:xfrm>
          <a:off x="7788276" y="1716088"/>
          <a:ext cx="1116013" cy="436562"/>
        </p:xfrm>
        <a:graphic>
          <a:graphicData uri="http://schemas.openxmlformats.org/presentationml/2006/ole">
            <mc:AlternateContent xmlns:mc="http://schemas.openxmlformats.org/markup-compatibility/2006">
              <mc:Choice xmlns:v="urn:schemas-microsoft-com:vml" Requires="v">
                <p:oleObj spid="_x0000_s33236" name="Equation" r:id="rId2" imgW="520700" imgH="203200" progId="Equation.DSMT4">
                  <p:embed/>
                </p:oleObj>
              </mc:Choice>
              <mc:Fallback>
                <p:oleObj name="Equation" r:id="rId2" imgW="520700" imgH="203200" progId="Equation.DSMT4">
                  <p:embed/>
                  <p:pic>
                    <p:nvPicPr>
                      <p:cNvPr id="0" name="Picture 4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276" y="1716088"/>
                        <a:ext cx="1116013" cy="436562"/>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58">
                                            <p:txEl>
                                              <p:pRg st="0" end="0"/>
                                            </p:txEl>
                                          </p:spTgt>
                                        </p:tgtEl>
                                        <p:attrNameLst>
                                          <p:attrName>style.visibility</p:attrName>
                                        </p:attrNameLst>
                                      </p:cBhvr>
                                      <p:to>
                                        <p:strVal val="visible"/>
                                      </p:to>
                                    </p:set>
                                  </p:childTnLst>
                                </p:cTn>
                              </p:par>
                            </p:childTnLst>
                          </p:cTn>
                        </p:par>
                        <p:par>
                          <p:cTn id="11" fill="hold">
                            <p:stCondLst>
                              <p:cond delay="2000"/>
                            </p:stCondLst>
                            <p:childTnLst>
                              <p:par>
                                <p:cTn id="12" presetID="1" presetClass="entr" presetSubtype="0"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iterate type="lt">
                                    <p:tmAbs val="80"/>
                                  </p:iterate>
                                  <p:childTnLst>
                                    <p:set>
                                      <p:cBhvr>
                                        <p:cTn id="17"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par>
                          <p:cTn id="27" fill="hold">
                            <p:stCondLst>
                              <p:cond delay="0"/>
                            </p:stCondLst>
                            <p:childTnLst>
                              <p:par>
                                <p:cTn id="28" presetID="22" presetClass="entr" presetSubtype="1"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iterate type="lt">
                                    <p:tmAbs val="80"/>
                                  </p:iterate>
                                  <p:childTnLst>
                                    <p:set>
                                      <p:cBhvr>
                                        <p:cTn id="39"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1494237" y="663564"/>
            <a:ext cx="4910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latin typeface="Times New Roman" panose="02020603050405020304" pitchFamily="18" charset="0"/>
              </a:rPr>
              <a:t>稳压二极管的串并联等效</a:t>
            </a:r>
            <a:endParaRPr kumimoji="1" lang="zh-CN" altLang="en-US" sz="2400" b="1" dirty="0">
              <a:latin typeface="Times New Roman" panose="02020603050405020304" pitchFamily="18" charset="0"/>
            </a:endParaRPr>
          </a:p>
        </p:txBody>
      </p:sp>
      <p:sp>
        <p:nvSpPr>
          <p:cNvPr id="108547" name="Rectangle 3"/>
          <p:cNvSpPr>
            <a:spLocks noChangeArrowheads="1"/>
          </p:cNvSpPr>
          <p:nvPr/>
        </p:nvSpPr>
        <p:spPr bwMode="auto">
          <a:xfrm>
            <a:off x="2379664" y="1316039"/>
            <a:ext cx="7436651"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t">
              <a:lnSpc>
                <a:spcPct val="120000"/>
              </a:lnSpc>
            </a:pPr>
            <a:r>
              <a:rPr kumimoji="1" lang="zh-CN" altLang="en-US" sz="2400" b="1">
                <a:latin typeface="宋体" panose="02010600030101010101" pitchFamily="2" charset="-122"/>
              </a:rPr>
              <a:t>设两只稳压二极管的稳压值分别为</a:t>
            </a:r>
            <a:r>
              <a:rPr kumimoji="1" lang="en-US" altLang="zh-CN" sz="2400" b="1" i="1">
                <a:latin typeface="Times New Roman" panose="02020603050405020304" pitchFamily="18" charset="0"/>
                <a:ea typeface="楷体_GB2312" pitchFamily="49" charset="-122"/>
              </a:rPr>
              <a:t>V</a:t>
            </a:r>
            <a:r>
              <a:rPr kumimoji="1" lang="en-US" altLang="zh-CN" sz="2400" b="1" baseline="-50000">
                <a:latin typeface="Times New Roman" panose="02020603050405020304" pitchFamily="18" charset="0"/>
                <a:ea typeface="楷体_GB2312" pitchFamily="49" charset="-122"/>
              </a:rPr>
              <a:t>Z1</a:t>
            </a:r>
            <a:r>
              <a:rPr kumimoji="1" lang="en-US" altLang="zh-CN" sz="2400" b="1">
                <a:latin typeface="Times New Roman" panose="02020603050405020304" pitchFamily="18" charset="0"/>
                <a:ea typeface="楷体_GB2312" pitchFamily="49" charset="-122"/>
              </a:rPr>
              <a:t>=9V</a:t>
            </a:r>
            <a:r>
              <a:rPr kumimoji="1" lang="en-US" altLang="zh-CN" sz="2400" b="1">
                <a:latin typeface="宋体" panose="02010600030101010101" pitchFamily="2" charset="-122"/>
              </a:rPr>
              <a:t>; </a:t>
            </a:r>
            <a:r>
              <a:rPr kumimoji="1" lang="en-US" altLang="zh-CN" sz="2400" b="1" i="1">
                <a:latin typeface="Times New Roman" panose="02020603050405020304" pitchFamily="18" charset="0"/>
                <a:ea typeface="楷体_GB2312" pitchFamily="49" charset="-122"/>
              </a:rPr>
              <a:t>V</a:t>
            </a:r>
            <a:r>
              <a:rPr kumimoji="1" lang="en-US" altLang="zh-CN" sz="2400" b="1" baseline="-50000">
                <a:latin typeface="Times New Roman" panose="02020603050405020304" pitchFamily="18" charset="0"/>
                <a:ea typeface="楷体_GB2312" pitchFamily="49" charset="-122"/>
              </a:rPr>
              <a:t>Z2</a:t>
            </a:r>
            <a:r>
              <a:rPr kumimoji="1" lang="en-US" altLang="zh-CN" sz="2400" b="1">
                <a:latin typeface="Times New Roman" panose="02020603050405020304" pitchFamily="18" charset="0"/>
                <a:ea typeface="楷体_GB2312" pitchFamily="49" charset="-122"/>
              </a:rPr>
              <a:t>=6V</a:t>
            </a:r>
            <a:r>
              <a:rPr kumimoji="1" lang="zh-CN" altLang="en-US" sz="2400" b="1">
                <a:latin typeface="Times New Roman" panose="02020603050405020304" pitchFamily="18" charset="0"/>
                <a:ea typeface="楷体_GB2312" pitchFamily="49" charset="-122"/>
              </a:rPr>
              <a:t>，</a:t>
            </a:r>
            <a:endParaRPr kumimoji="1" lang="zh-CN" altLang="en-US" sz="2400" b="1">
              <a:latin typeface="Times New Roman" panose="02020603050405020304" pitchFamily="18" charset="0"/>
              <a:ea typeface="楷体_GB2312" pitchFamily="49" charset="-122"/>
            </a:endParaRPr>
          </a:p>
          <a:p>
            <a:pPr fontAlgn="t">
              <a:lnSpc>
                <a:spcPct val="120000"/>
              </a:lnSpc>
            </a:pPr>
            <a:r>
              <a:rPr kumimoji="1" lang="zh-CN" altLang="en-US" sz="2400" b="1">
                <a:latin typeface="Times New Roman" panose="02020603050405020304" pitchFamily="18" charset="0"/>
              </a:rPr>
              <a:t>正向压降均为</a:t>
            </a:r>
            <a:r>
              <a:rPr kumimoji="1" lang="en-US" altLang="zh-CN" sz="2400" b="1">
                <a:latin typeface="Times New Roman" panose="02020603050405020304" pitchFamily="18" charset="0"/>
                <a:ea typeface="楷体_GB2312" pitchFamily="49" charset="-122"/>
              </a:rPr>
              <a:t>0.7V </a:t>
            </a:r>
            <a:r>
              <a:rPr kumimoji="1" lang="en-US" altLang="zh-CN" sz="2400" b="1">
                <a:latin typeface="宋体" panose="02010600030101010101" pitchFamily="2" charset="-122"/>
              </a:rPr>
              <a:t>,</a:t>
            </a:r>
            <a:r>
              <a:rPr kumimoji="1" lang="zh-CN" altLang="en-US" sz="2400" b="1">
                <a:latin typeface="宋体" panose="02010600030101010101" pitchFamily="2" charset="-122"/>
              </a:rPr>
              <a:t>求串并联的等效稳压值</a:t>
            </a:r>
            <a:r>
              <a:rPr kumimoji="1" lang="en-US" altLang="zh-CN" sz="2400" b="1" i="1">
                <a:latin typeface="Times New Roman" panose="02020603050405020304" pitchFamily="18" charset="0"/>
                <a:ea typeface="楷体_GB2312" pitchFamily="49" charset="-122"/>
              </a:rPr>
              <a:t>V</a:t>
            </a:r>
            <a:r>
              <a:rPr kumimoji="1" lang="en-US" altLang="zh-CN" sz="2400" b="1" baseline="-50000">
                <a:latin typeface="Times New Roman" panose="02020603050405020304" pitchFamily="18" charset="0"/>
                <a:ea typeface="楷体_GB2312" pitchFamily="49" charset="-122"/>
              </a:rPr>
              <a:t>Z </a:t>
            </a:r>
            <a:r>
              <a:rPr kumimoji="1" lang="zh-CN" altLang="en-US" sz="2400" b="1">
                <a:latin typeface="Times New Roman" panose="02020603050405020304" pitchFamily="18" charset="0"/>
                <a:ea typeface="楷体_GB2312" pitchFamily="49" charset="-122"/>
              </a:rPr>
              <a:t>。</a:t>
            </a:r>
            <a:endParaRPr kumimoji="1" lang="zh-CN" altLang="en-US" sz="2400" b="1">
              <a:latin typeface="Times New Roman" panose="02020603050405020304" pitchFamily="18" charset="0"/>
              <a:ea typeface="楷体_GB2312" pitchFamily="49" charset="-122"/>
            </a:endParaRPr>
          </a:p>
        </p:txBody>
      </p:sp>
      <p:sp>
        <p:nvSpPr>
          <p:cNvPr id="108548" name="Rectangle 4"/>
          <p:cNvSpPr>
            <a:spLocks noChangeArrowheads="1"/>
          </p:cNvSpPr>
          <p:nvPr/>
        </p:nvSpPr>
        <p:spPr bwMode="auto">
          <a:xfrm>
            <a:off x="2367774" y="2308226"/>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zh-CN" altLang="en-US" sz="2400" b="1">
                <a:latin typeface="Times New Roman" panose="02020603050405020304" pitchFamily="18" charset="0"/>
              </a:rPr>
              <a:t>串联：</a:t>
            </a:r>
            <a:endParaRPr kumimoji="1" lang="zh-CN" altLang="en-US" sz="2400" b="1">
              <a:latin typeface="Times New Roman" panose="02020603050405020304" pitchFamily="18" charset="0"/>
            </a:endParaRPr>
          </a:p>
        </p:txBody>
      </p:sp>
      <p:grpSp>
        <p:nvGrpSpPr>
          <p:cNvPr id="108549" name="Group 5"/>
          <p:cNvGrpSpPr>
            <a:grpSpLocks noChangeAspect="1"/>
          </p:cNvGrpSpPr>
          <p:nvPr/>
        </p:nvGrpSpPr>
        <p:grpSpPr bwMode="auto">
          <a:xfrm>
            <a:off x="3257944" y="2705100"/>
            <a:ext cx="1107680" cy="1986374"/>
            <a:chOff x="832" y="1527"/>
            <a:chExt cx="930" cy="1662"/>
          </a:xfrm>
        </p:grpSpPr>
        <p:sp>
          <p:nvSpPr>
            <p:cNvPr id="108550" name="Line 6"/>
            <p:cNvSpPr>
              <a:spLocks noChangeAspect="1" noChangeShapeType="1"/>
            </p:cNvSpPr>
            <p:nvPr/>
          </p:nvSpPr>
          <p:spPr bwMode="auto">
            <a:xfrm>
              <a:off x="1209" y="1527"/>
              <a:ext cx="0" cy="1219"/>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1" name="Text Box 7"/>
            <p:cNvSpPr txBox="1">
              <a:spLocks noChangeAspect="1" noChangeArrowheads="1"/>
            </p:cNvSpPr>
            <p:nvPr/>
          </p:nvSpPr>
          <p:spPr bwMode="auto">
            <a:xfrm>
              <a:off x="1266" y="1576"/>
              <a:ext cx="326" cy="33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I</a:t>
              </a:r>
              <a:r>
                <a:rPr kumimoji="1" lang="en-US" altLang="zh-CN" sz="2000" b="1" i="1" baseline="-25000">
                  <a:latin typeface="Times New Roman" panose="02020603050405020304" pitchFamily="18" charset="0"/>
                </a:rPr>
                <a:t>Z</a:t>
              </a:r>
              <a:endParaRPr kumimoji="1" lang="en-US" altLang="zh-CN" sz="2000" b="1" i="1">
                <a:latin typeface="Times New Roman" panose="02020603050405020304" pitchFamily="18" charset="0"/>
              </a:endParaRPr>
            </a:p>
          </p:txBody>
        </p:sp>
        <p:sp>
          <p:nvSpPr>
            <p:cNvPr id="108552" name="Line 8"/>
            <p:cNvSpPr>
              <a:spLocks noChangeAspect="1" noChangeShapeType="1"/>
            </p:cNvSpPr>
            <p:nvPr/>
          </p:nvSpPr>
          <p:spPr bwMode="auto">
            <a:xfrm>
              <a:off x="1200" y="1635"/>
              <a:ext cx="0" cy="173"/>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nvGrpSpPr>
            <p:cNvPr id="108553" name="Group 9"/>
            <p:cNvGrpSpPr>
              <a:grpSpLocks noChangeAspect="1"/>
            </p:cNvGrpSpPr>
            <p:nvPr/>
          </p:nvGrpSpPr>
          <p:grpSpPr bwMode="auto">
            <a:xfrm>
              <a:off x="1038" y="1865"/>
              <a:ext cx="317" cy="224"/>
              <a:chOff x="961" y="2994"/>
              <a:chExt cx="362" cy="255"/>
            </a:xfrm>
          </p:grpSpPr>
          <p:sp>
            <p:nvSpPr>
              <p:cNvPr id="108554" name="Line 10"/>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55" name="Line 11"/>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56" name="Line 12"/>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57" name="AutoShape 13"/>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grpSp>
          <p:nvGrpSpPr>
            <p:cNvPr id="108558" name="Group 14"/>
            <p:cNvGrpSpPr>
              <a:grpSpLocks noChangeAspect="1"/>
            </p:cNvGrpSpPr>
            <p:nvPr/>
          </p:nvGrpSpPr>
          <p:grpSpPr bwMode="auto">
            <a:xfrm>
              <a:off x="1040" y="2270"/>
              <a:ext cx="317" cy="224"/>
              <a:chOff x="961" y="2994"/>
              <a:chExt cx="362" cy="255"/>
            </a:xfrm>
          </p:grpSpPr>
          <p:sp>
            <p:nvSpPr>
              <p:cNvPr id="108559" name="Line 15"/>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60" name="Line 16"/>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61" name="Line 17"/>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62" name="AutoShape 18"/>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8563" name="Rectangle 19"/>
            <p:cNvSpPr>
              <a:spLocks noChangeAspect="1" noChangeArrowheads="1"/>
            </p:cNvSpPr>
            <p:nvPr/>
          </p:nvSpPr>
          <p:spPr bwMode="auto">
            <a:xfrm>
              <a:off x="1338" y="1864"/>
              <a:ext cx="415"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a:latin typeface="Times New Roman" panose="02020603050405020304" pitchFamily="18" charset="0"/>
                </a:rPr>
                <a:t>9V</a:t>
              </a:r>
              <a:endParaRPr kumimoji="1" lang="en-US" altLang="zh-CN" sz="2000" b="1">
                <a:latin typeface="Times New Roman" panose="02020603050405020304" pitchFamily="18" charset="0"/>
              </a:endParaRPr>
            </a:p>
          </p:txBody>
        </p:sp>
        <p:sp>
          <p:nvSpPr>
            <p:cNvPr id="108564" name="Rectangle 20"/>
            <p:cNvSpPr>
              <a:spLocks noChangeAspect="1" noChangeArrowheads="1"/>
            </p:cNvSpPr>
            <p:nvPr/>
          </p:nvSpPr>
          <p:spPr bwMode="auto">
            <a:xfrm>
              <a:off x="1347" y="2268"/>
              <a:ext cx="415"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a:latin typeface="Times New Roman" panose="02020603050405020304" pitchFamily="18" charset="0"/>
                </a:rPr>
                <a:t>6V</a:t>
              </a:r>
              <a:endParaRPr kumimoji="1" lang="en-US" altLang="zh-CN" sz="2000" b="1">
                <a:latin typeface="Times New Roman" panose="02020603050405020304" pitchFamily="18" charset="0"/>
              </a:endParaRPr>
            </a:p>
          </p:txBody>
        </p:sp>
        <p:sp>
          <p:nvSpPr>
            <p:cNvPr id="108565" name="Rectangle 21"/>
            <p:cNvSpPr>
              <a:spLocks noChangeAspect="1" noChangeArrowheads="1"/>
            </p:cNvSpPr>
            <p:nvPr/>
          </p:nvSpPr>
          <p:spPr bwMode="auto">
            <a:xfrm>
              <a:off x="832" y="2854"/>
              <a:ext cx="889"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Z</a:t>
              </a:r>
              <a:r>
                <a:rPr kumimoji="1" lang="en-US" altLang="zh-CN" sz="2000" b="1">
                  <a:latin typeface="Times New Roman" panose="02020603050405020304" pitchFamily="18" charset="0"/>
                </a:rPr>
                <a:t>=15V</a:t>
              </a:r>
              <a:endParaRPr kumimoji="1" lang="en-US" altLang="zh-CN" sz="2000" b="1">
                <a:latin typeface="Times New Roman" panose="02020603050405020304" pitchFamily="18" charset="0"/>
              </a:endParaRPr>
            </a:p>
          </p:txBody>
        </p:sp>
      </p:grpSp>
      <p:grpSp>
        <p:nvGrpSpPr>
          <p:cNvPr id="108566" name="Group 22"/>
          <p:cNvGrpSpPr>
            <a:grpSpLocks noChangeAspect="1"/>
          </p:cNvGrpSpPr>
          <p:nvPr/>
        </p:nvGrpSpPr>
        <p:grpSpPr bwMode="auto">
          <a:xfrm>
            <a:off x="4826397" y="2705100"/>
            <a:ext cx="1139428" cy="1980010"/>
            <a:chOff x="1766" y="1527"/>
            <a:chExt cx="957" cy="1663"/>
          </a:xfrm>
        </p:grpSpPr>
        <p:sp>
          <p:nvSpPr>
            <p:cNvPr id="108567" name="Line 23"/>
            <p:cNvSpPr>
              <a:spLocks noChangeAspect="1" noChangeShapeType="1"/>
            </p:cNvSpPr>
            <p:nvPr/>
          </p:nvSpPr>
          <p:spPr bwMode="auto">
            <a:xfrm>
              <a:off x="2169" y="1527"/>
              <a:ext cx="0" cy="1219"/>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68" name="Text Box 24"/>
            <p:cNvSpPr txBox="1">
              <a:spLocks noChangeAspect="1" noChangeArrowheads="1"/>
            </p:cNvSpPr>
            <p:nvPr/>
          </p:nvSpPr>
          <p:spPr bwMode="auto">
            <a:xfrm>
              <a:off x="2226" y="1576"/>
              <a:ext cx="326" cy="33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I</a:t>
              </a:r>
              <a:r>
                <a:rPr kumimoji="1" lang="en-US" altLang="zh-CN" sz="2000" b="1" i="1" baseline="-25000">
                  <a:latin typeface="Times New Roman" panose="02020603050405020304" pitchFamily="18" charset="0"/>
                </a:rPr>
                <a:t>Z</a:t>
              </a:r>
              <a:endParaRPr kumimoji="1" lang="en-US" altLang="zh-CN" sz="2000" b="1" i="1">
                <a:latin typeface="Times New Roman" panose="02020603050405020304" pitchFamily="18" charset="0"/>
              </a:endParaRPr>
            </a:p>
          </p:txBody>
        </p:sp>
        <p:sp>
          <p:nvSpPr>
            <p:cNvPr id="108569" name="Line 25"/>
            <p:cNvSpPr>
              <a:spLocks noChangeAspect="1" noChangeShapeType="1"/>
            </p:cNvSpPr>
            <p:nvPr/>
          </p:nvSpPr>
          <p:spPr bwMode="auto">
            <a:xfrm>
              <a:off x="2160" y="1635"/>
              <a:ext cx="0" cy="173"/>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nvGrpSpPr>
            <p:cNvPr id="108570" name="Group 26"/>
            <p:cNvGrpSpPr>
              <a:grpSpLocks noChangeAspect="1"/>
            </p:cNvGrpSpPr>
            <p:nvPr/>
          </p:nvGrpSpPr>
          <p:grpSpPr bwMode="auto">
            <a:xfrm flipV="1">
              <a:off x="1998" y="1865"/>
              <a:ext cx="317" cy="224"/>
              <a:chOff x="961" y="2994"/>
              <a:chExt cx="362" cy="255"/>
            </a:xfrm>
          </p:grpSpPr>
          <p:sp>
            <p:nvSpPr>
              <p:cNvPr id="108571" name="Line 27"/>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72" name="Line 28"/>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73" name="Line 29"/>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74" name="AutoShape 30"/>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grpSp>
          <p:nvGrpSpPr>
            <p:cNvPr id="108575" name="Group 31"/>
            <p:cNvGrpSpPr>
              <a:grpSpLocks noChangeAspect="1"/>
            </p:cNvGrpSpPr>
            <p:nvPr/>
          </p:nvGrpSpPr>
          <p:grpSpPr bwMode="auto">
            <a:xfrm>
              <a:off x="2000" y="2270"/>
              <a:ext cx="317" cy="224"/>
              <a:chOff x="961" y="2994"/>
              <a:chExt cx="362" cy="255"/>
            </a:xfrm>
          </p:grpSpPr>
          <p:sp>
            <p:nvSpPr>
              <p:cNvPr id="108576" name="Line 32"/>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77" name="Line 33"/>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78" name="Line 34"/>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79" name="AutoShape 35"/>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8580" name="Rectangle 36"/>
            <p:cNvSpPr>
              <a:spLocks noChangeAspect="1" noChangeArrowheads="1"/>
            </p:cNvSpPr>
            <p:nvPr/>
          </p:nvSpPr>
          <p:spPr bwMode="auto">
            <a:xfrm>
              <a:off x="2296" y="1866"/>
              <a:ext cx="416"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a:latin typeface="Times New Roman" panose="02020603050405020304" pitchFamily="18" charset="0"/>
                </a:rPr>
                <a:t>9V</a:t>
              </a:r>
              <a:endParaRPr kumimoji="1" lang="en-US" altLang="zh-CN" sz="2000" b="1">
                <a:latin typeface="Times New Roman" panose="02020603050405020304" pitchFamily="18" charset="0"/>
              </a:endParaRPr>
            </a:p>
          </p:txBody>
        </p:sp>
        <p:sp>
          <p:nvSpPr>
            <p:cNvPr id="108581" name="Rectangle 37"/>
            <p:cNvSpPr>
              <a:spLocks noChangeAspect="1" noChangeArrowheads="1"/>
            </p:cNvSpPr>
            <p:nvPr/>
          </p:nvSpPr>
          <p:spPr bwMode="auto">
            <a:xfrm>
              <a:off x="2307" y="2268"/>
              <a:ext cx="416"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a:latin typeface="Times New Roman" panose="02020603050405020304" pitchFamily="18" charset="0"/>
                </a:rPr>
                <a:t>6V</a:t>
              </a:r>
              <a:endParaRPr kumimoji="1" lang="en-US" altLang="zh-CN" sz="2000" b="1">
                <a:latin typeface="Times New Roman" panose="02020603050405020304" pitchFamily="18" charset="0"/>
              </a:endParaRPr>
            </a:p>
          </p:txBody>
        </p:sp>
        <p:sp>
          <p:nvSpPr>
            <p:cNvPr id="108582" name="Rectangle 38"/>
            <p:cNvSpPr>
              <a:spLocks noChangeAspect="1" noChangeArrowheads="1"/>
            </p:cNvSpPr>
            <p:nvPr/>
          </p:nvSpPr>
          <p:spPr bwMode="auto">
            <a:xfrm>
              <a:off x="1766" y="2854"/>
              <a:ext cx="94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Z</a:t>
              </a:r>
              <a:r>
                <a:rPr kumimoji="1" lang="en-US" altLang="zh-CN" sz="2000" b="1">
                  <a:latin typeface="Times New Roman" panose="02020603050405020304" pitchFamily="18" charset="0"/>
                </a:rPr>
                <a:t>=6.7V</a:t>
              </a:r>
              <a:endParaRPr kumimoji="1" lang="en-US" altLang="zh-CN" sz="2000" b="1">
                <a:latin typeface="Times New Roman" panose="02020603050405020304" pitchFamily="18" charset="0"/>
              </a:endParaRPr>
            </a:p>
          </p:txBody>
        </p:sp>
      </p:grpSp>
      <p:grpSp>
        <p:nvGrpSpPr>
          <p:cNvPr id="108583" name="Group 39"/>
          <p:cNvGrpSpPr>
            <a:grpSpLocks noChangeAspect="1"/>
          </p:cNvGrpSpPr>
          <p:nvPr/>
        </p:nvGrpSpPr>
        <p:grpSpPr bwMode="auto">
          <a:xfrm>
            <a:off x="6404375" y="2705101"/>
            <a:ext cx="1137839" cy="1978819"/>
            <a:chOff x="2726" y="1527"/>
            <a:chExt cx="956" cy="1662"/>
          </a:xfrm>
        </p:grpSpPr>
        <p:sp>
          <p:nvSpPr>
            <p:cNvPr id="108584" name="Line 40"/>
            <p:cNvSpPr>
              <a:spLocks noChangeAspect="1" noChangeShapeType="1"/>
            </p:cNvSpPr>
            <p:nvPr/>
          </p:nvSpPr>
          <p:spPr bwMode="auto">
            <a:xfrm>
              <a:off x="3129" y="1527"/>
              <a:ext cx="0" cy="1219"/>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85" name="Text Box 41"/>
            <p:cNvSpPr txBox="1">
              <a:spLocks noChangeAspect="1" noChangeArrowheads="1"/>
            </p:cNvSpPr>
            <p:nvPr/>
          </p:nvSpPr>
          <p:spPr bwMode="auto">
            <a:xfrm>
              <a:off x="3186" y="1576"/>
              <a:ext cx="326" cy="33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effectLst>
                    <a:outerShdw blurRad="38100" dist="38100" dir="2700000" algn="tl">
                      <a:srgbClr val="C0C0C0"/>
                    </a:outerShdw>
                  </a:effectLst>
                  <a:latin typeface="Times New Roman" panose="02020603050405020304" pitchFamily="18" charset="0"/>
                </a:rPr>
                <a:t>I</a:t>
              </a:r>
              <a:r>
                <a:rPr kumimoji="1" lang="en-US" altLang="zh-CN" sz="2000" b="1" i="1" baseline="-25000">
                  <a:effectLst>
                    <a:outerShdw blurRad="38100" dist="38100" dir="2700000" algn="tl">
                      <a:srgbClr val="C0C0C0"/>
                    </a:outerShdw>
                  </a:effectLst>
                  <a:latin typeface="Times New Roman" panose="02020603050405020304" pitchFamily="18" charset="0"/>
                </a:rPr>
                <a:t>Z</a:t>
              </a:r>
              <a:endParaRPr kumimoji="1" lang="en-US" altLang="zh-CN" sz="2000" b="1" i="1">
                <a:effectLst>
                  <a:outerShdw blurRad="38100" dist="38100" dir="2700000" algn="tl">
                    <a:srgbClr val="C0C0C0"/>
                  </a:outerShdw>
                </a:effectLst>
                <a:latin typeface="Times New Roman" panose="02020603050405020304" pitchFamily="18" charset="0"/>
              </a:endParaRPr>
            </a:p>
          </p:txBody>
        </p:sp>
        <p:sp>
          <p:nvSpPr>
            <p:cNvPr id="108586" name="Line 42"/>
            <p:cNvSpPr>
              <a:spLocks noChangeAspect="1" noChangeShapeType="1"/>
            </p:cNvSpPr>
            <p:nvPr/>
          </p:nvSpPr>
          <p:spPr bwMode="auto">
            <a:xfrm>
              <a:off x="3120" y="1635"/>
              <a:ext cx="0" cy="173"/>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nvGrpSpPr>
            <p:cNvPr id="108587" name="Group 43"/>
            <p:cNvGrpSpPr>
              <a:grpSpLocks noChangeAspect="1"/>
            </p:cNvGrpSpPr>
            <p:nvPr/>
          </p:nvGrpSpPr>
          <p:grpSpPr bwMode="auto">
            <a:xfrm>
              <a:off x="2958" y="1865"/>
              <a:ext cx="317" cy="224"/>
              <a:chOff x="961" y="2994"/>
              <a:chExt cx="362" cy="255"/>
            </a:xfrm>
          </p:grpSpPr>
          <p:sp>
            <p:nvSpPr>
              <p:cNvPr id="108588" name="Line 44"/>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89" name="Line 45"/>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90" name="Line 46"/>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91" name="AutoShape 47"/>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grpSp>
          <p:nvGrpSpPr>
            <p:cNvPr id="108592" name="Group 48"/>
            <p:cNvGrpSpPr>
              <a:grpSpLocks noChangeAspect="1"/>
            </p:cNvGrpSpPr>
            <p:nvPr/>
          </p:nvGrpSpPr>
          <p:grpSpPr bwMode="auto">
            <a:xfrm flipV="1">
              <a:off x="2960" y="2270"/>
              <a:ext cx="317" cy="224"/>
              <a:chOff x="961" y="2994"/>
              <a:chExt cx="362" cy="255"/>
            </a:xfrm>
          </p:grpSpPr>
          <p:sp>
            <p:nvSpPr>
              <p:cNvPr id="108593" name="Line 49"/>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94" name="Line 50"/>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95" name="Line 51"/>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596" name="AutoShape 52"/>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8597" name="Rectangle 53"/>
            <p:cNvSpPr>
              <a:spLocks noChangeAspect="1" noChangeArrowheads="1"/>
            </p:cNvSpPr>
            <p:nvPr/>
          </p:nvSpPr>
          <p:spPr bwMode="auto">
            <a:xfrm>
              <a:off x="3257" y="1866"/>
              <a:ext cx="416"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a:latin typeface="Times New Roman" panose="02020603050405020304" pitchFamily="18" charset="0"/>
                </a:rPr>
                <a:t>9V</a:t>
              </a:r>
              <a:endParaRPr kumimoji="1" lang="en-US" altLang="zh-CN" sz="2000" b="1">
                <a:latin typeface="Times New Roman" panose="02020603050405020304" pitchFamily="18" charset="0"/>
              </a:endParaRPr>
            </a:p>
          </p:txBody>
        </p:sp>
        <p:sp>
          <p:nvSpPr>
            <p:cNvPr id="108598" name="Rectangle 54"/>
            <p:cNvSpPr>
              <a:spLocks noChangeAspect="1" noChangeArrowheads="1"/>
            </p:cNvSpPr>
            <p:nvPr/>
          </p:nvSpPr>
          <p:spPr bwMode="auto">
            <a:xfrm>
              <a:off x="3266" y="2268"/>
              <a:ext cx="416"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a:latin typeface="Times New Roman" panose="02020603050405020304" pitchFamily="18" charset="0"/>
                </a:rPr>
                <a:t>6V</a:t>
              </a:r>
              <a:endParaRPr kumimoji="1" lang="en-US" altLang="zh-CN" sz="2000" b="1">
                <a:latin typeface="Times New Roman" panose="02020603050405020304" pitchFamily="18" charset="0"/>
              </a:endParaRPr>
            </a:p>
          </p:txBody>
        </p:sp>
        <p:sp>
          <p:nvSpPr>
            <p:cNvPr id="108599" name="Rectangle 55"/>
            <p:cNvSpPr>
              <a:spLocks noChangeAspect="1" noChangeArrowheads="1"/>
            </p:cNvSpPr>
            <p:nvPr/>
          </p:nvSpPr>
          <p:spPr bwMode="auto">
            <a:xfrm>
              <a:off x="2726" y="2853"/>
              <a:ext cx="94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Z</a:t>
              </a:r>
              <a:r>
                <a:rPr kumimoji="1" lang="en-US" altLang="zh-CN" sz="2000" b="1">
                  <a:latin typeface="Times New Roman" panose="02020603050405020304" pitchFamily="18" charset="0"/>
                </a:rPr>
                <a:t>=9.7V</a:t>
              </a:r>
              <a:endParaRPr kumimoji="1" lang="en-US" altLang="zh-CN" sz="2000" b="1">
                <a:latin typeface="Times New Roman" panose="02020603050405020304" pitchFamily="18" charset="0"/>
              </a:endParaRPr>
            </a:p>
          </p:txBody>
        </p:sp>
      </p:grpSp>
      <p:grpSp>
        <p:nvGrpSpPr>
          <p:cNvPr id="108600" name="Group 56"/>
          <p:cNvGrpSpPr>
            <a:grpSpLocks noChangeAspect="1"/>
          </p:cNvGrpSpPr>
          <p:nvPr/>
        </p:nvGrpSpPr>
        <p:grpSpPr bwMode="auto">
          <a:xfrm>
            <a:off x="7980762" y="2705101"/>
            <a:ext cx="1137838" cy="1978819"/>
            <a:chOff x="3687" y="1527"/>
            <a:chExt cx="956" cy="1662"/>
          </a:xfrm>
        </p:grpSpPr>
        <p:sp>
          <p:nvSpPr>
            <p:cNvPr id="108601" name="Line 57"/>
            <p:cNvSpPr>
              <a:spLocks noChangeAspect="1" noChangeShapeType="1"/>
            </p:cNvSpPr>
            <p:nvPr/>
          </p:nvSpPr>
          <p:spPr bwMode="auto">
            <a:xfrm>
              <a:off x="4090" y="1527"/>
              <a:ext cx="0" cy="1219"/>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02" name="Text Box 58"/>
            <p:cNvSpPr txBox="1">
              <a:spLocks noChangeAspect="1" noChangeArrowheads="1"/>
            </p:cNvSpPr>
            <p:nvPr/>
          </p:nvSpPr>
          <p:spPr bwMode="auto">
            <a:xfrm>
              <a:off x="4147" y="1576"/>
              <a:ext cx="326" cy="33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p>
              <a:r>
                <a:rPr kumimoji="1" lang="en-US" altLang="zh-CN" sz="2000" b="1" i="1">
                  <a:latin typeface="Times New Roman" panose="02020603050405020304" pitchFamily="18" charset="0"/>
                </a:rPr>
                <a:t>I</a:t>
              </a:r>
              <a:r>
                <a:rPr kumimoji="1" lang="en-US" altLang="zh-CN" sz="2000" b="1" i="1" baseline="-25000">
                  <a:latin typeface="Times New Roman" panose="02020603050405020304" pitchFamily="18" charset="0"/>
                </a:rPr>
                <a:t>Z</a:t>
              </a:r>
              <a:endParaRPr kumimoji="1" lang="en-US" altLang="zh-CN" sz="2000" b="1" i="1">
                <a:latin typeface="Times New Roman" panose="02020603050405020304" pitchFamily="18" charset="0"/>
              </a:endParaRPr>
            </a:p>
          </p:txBody>
        </p:sp>
        <p:sp>
          <p:nvSpPr>
            <p:cNvPr id="108603" name="Line 59"/>
            <p:cNvSpPr>
              <a:spLocks noChangeAspect="1" noChangeShapeType="1"/>
            </p:cNvSpPr>
            <p:nvPr/>
          </p:nvSpPr>
          <p:spPr bwMode="auto">
            <a:xfrm>
              <a:off x="4091" y="1635"/>
              <a:ext cx="0" cy="173"/>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nvGrpSpPr>
            <p:cNvPr id="108604" name="Group 60"/>
            <p:cNvGrpSpPr>
              <a:grpSpLocks noChangeAspect="1"/>
            </p:cNvGrpSpPr>
            <p:nvPr/>
          </p:nvGrpSpPr>
          <p:grpSpPr bwMode="auto">
            <a:xfrm flipV="1">
              <a:off x="3919" y="1865"/>
              <a:ext cx="317" cy="224"/>
              <a:chOff x="961" y="2994"/>
              <a:chExt cx="362" cy="255"/>
            </a:xfrm>
          </p:grpSpPr>
          <p:sp>
            <p:nvSpPr>
              <p:cNvPr id="108605" name="Line 61"/>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06" name="Line 62"/>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07" name="Line 63"/>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08" name="AutoShape 64"/>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grpSp>
          <p:nvGrpSpPr>
            <p:cNvPr id="108609" name="Group 65"/>
            <p:cNvGrpSpPr>
              <a:grpSpLocks noChangeAspect="1"/>
            </p:cNvGrpSpPr>
            <p:nvPr/>
          </p:nvGrpSpPr>
          <p:grpSpPr bwMode="auto">
            <a:xfrm flipV="1">
              <a:off x="3921" y="2270"/>
              <a:ext cx="317" cy="224"/>
              <a:chOff x="961" y="2994"/>
              <a:chExt cx="362" cy="255"/>
            </a:xfrm>
          </p:grpSpPr>
          <p:sp>
            <p:nvSpPr>
              <p:cNvPr id="108610" name="Line 66"/>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11" name="Line 67"/>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12" name="Line 68"/>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13" name="AutoShape 69"/>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8614" name="Rectangle 70"/>
            <p:cNvSpPr>
              <a:spLocks noChangeAspect="1" noChangeArrowheads="1"/>
            </p:cNvSpPr>
            <p:nvPr/>
          </p:nvSpPr>
          <p:spPr bwMode="auto">
            <a:xfrm>
              <a:off x="4218" y="1866"/>
              <a:ext cx="416"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a:latin typeface="Times New Roman" panose="02020603050405020304" pitchFamily="18" charset="0"/>
                </a:rPr>
                <a:t>9V</a:t>
              </a:r>
              <a:endParaRPr kumimoji="1" lang="en-US" altLang="zh-CN" sz="2000" b="1">
                <a:latin typeface="Times New Roman" panose="02020603050405020304" pitchFamily="18" charset="0"/>
              </a:endParaRPr>
            </a:p>
          </p:txBody>
        </p:sp>
        <p:sp>
          <p:nvSpPr>
            <p:cNvPr id="108615" name="Rectangle 71"/>
            <p:cNvSpPr>
              <a:spLocks noChangeAspect="1" noChangeArrowheads="1"/>
            </p:cNvSpPr>
            <p:nvPr/>
          </p:nvSpPr>
          <p:spPr bwMode="auto">
            <a:xfrm>
              <a:off x="4227" y="2268"/>
              <a:ext cx="416"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a:latin typeface="Times New Roman" panose="02020603050405020304" pitchFamily="18" charset="0"/>
                </a:rPr>
                <a:t>6V</a:t>
              </a:r>
              <a:endParaRPr kumimoji="1" lang="en-US" altLang="zh-CN" sz="2000" b="1">
                <a:latin typeface="Times New Roman" panose="02020603050405020304" pitchFamily="18" charset="0"/>
              </a:endParaRPr>
            </a:p>
          </p:txBody>
        </p:sp>
        <p:sp>
          <p:nvSpPr>
            <p:cNvPr id="108616" name="Rectangle 72"/>
            <p:cNvSpPr>
              <a:spLocks noChangeAspect="1" noChangeArrowheads="1"/>
            </p:cNvSpPr>
            <p:nvPr/>
          </p:nvSpPr>
          <p:spPr bwMode="auto">
            <a:xfrm>
              <a:off x="3687" y="2853"/>
              <a:ext cx="94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Z</a:t>
              </a:r>
              <a:r>
                <a:rPr kumimoji="1" lang="en-US" altLang="zh-CN" sz="2000" b="1">
                  <a:latin typeface="Times New Roman" panose="02020603050405020304" pitchFamily="18" charset="0"/>
                </a:rPr>
                <a:t>=1.4V</a:t>
              </a:r>
              <a:endParaRPr kumimoji="1" lang="en-US" altLang="zh-CN" sz="2000" b="1">
                <a:latin typeface="Times New Roman" panose="02020603050405020304" pitchFamily="18" charset="0"/>
              </a:endParaRPr>
            </a:p>
          </p:txBody>
        </p:sp>
      </p:grpSp>
      <p:sp>
        <p:nvSpPr>
          <p:cNvPr id="108617" name="Rectangle 73"/>
          <p:cNvSpPr>
            <a:spLocks noChangeArrowheads="1"/>
          </p:cNvSpPr>
          <p:nvPr/>
        </p:nvSpPr>
        <p:spPr bwMode="auto">
          <a:xfrm>
            <a:off x="2367774" y="4762501"/>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zh-CN" altLang="en-US" sz="2400" b="1">
                <a:latin typeface="Times New Roman" panose="02020603050405020304" pitchFamily="18" charset="0"/>
              </a:rPr>
              <a:t>并联：</a:t>
            </a:r>
            <a:endParaRPr kumimoji="1" lang="zh-CN" altLang="en-US" sz="2400" b="1">
              <a:latin typeface="Times New Roman" panose="02020603050405020304" pitchFamily="18" charset="0"/>
            </a:endParaRPr>
          </a:p>
        </p:txBody>
      </p:sp>
      <p:grpSp>
        <p:nvGrpSpPr>
          <p:cNvPr id="108618" name="Group 74"/>
          <p:cNvGrpSpPr>
            <a:grpSpLocks noChangeAspect="1"/>
          </p:cNvGrpSpPr>
          <p:nvPr/>
        </p:nvGrpSpPr>
        <p:grpSpPr bwMode="auto">
          <a:xfrm>
            <a:off x="3292873" y="5292726"/>
            <a:ext cx="1887141" cy="1089025"/>
            <a:chOff x="1089" y="3155"/>
            <a:chExt cx="1585" cy="915"/>
          </a:xfrm>
        </p:grpSpPr>
        <p:sp>
          <p:nvSpPr>
            <p:cNvPr id="108619" name="Freeform 75"/>
            <p:cNvSpPr>
              <a:spLocks noChangeAspect="1"/>
            </p:cNvSpPr>
            <p:nvPr/>
          </p:nvSpPr>
          <p:spPr bwMode="auto">
            <a:xfrm flipH="1">
              <a:off x="1794" y="3158"/>
              <a:ext cx="730" cy="912"/>
            </a:xfrm>
            <a:custGeom>
              <a:avLst/>
              <a:gdLst>
                <a:gd name="T0" fmla="*/ 384 w 384"/>
                <a:gd name="T1" fmla="*/ 0 h 912"/>
                <a:gd name="T2" fmla="*/ 0 w 384"/>
                <a:gd name="T3" fmla="*/ 0 h 912"/>
                <a:gd name="T4" fmla="*/ 0 w 384"/>
                <a:gd name="T5" fmla="*/ 912 h 912"/>
                <a:gd name="T6" fmla="*/ 384 w 384"/>
                <a:gd name="T7" fmla="*/ 912 h 912"/>
              </a:gdLst>
              <a:ahLst/>
              <a:cxnLst>
                <a:cxn ang="0">
                  <a:pos x="T0" y="T1"/>
                </a:cxn>
                <a:cxn ang="0">
                  <a:pos x="T2" y="T3"/>
                </a:cxn>
                <a:cxn ang="0">
                  <a:pos x="T4" y="T5"/>
                </a:cxn>
                <a:cxn ang="0">
                  <a:pos x="T6" y="T7"/>
                </a:cxn>
              </a:cxnLst>
              <a:rect l="0" t="0" r="r" b="b"/>
              <a:pathLst>
                <a:path w="384" h="912">
                  <a:moveTo>
                    <a:pt x="384" y="0"/>
                  </a:moveTo>
                  <a:lnTo>
                    <a:pt x="0" y="0"/>
                  </a:lnTo>
                  <a:lnTo>
                    <a:pt x="0" y="912"/>
                  </a:lnTo>
                  <a:lnTo>
                    <a:pt x="384" y="912"/>
                  </a:lnTo>
                </a:path>
              </a:pathLst>
            </a:custGeom>
            <a:noFill/>
            <a:ln w="25400" cmpd="sng">
              <a:solidFill>
                <a:schemeClr val="tx1"/>
              </a:solidFill>
              <a:rou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620" name="Line 76"/>
            <p:cNvSpPr>
              <a:spLocks noChangeAspect="1" noChangeShapeType="1"/>
            </p:cNvSpPr>
            <p:nvPr/>
          </p:nvSpPr>
          <p:spPr bwMode="auto">
            <a:xfrm>
              <a:off x="2095" y="3155"/>
              <a:ext cx="0" cy="913"/>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8621" name="Group 77"/>
            <p:cNvGrpSpPr>
              <a:grpSpLocks noChangeAspect="1"/>
            </p:cNvGrpSpPr>
            <p:nvPr/>
          </p:nvGrpSpPr>
          <p:grpSpPr bwMode="auto">
            <a:xfrm>
              <a:off x="1933" y="3475"/>
              <a:ext cx="317" cy="224"/>
              <a:chOff x="961" y="2994"/>
              <a:chExt cx="362" cy="255"/>
            </a:xfrm>
          </p:grpSpPr>
          <p:sp>
            <p:nvSpPr>
              <p:cNvPr id="108622" name="Line 78"/>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23" name="Line 79"/>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24" name="Line 80"/>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25" name="AutoShape 81"/>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grpSp>
          <p:nvGrpSpPr>
            <p:cNvPr id="108626" name="Group 82"/>
            <p:cNvGrpSpPr>
              <a:grpSpLocks noChangeAspect="1"/>
            </p:cNvGrpSpPr>
            <p:nvPr/>
          </p:nvGrpSpPr>
          <p:grpSpPr bwMode="auto">
            <a:xfrm>
              <a:off x="2357" y="3475"/>
              <a:ext cx="317" cy="224"/>
              <a:chOff x="961" y="2994"/>
              <a:chExt cx="362" cy="255"/>
            </a:xfrm>
          </p:grpSpPr>
          <p:sp>
            <p:nvSpPr>
              <p:cNvPr id="108627" name="Line 83"/>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28" name="Line 84"/>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29" name="Line 85"/>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30" name="AutoShape 86"/>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8631" name="Rectangle 87"/>
            <p:cNvSpPr>
              <a:spLocks noChangeAspect="1" noChangeArrowheads="1"/>
            </p:cNvSpPr>
            <p:nvPr/>
          </p:nvSpPr>
          <p:spPr bwMode="auto">
            <a:xfrm>
              <a:off x="1089" y="3540"/>
              <a:ext cx="7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Z</a:t>
              </a:r>
              <a:r>
                <a:rPr kumimoji="1" lang="en-US" altLang="zh-CN" sz="2000" b="1">
                  <a:latin typeface="Times New Roman" panose="02020603050405020304" pitchFamily="18" charset="0"/>
                </a:rPr>
                <a:t>=6V</a:t>
              </a:r>
              <a:endParaRPr kumimoji="1" lang="en-US" altLang="zh-CN" sz="2000" b="1">
                <a:latin typeface="Times New Roman" panose="02020603050405020304" pitchFamily="18" charset="0"/>
              </a:endParaRPr>
            </a:p>
          </p:txBody>
        </p:sp>
      </p:grpSp>
      <p:grpSp>
        <p:nvGrpSpPr>
          <p:cNvPr id="108632" name="Group 88"/>
          <p:cNvGrpSpPr>
            <a:grpSpLocks noChangeAspect="1"/>
          </p:cNvGrpSpPr>
          <p:nvPr/>
        </p:nvGrpSpPr>
        <p:grpSpPr bwMode="auto">
          <a:xfrm>
            <a:off x="6331348" y="5292726"/>
            <a:ext cx="1982391" cy="1089025"/>
            <a:chOff x="2998" y="3147"/>
            <a:chExt cx="1665" cy="915"/>
          </a:xfrm>
        </p:grpSpPr>
        <p:sp>
          <p:nvSpPr>
            <p:cNvPr id="108633" name="Freeform 89"/>
            <p:cNvSpPr>
              <a:spLocks noChangeAspect="1"/>
            </p:cNvSpPr>
            <p:nvPr/>
          </p:nvSpPr>
          <p:spPr bwMode="auto">
            <a:xfrm flipH="1">
              <a:off x="3783" y="3150"/>
              <a:ext cx="730" cy="912"/>
            </a:xfrm>
            <a:custGeom>
              <a:avLst/>
              <a:gdLst>
                <a:gd name="T0" fmla="*/ 384 w 384"/>
                <a:gd name="T1" fmla="*/ 0 h 912"/>
                <a:gd name="T2" fmla="*/ 0 w 384"/>
                <a:gd name="T3" fmla="*/ 0 h 912"/>
                <a:gd name="T4" fmla="*/ 0 w 384"/>
                <a:gd name="T5" fmla="*/ 912 h 912"/>
                <a:gd name="T6" fmla="*/ 384 w 384"/>
                <a:gd name="T7" fmla="*/ 912 h 912"/>
              </a:gdLst>
              <a:ahLst/>
              <a:cxnLst>
                <a:cxn ang="0">
                  <a:pos x="T0" y="T1"/>
                </a:cxn>
                <a:cxn ang="0">
                  <a:pos x="T2" y="T3"/>
                </a:cxn>
                <a:cxn ang="0">
                  <a:pos x="T4" y="T5"/>
                </a:cxn>
                <a:cxn ang="0">
                  <a:pos x="T6" y="T7"/>
                </a:cxn>
              </a:cxnLst>
              <a:rect l="0" t="0" r="r" b="b"/>
              <a:pathLst>
                <a:path w="384" h="912">
                  <a:moveTo>
                    <a:pt x="384" y="0"/>
                  </a:moveTo>
                  <a:lnTo>
                    <a:pt x="0" y="0"/>
                  </a:lnTo>
                  <a:lnTo>
                    <a:pt x="0" y="912"/>
                  </a:lnTo>
                  <a:lnTo>
                    <a:pt x="384" y="912"/>
                  </a:lnTo>
                </a:path>
              </a:pathLst>
            </a:custGeom>
            <a:noFill/>
            <a:ln w="25400" cmpd="sng">
              <a:solidFill>
                <a:schemeClr val="tx1"/>
              </a:solidFill>
              <a:rou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634" name="Line 90"/>
            <p:cNvSpPr>
              <a:spLocks noChangeAspect="1" noChangeShapeType="1"/>
            </p:cNvSpPr>
            <p:nvPr/>
          </p:nvSpPr>
          <p:spPr bwMode="auto">
            <a:xfrm>
              <a:off x="4084" y="3147"/>
              <a:ext cx="0" cy="913"/>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8635" name="Group 91"/>
            <p:cNvGrpSpPr>
              <a:grpSpLocks noChangeAspect="1"/>
            </p:cNvGrpSpPr>
            <p:nvPr/>
          </p:nvGrpSpPr>
          <p:grpSpPr bwMode="auto">
            <a:xfrm>
              <a:off x="3922" y="3467"/>
              <a:ext cx="317" cy="224"/>
              <a:chOff x="961" y="2994"/>
              <a:chExt cx="362" cy="255"/>
            </a:xfrm>
          </p:grpSpPr>
          <p:sp>
            <p:nvSpPr>
              <p:cNvPr id="108636" name="Line 92"/>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37" name="Line 93"/>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38" name="Line 94"/>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39" name="AutoShape 95"/>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grpSp>
          <p:nvGrpSpPr>
            <p:cNvPr id="108640" name="Group 96"/>
            <p:cNvGrpSpPr>
              <a:grpSpLocks noChangeAspect="1"/>
            </p:cNvGrpSpPr>
            <p:nvPr/>
          </p:nvGrpSpPr>
          <p:grpSpPr bwMode="auto">
            <a:xfrm flipV="1">
              <a:off x="4346" y="3467"/>
              <a:ext cx="317" cy="224"/>
              <a:chOff x="961" y="2994"/>
              <a:chExt cx="362" cy="255"/>
            </a:xfrm>
          </p:grpSpPr>
          <p:sp>
            <p:nvSpPr>
              <p:cNvPr id="108641" name="Line 97"/>
              <p:cNvSpPr>
                <a:spLocks noChangeAspect="1" noChangeShapeType="1"/>
              </p:cNvSpPr>
              <p:nvPr/>
            </p:nvSpPr>
            <p:spPr bwMode="auto">
              <a:xfrm>
                <a:off x="1040" y="3037"/>
                <a:ext cx="227"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42" name="Line 98"/>
              <p:cNvSpPr>
                <a:spLocks noChangeAspect="1" noChangeShapeType="1"/>
              </p:cNvSpPr>
              <p:nvPr/>
            </p:nvSpPr>
            <p:spPr bwMode="auto">
              <a:xfrm flipV="1">
                <a:off x="961" y="3033"/>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43" name="Line 99"/>
              <p:cNvSpPr>
                <a:spLocks noChangeAspect="1" noChangeShapeType="1"/>
              </p:cNvSpPr>
              <p:nvPr/>
            </p:nvSpPr>
            <p:spPr bwMode="auto">
              <a:xfrm flipV="1">
                <a:off x="1244" y="2994"/>
                <a:ext cx="79"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08644" name="AutoShape 100"/>
              <p:cNvSpPr>
                <a:spLocks noChangeAspect="1" noChangeArrowheads="1"/>
              </p:cNvSpPr>
              <p:nvPr/>
            </p:nvSpPr>
            <p:spPr bwMode="auto">
              <a:xfrm>
                <a:off x="1010" y="3039"/>
                <a:ext cx="285" cy="210"/>
              </a:xfrm>
              <a:prstGeom prst="triangle">
                <a:avLst>
                  <a:gd name="adj" fmla="val 50000"/>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sp>
          <p:nvSpPr>
            <p:cNvPr id="108645" name="Rectangle 101"/>
            <p:cNvSpPr>
              <a:spLocks noChangeAspect="1" noChangeArrowheads="1"/>
            </p:cNvSpPr>
            <p:nvPr/>
          </p:nvSpPr>
          <p:spPr bwMode="auto">
            <a:xfrm>
              <a:off x="2998" y="3532"/>
              <a:ext cx="94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pPr>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Z</a:t>
              </a:r>
              <a:r>
                <a:rPr kumimoji="1" lang="en-US" altLang="zh-CN" sz="2000" b="1">
                  <a:latin typeface="Times New Roman" panose="02020603050405020304" pitchFamily="18" charset="0"/>
                </a:rPr>
                <a:t>=0.7V</a:t>
              </a:r>
              <a:endParaRPr kumimoji="1" lang="en-US" altLang="zh-CN" sz="2000" b="1">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wd">
                                    <p:tmPct val="100000"/>
                                  </p:iterate>
                                  <p:childTnLst>
                                    <p:set>
                                      <p:cBhvr>
                                        <p:cTn id="6" dur="1" fill="hold">
                                          <p:stCondLst>
                                            <p:cond delay="0"/>
                                          </p:stCondLst>
                                        </p:cTn>
                                        <p:tgtEl>
                                          <p:spTgt spid="108546">
                                            <p:txEl>
                                              <p:pRg st="0" end="0"/>
                                            </p:txEl>
                                          </p:spTgt>
                                        </p:tgtEl>
                                        <p:attrNameLst>
                                          <p:attrName>style.visibility</p:attrName>
                                        </p:attrNameLst>
                                      </p:cBhvr>
                                      <p:to>
                                        <p:strVal val="visible"/>
                                      </p:to>
                                    </p:set>
                                    <p:anim calcmode="lin" valueType="num">
                                      <p:cBhvr additive="base">
                                        <p:cTn id="7" dur="300" fill="hold"/>
                                        <p:tgtEl>
                                          <p:spTgt spid="108546">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10854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iterate type="wd">
                                    <p:tmPct val="100000"/>
                                  </p:iterate>
                                  <p:childTnLst>
                                    <p:set>
                                      <p:cBhvr>
                                        <p:cTn id="12" dur="1" fill="hold">
                                          <p:stCondLst>
                                            <p:cond delay="0"/>
                                          </p:stCondLst>
                                        </p:cTn>
                                        <p:tgtEl>
                                          <p:spTgt spid="108547">
                                            <p:txEl>
                                              <p:pRg st="0" end="0"/>
                                            </p:txEl>
                                          </p:spTgt>
                                        </p:tgtEl>
                                        <p:attrNameLst>
                                          <p:attrName>style.visibility</p:attrName>
                                        </p:attrNameLst>
                                      </p:cBhvr>
                                      <p:to>
                                        <p:strVal val="visible"/>
                                      </p:to>
                                    </p:set>
                                    <p:animEffect transition="in" filter="slide(fromBottom)">
                                      <p:cBhvr>
                                        <p:cTn id="13" dur="300"/>
                                        <p:tgtEl>
                                          <p:spTgt spid="108547">
                                            <p:txEl>
                                              <p:pRg st="0" end="0"/>
                                            </p:txEl>
                                          </p:spTgt>
                                        </p:tgtEl>
                                      </p:cBhvr>
                                    </p:animEffect>
                                  </p:childTnLst>
                                </p:cTn>
                              </p:par>
                            </p:childTnLst>
                          </p:cTn>
                        </p:par>
                        <p:par>
                          <p:cTn id="14" fill="hold">
                            <p:stCondLst>
                              <p:cond delay="9000"/>
                            </p:stCondLst>
                            <p:childTnLst>
                              <p:par>
                                <p:cTn id="15" presetID="12" presetClass="entr" presetSubtype="4" fill="hold" grpId="0" nodeType="afterEffect">
                                  <p:stCondLst>
                                    <p:cond delay="0"/>
                                  </p:stCondLst>
                                  <p:iterate type="wd">
                                    <p:tmPct val="100000"/>
                                  </p:iterate>
                                  <p:childTnLst>
                                    <p:set>
                                      <p:cBhvr>
                                        <p:cTn id="16" dur="1" fill="hold">
                                          <p:stCondLst>
                                            <p:cond delay="0"/>
                                          </p:stCondLst>
                                        </p:cTn>
                                        <p:tgtEl>
                                          <p:spTgt spid="108547">
                                            <p:txEl>
                                              <p:pRg st="1" end="1"/>
                                            </p:txEl>
                                          </p:spTgt>
                                        </p:tgtEl>
                                        <p:attrNameLst>
                                          <p:attrName>style.visibility</p:attrName>
                                        </p:attrNameLst>
                                      </p:cBhvr>
                                      <p:to>
                                        <p:strVal val="visible"/>
                                      </p:to>
                                    </p:set>
                                    <p:animEffect transition="in" filter="slide(fromBottom)">
                                      <p:cBhvr>
                                        <p:cTn id="17" dur="300"/>
                                        <p:tgtEl>
                                          <p:spTgt spid="1085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8548"/>
                                        </p:tgtEl>
                                        <p:attrNameLst>
                                          <p:attrName>style.visibility</p:attrName>
                                        </p:attrNameLst>
                                      </p:cBhvr>
                                      <p:to>
                                        <p:strVal val="visible"/>
                                      </p:to>
                                    </p:set>
                                    <p:animEffect transition="in" filter="wipe(left)">
                                      <p:cBhvr>
                                        <p:cTn id="22" dur="500"/>
                                        <p:tgtEl>
                                          <p:spTgt spid="10854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08549"/>
                                        </p:tgtEl>
                                        <p:attrNameLst>
                                          <p:attrName>style.visibility</p:attrName>
                                        </p:attrNameLst>
                                      </p:cBhvr>
                                      <p:to>
                                        <p:strVal val="visible"/>
                                      </p:to>
                                    </p:set>
                                    <p:animEffect transition="in" filter="slide(fromBottom)">
                                      <p:cBhvr>
                                        <p:cTn id="27" dur="500"/>
                                        <p:tgtEl>
                                          <p:spTgt spid="10854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08566"/>
                                        </p:tgtEl>
                                        <p:attrNameLst>
                                          <p:attrName>style.visibility</p:attrName>
                                        </p:attrNameLst>
                                      </p:cBhvr>
                                      <p:to>
                                        <p:strVal val="visible"/>
                                      </p:to>
                                    </p:set>
                                    <p:animEffect transition="in" filter="slide(fromBottom)">
                                      <p:cBhvr>
                                        <p:cTn id="32" dur="500"/>
                                        <p:tgtEl>
                                          <p:spTgt spid="10856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08583"/>
                                        </p:tgtEl>
                                        <p:attrNameLst>
                                          <p:attrName>style.visibility</p:attrName>
                                        </p:attrNameLst>
                                      </p:cBhvr>
                                      <p:to>
                                        <p:strVal val="visible"/>
                                      </p:to>
                                    </p:set>
                                    <p:animEffect transition="in" filter="slide(fromBottom)">
                                      <p:cBhvr>
                                        <p:cTn id="37" dur="500"/>
                                        <p:tgtEl>
                                          <p:spTgt spid="108583"/>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08600"/>
                                        </p:tgtEl>
                                        <p:attrNameLst>
                                          <p:attrName>style.visibility</p:attrName>
                                        </p:attrNameLst>
                                      </p:cBhvr>
                                      <p:to>
                                        <p:strVal val="visible"/>
                                      </p:to>
                                    </p:set>
                                    <p:animEffect transition="in" filter="slide(fromBottom)">
                                      <p:cBhvr>
                                        <p:cTn id="42" dur="500"/>
                                        <p:tgtEl>
                                          <p:spTgt spid="10860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08617"/>
                                        </p:tgtEl>
                                        <p:attrNameLst>
                                          <p:attrName>style.visibility</p:attrName>
                                        </p:attrNameLst>
                                      </p:cBhvr>
                                      <p:to>
                                        <p:strVal val="visible"/>
                                      </p:to>
                                    </p:set>
                                    <p:anim calcmode="lin" valueType="num">
                                      <p:cBhvr additive="base">
                                        <p:cTn id="47" dur="500" fill="hold"/>
                                        <p:tgtEl>
                                          <p:spTgt spid="108617"/>
                                        </p:tgtEl>
                                        <p:attrNameLst>
                                          <p:attrName>ppt_x</p:attrName>
                                        </p:attrNameLst>
                                      </p:cBhvr>
                                      <p:tavLst>
                                        <p:tav tm="0">
                                          <p:val>
                                            <p:strVal val="0-#ppt_w/2"/>
                                          </p:val>
                                        </p:tav>
                                        <p:tav tm="100000">
                                          <p:val>
                                            <p:strVal val="#ppt_x"/>
                                          </p:val>
                                        </p:tav>
                                      </p:tavLst>
                                    </p:anim>
                                    <p:anim calcmode="lin" valueType="num">
                                      <p:cBhvr additive="base">
                                        <p:cTn id="48" dur="500" fill="hold"/>
                                        <p:tgtEl>
                                          <p:spTgt spid="10861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108618"/>
                                        </p:tgtEl>
                                        <p:attrNameLst>
                                          <p:attrName>style.visibility</p:attrName>
                                        </p:attrNameLst>
                                      </p:cBhvr>
                                      <p:to>
                                        <p:strVal val="visible"/>
                                      </p:to>
                                    </p:set>
                                    <p:animEffect transition="in" filter="box(in)">
                                      <p:cBhvr>
                                        <p:cTn id="53" dur="500"/>
                                        <p:tgtEl>
                                          <p:spTgt spid="108618"/>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108632"/>
                                        </p:tgtEl>
                                        <p:attrNameLst>
                                          <p:attrName>style.visibility</p:attrName>
                                        </p:attrNameLst>
                                      </p:cBhvr>
                                      <p:to>
                                        <p:strVal val="visible"/>
                                      </p:to>
                                    </p:set>
                                    <p:animEffect transition="in" filter="box(in)">
                                      <p:cBhvr>
                                        <p:cTn id="58" dur="500"/>
                                        <p:tgtEl>
                                          <p:spTgt spid="108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utoUpdateAnimBg="0" build="p"/>
      <p:bldP spid="108547" grpId="0" autoUpdateAnimBg="0" build="p"/>
      <p:bldP spid="108548" grpId="0" autoUpdateAnimBg="0"/>
      <p:bldP spid="10861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371364" y="1278260"/>
            <a:ext cx="4543425" cy="1893867"/>
          </a:xfrm>
          <a:prstGeom prst="rect">
            <a:avLst/>
          </a:prstGeom>
        </p:spPr>
      </p:pic>
      <p:pic>
        <p:nvPicPr>
          <p:cNvPr id="7" name="图片 6"/>
          <p:cNvPicPr>
            <a:picLocks noChangeAspect="1"/>
          </p:cNvPicPr>
          <p:nvPr/>
        </p:nvPicPr>
        <p:blipFill>
          <a:blip r:embed="rId2"/>
          <a:stretch>
            <a:fillRect/>
          </a:stretch>
        </p:blipFill>
        <p:spPr>
          <a:xfrm>
            <a:off x="731404" y="3172127"/>
            <a:ext cx="2396925" cy="884400"/>
          </a:xfrm>
          <a:prstGeom prst="rect">
            <a:avLst/>
          </a:prstGeom>
        </p:spPr>
      </p:pic>
      <p:sp>
        <p:nvSpPr>
          <p:cNvPr id="8" name="任意多边形 7"/>
          <p:cNvSpPr/>
          <p:nvPr/>
        </p:nvSpPr>
        <p:spPr>
          <a:xfrm>
            <a:off x="201296" y="1211824"/>
            <a:ext cx="4932679" cy="2064776"/>
          </a:xfrm>
          <a:custGeom>
            <a:avLst/>
            <a:gdLst>
              <a:gd name="connsiteX0" fmla="*/ 303529 w 4932679"/>
              <a:gd name="connsiteY0" fmla="*/ 131201 h 2064776"/>
              <a:gd name="connsiteX1" fmla="*/ 303529 w 4932679"/>
              <a:gd name="connsiteY1" fmla="*/ 131201 h 2064776"/>
              <a:gd name="connsiteX2" fmla="*/ 389254 w 4932679"/>
              <a:gd name="connsiteY2" fmla="*/ 112151 h 2064776"/>
              <a:gd name="connsiteX3" fmla="*/ 436879 w 4932679"/>
              <a:gd name="connsiteY3" fmla="*/ 93101 h 2064776"/>
              <a:gd name="connsiteX4" fmla="*/ 503554 w 4932679"/>
              <a:gd name="connsiteY4" fmla="*/ 74051 h 2064776"/>
              <a:gd name="connsiteX5" fmla="*/ 598804 w 4932679"/>
              <a:gd name="connsiteY5" fmla="*/ 64526 h 2064776"/>
              <a:gd name="connsiteX6" fmla="*/ 675004 w 4932679"/>
              <a:gd name="connsiteY6" fmla="*/ 45476 h 2064776"/>
              <a:gd name="connsiteX7" fmla="*/ 884554 w 4932679"/>
              <a:gd name="connsiteY7" fmla="*/ 26426 h 2064776"/>
              <a:gd name="connsiteX8" fmla="*/ 941704 w 4932679"/>
              <a:gd name="connsiteY8" fmla="*/ 7376 h 2064776"/>
              <a:gd name="connsiteX9" fmla="*/ 1637029 w 4932679"/>
              <a:gd name="connsiteY9" fmla="*/ 26426 h 2064776"/>
              <a:gd name="connsiteX10" fmla="*/ 1722754 w 4932679"/>
              <a:gd name="connsiteY10" fmla="*/ 55001 h 2064776"/>
              <a:gd name="connsiteX11" fmla="*/ 1751329 w 4932679"/>
              <a:gd name="connsiteY11" fmla="*/ 64526 h 2064776"/>
              <a:gd name="connsiteX12" fmla="*/ 1808479 w 4932679"/>
              <a:gd name="connsiteY12" fmla="*/ 102626 h 2064776"/>
              <a:gd name="connsiteX13" fmla="*/ 1837054 w 4932679"/>
              <a:gd name="connsiteY13" fmla="*/ 121676 h 2064776"/>
              <a:gd name="connsiteX14" fmla="*/ 1894204 w 4932679"/>
              <a:gd name="connsiteY14" fmla="*/ 169301 h 2064776"/>
              <a:gd name="connsiteX15" fmla="*/ 1951354 w 4932679"/>
              <a:gd name="connsiteY15" fmla="*/ 255026 h 2064776"/>
              <a:gd name="connsiteX16" fmla="*/ 1970404 w 4932679"/>
              <a:gd name="connsiteY16" fmla="*/ 283601 h 2064776"/>
              <a:gd name="connsiteX17" fmla="*/ 1979929 w 4932679"/>
              <a:gd name="connsiteY17" fmla="*/ 312176 h 2064776"/>
              <a:gd name="connsiteX18" fmla="*/ 2018029 w 4932679"/>
              <a:gd name="connsiteY18" fmla="*/ 369326 h 2064776"/>
              <a:gd name="connsiteX19" fmla="*/ 2037079 w 4932679"/>
              <a:gd name="connsiteY19" fmla="*/ 407426 h 2064776"/>
              <a:gd name="connsiteX20" fmla="*/ 2056129 w 4932679"/>
              <a:gd name="connsiteY20" fmla="*/ 436001 h 2064776"/>
              <a:gd name="connsiteX21" fmla="*/ 2084704 w 4932679"/>
              <a:gd name="connsiteY21" fmla="*/ 502676 h 2064776"/>
              <a:gd name="connsiteX22" fmla="*/ 2113279 w 4932679"/>
              <a:gd name="connsiteY22" fmla="*/ 521726 h 2064776"/>
              <a:gd name="connsiteX23" fmla="*/ 2208529 w 4932679"/>
              <a:gd name="connsiteY23" fmla="*/ 636026 h 2064776"/>
              <a:gd name="connsiteX24" fmla="*/ 2237104 w 4932679"/>
              <a:gd name="connsiteY24" fmla="*/ 664601 h 2064776"/>
              <a:gd name="connsiteX25" fmla="*/ 2265679 w 4932679"/>
              <a:gd name="connsiteY25" fmla="*/ 683651 h 2064776"/>
              <a:gd name="connsiteX26" fmla="*/ 2294254 w 4932679"/>
              <a:gd name="connsiteY26" fmla="*/ 712226 h 2064776"/>
              <a:gd name="connsiteX27" fmla="*/ 2351404 w 4932679"/>
              <a:gd name="connsiteY27" fmla="*/ 731276 h 2064776"/>
              <a:gd name="connsiteX28" fmla="*/ 2437129 w 4932679"/>
              <a:gd name="connsiteY28" fmla="*/ 769376 h 2064776"/>
              <a:gd name="connsiteX29" fmla="*/ 2503804 w 4932679"/>
              <a:gd name="connsiteY29" fmla="*/ 788426 h 2064776"/>
              <a:gd name="connsiteX30" fmla="*/ 2532379 w 4932679"/>
              <a:gd name="connsiteY30" fmla="*/ 797951 h 2064776"/>
              <a:gd name="connsiteX31" fmla="*/ 2608579 w 4932679"/>
              <a:gd name="connsiteY31" fmla="*/ 817001 h 2064776"/>
              <a:gd name="connsiteX32" fmla="*/ 2837179 w 4932679"/>
              <a:gd name="connsiteY32" fmla="*/ 807476 h 2064776"/>
              <a:gd name="connsiteX33" fmla="*/ 2894329 w 4932679"/>
              <a:gd name="connsiteY33" fmla="*/ 788426 h 2064776"/>
              <a:gd name="connsiteX34" fmla="*/ 2922904 w 4932679"/>
              <a:gd name="connsiteY34" fmla="*/ 778901 h 2064776"/>
              <a:gd name="connsiteX35" fmla="*/ 2951479 w 4932679"/>
              <a:gd name="connsiteY35" fmla="*/ 759851 h 2064776"/>
              <a:gd name="connsiteX36" fmla="*/ 2999104 w 4932679"/>
              <a:gd name="connsiteY36" fmla="*/ 750326 h 2064776"/>
              <a:gd name="connsiteX37" fmla="*/ 3037204 w 4932679"/>
              <a:gd name="connsiteY37" fmla="*/ 731276 h 2064776"/>
              <a:gd name="connsiteX38" fmla="*/ 3065779 w 4932679"/>
              <a:gd name="connsiteY38" fmla="*/ 702701 h 2064776"/>
              <a:gd name="connsiteX39" fmla="*/ 3094354 w 4932679"/>
              <a:gd name="connsiteY39" fmla="*/ 683651 h 2064776"/>
              <a:gd name="connsiteX40" fmla="*/ 3132454 w 4932679"/>
              <a:gd name="connsiteY40" fmla="*/ 616976 h 2064776"/>
              <a:gd name="connsiteX41" fmla="*/ 3151504 w 4932679"/>
              <a:gd name="connsiteY41" fmla="*/ 559826 h 2064776"/>
              <a:gd name="connsiteX42" fmla="*/ 3161029 w 4932679"/>
              <a:gd name="connsiteY42" fmla="*/ 493151 h 2064776"/>
              <a:gd name="connsiteX43" fmla="*/ 3180079 w 4932679"/>
              <a:gd name="connsiteY43" fmla="*/ 369326 h 2064776"/>
              <a:gd name="connsiteX44" fmla="*/ 3199129 w 4932679"/>
              <a:gd name="connsiteY44" fmla="*/ 312176 h 2064776"/>
              <a:gd name="connsiteX45" fmla="*/ 3218179 w 4932679"/>
              <a:gd name="connsiteY45" fmla="*/ 283601 h 2064776"/>
              <a:gd name="connsiteX46" fmla="*/ 3246754 w 4932679"/>
              <a:gd name="connsiteY46" fmla="*/ 245501 h 2064776"/>
              <a:gd name="connsiteX47" fmla="*/ 3275329 w 4932679"/>
              <a:gd name="connsiteY47" fmla="*/ 226451 h 2064776"/>
              <a:gd name="connsiteX48" fmla="*/ 3322954 w 4932679"/>
              <a:gd name="connsiteY48" fmla="*/ 188351 h 2064776"/>
              <a:gd name="connsiteX49" fmla="*/ 3380104 w 4932679"/>
              <a:gd name="connsiteY49" fmla="*/ 150251 h 2064776"/>
              <a:gd name="connsiteX50" fmla="*/ 3446779 w 4932679"/>
              <a:gd name="connsiteY50" fmla="*/ 131201 h 2064776"/>
              <a:gd name="connsiteX51" fmla="*/ 3532504 w 4932679"/>
              <a:gd name="connsiteY51" fmla="*/ 102626 h 2064776"/>
              <a:gd name="connsiteX52" fmla="*/ 3561079 w 4932679"/>
              <a:gd name="connsiteY52" fmla="*/ 93101 h 2064776"/>
              <a:gd name="connsiteX53" fmla="*/ 3665854 w 4932679"/>
              <a:gd name="connsiteY53" fmla="*/ 74051 h 2064776"/>
              <a:gd name="connsiteX54" fmla="*/ 3694429 w 4932679"/>
              <a:gd name="connsiteY54" fmla="*/ 55001 h 2064776"/>
              <a:gd name="connsiteX55" fmla="*/ 3970654 w 4932679"/>
              <a:gd name="connsiteY55" fmla="*/ 55001 h 2064776"/>
              <a:gd name="connsiteX56" fmla="*/ 3999229 w 4932679"/>
              <a:gd name="connsiteY56" fmla="*/ 64526 h 2064776"/>
              <a:gd name="connsiteX57" fmla="*/ 4104004 w 4932679"/>
              <a:gd name="connsiteY57" fmla="*/ 83576 h 2064776"/>
              <a:gd name="connsiteX58" fmla="*/ 4151629 w 4932679"/>
              <a:gd name="connsiteY58" fmla="*/ 102626 h 2064776"/>
              <a:gd name="connsiteX59" fmla="*/ 4208779 w 4932679"/>
              <a:gd name="connsiteY59" fmla="*/ 121676 h 2064776"/>
              <a:gd name="connsiteX60" fmla="*/ 4246879 w 4932679"/>
              <a:gd name="connsiteY60" fmla="*/ 140726 h 2064776"/>
              <a:gd name="connsiteX61" fmla="*/ 4304029 w 4932679"/>
              <a:gd name="connsiteY61" fmla="*/ 150251 h 2064776"/>
              <a:gd name="connsiteX62" fmla="*/ 4342129 w 4932679"/>
              <a:gd name="connsiteY62" fmla="*/ 178826 h 2064776"/>
              <a:gd name="connsiteX63" fmla="*/ 4380229 w 4932679"/>
              <a:gd name="connsiteY63" fmla="*/ 188351 h 2064776"/>
              <a:gd name="connsiteX64" fmla="*/ 4408804 w 4932679"/>
              <a:gd name="connsiteY64" fmla="*/ 197876 h 2064776"/>
              <a:gd name="connsiteX65" fmla="*/ 4437379 w 4932679"/>
              <a:gd name="connsiteY65" fmla="*/ 216926 h 2064776"/>
              <a:gd name="connsiteX66" fmla="*/ 4504054 w 4932679"/>
              <a:gd name="connsiteY66" fmla="*/ 245501 h 2064776"/>
              <a:gd name="connsiteX67" fmla="*/ 4532629 w 4932679"/>
              <a:gd name="connsiteY67" fmla="*/ 274076 h 2064776"/>
              <a:gd name="connsiteX68" fmla="*/ 4570729 w 4932679"/>
              <a:gd name="connsiteY68" fmla="*/ 302651 h 2064776"/>
              <a:gd name="connsiteX69" fmla="*/ 4599304 w 4932679"/>
              <a:gd name="connsiteY69" fmla="*/ 321701 h 2064776"/>
              <a:gd name="connsiteX70" fmla="*/ 4637404 w 4932679"/>
              <a:gd name="connsiteY70" fmla="*/ 359801 h 2064776"/>
              <a:gd name="connsiteX71" fmla="*/ 4656454 w 4932679"/>
              <a:gd name="connsiteY71" fmla="*/ 388376 h 2064776"/>
              <a:gd name="connsiteX72" fmla="*/ 4685029 w 4932679"/>
              <a:gd name="connsiteY72" fmla="*/ 416951 h 2064776"/>
              <a:gd name="connsiteX73" fmla="*/ 4723129 w 4932679"/>
              <a:gd name="connsiteY73" fmla="*/ 474101 h 2064776"/>
              <a:gd name="connsiteX74" fmla="*/ 4751704 w 4932679"/>
              <a:gd name="connsiteY74" fmla="*/ 512201 h 2064776"/>
              <a:gd name="connsiteX75" fmla="*/ 4799329 w 4932679"/>
              <a:gd name="connsiteY75" fmla="*/ 597926 h 2064776"/>
              <a:gd name="connsiteX76" fmla="*/ 4818379 w 4932679"/>
              <a:gd name="connsiteY76" fmla="*/ 626501 h 2064776"/>
              <a:gd name="connsiteX77" fmla="*/ 4846954 w 4932679"/>
              <a:gd name="connsiteY77" fmla="*/ 683651 h 2064776"/>
              <a:gd name="connsiteX78" fmla="*/ 4856479 w 4932679"/>
              <a:gd name="connsiteY78" fmla="*/ 731276 h 2064776"/>
              <a:gd name="connsiteX79" fmla="*/ 4866004 w 4932679"/>
              <a:gd name="connsiteY79" fmla="*/ 759851 h 2064776"/>
              <a:gd name="connsiteX80" fmla="*/ 4875529 w 4932679"/>
              <a:gd name="connsiteY80" fmla="*/ 807476 h 2064776"/>
              <a:gd name="connsiteX81" fmla="*/ 4894579 w 4932679"/>
              <a:gd name="connsiteY81" fmla="*/ 845576 h 2064776"/>
              <a:gd name="connsiteX82" fmla="*/ 4904104 w 4932679"/>
              <a:gd name="connsiteY82" fmla="*/ 874151 h 2064776"/>
              <a:gd name="connsiteX83" fmla="*/ 4913629 w 4932679"/>
              <a:gd name="connsiteY83" fmla="*/ 1112276 h 2064776"/>
              <a:gd name="connsiteX84" fmla="*/ 4923154 w 4932679"/>
              <a:gd name="connsiteY84" fmla="*/ 1140851 h 2064776"/>
              <a:gd name="connsiteX85" fmla="*/ 4932679 w 4932679"/>
              <a:gd name="connsiteY85" fmla="*/ 1188476 h 2064776"/>
              <a:gd name="connsiteX86" fmla="*/ 4923154 w 4932679"/>
              <a:gd name="connsiteY86" fmla="*/ 1559951 h 2064776"/>
              <a:gd name="connsiteX87" fmla="*/ 4885054 w 4932679"/>
              <a:gd name="connsiteY87" fmla="*/ 1626626 h 2064776"/>
              <a:gd name="connsiteX88" fmla="*/ 4866004 w 4932679"/>
              <a:gd name="connsiteY88" fmla="*/ 1655201 h 2064776"/>
              <a:gd name="connsiteX89" fmla="*/ 4808854 w 4932679"/>
              <a:gd name="connsiteY89" fmla="*/ 1712351 h 2064776"/>
              <a:gd name="connsiteX90" fmla="*/ 4742179 w 4932679"/>
              <a:gd name="connsiteY90" fmla="*/ 1759976 h 2064776"/>
              <a:gd name="connsiteX91" fmla="*/ 4685029 w 4932679"/>
              <a:gd name="connsiteY91" fmla="*/ 1798076 h 2064776"/>
              <a:gd name="connsiteX92" fmla="*/ 4627879 w 4932679"/>
              <a:gd name="connsiteY92" fmla="*/ 1836176 h 2064776"/>
              <a:gd name="connsiteX93" fmla="*/ 4599304 w 4932679"/>
              <a:gd name="connsiteY93" fmla="*/ 1845701 h 2064776"/>
              <a:gd name="connsiteX94" fmla="*/ 4561204 w 4932679"/>
              <a:gd name="connsiteY94" fmla="*/ 1855226 h 2064776"/>
              <a:gd name="connsiteX95" fmla="*/ 4523104 w 4932679"/>
              <a:gd name="connsiteY95" fmla="*/ 1874276 h 2064776"/>
              <a:gd name="connsiteX96" fmla="*/ 4446904 w 4932679"/>
              <a:gd name="connsiteY96" fmla="*/ 1893326 h 2064776"/>
              <a:gd name="connsiteX97" fmla="*/ 4370704 w 4932679"/>
              <a:gd name="connsiteY97" fmla="*/ 1912376 h 2064776"/>
              <a:gd name="connsiteX98" fmla="*/ 4332604 w 4932679"/>
              <a:gd name="connsiteY98" fmla="*/ 1921901 h 2064776"/>
              <a:gd name="connsiteX99" fmla="*/ 3522979 w 4932679"/>
              <a:gd name="connsiteY99" fmla="*/ 1940951 h 2064776"/>
              <a:gd name="connsiteX100" fmla="*/ 3446779 w 4932679"/>
              <a:gd name="connsiteY100" fmla="*/ 1950476 h 2064776"/>
              <a:gd name="connsiteX101" fmla="*/ 3418204 w 4932679"/>
              <a:gd name="connsiteY101" fmla="*/ 1960001 h 2064776"/>
              <a:gd name="connsiteX102" fmla="*/ 3284854 w 4932679"/>
              <a:gd name="connsiteY102" fmla="*/ 1979051 h 2064776"/>
              <a:gd name="connsiteX103" fmla="*/ 3122929 w 4932679"/>
              <a:gd name="connsiteY103" fmla="*/ 1998101 h 2064776"/>
              <a:gd name="connsiteX104" fmla="*/ 2980054 w 4932679"/>
              <a:gd name="connsiteY104" fmla="*/ 2017151 h 2064776"/>
              <a:gd name="connsiteX105" fmla="*/ 2703829 w 4932679"/>
              <a:gd name="connsiteY105" fmla="*/ 2026676 h 2064776"/>
              <a:gd name="connsiteX106" fmla="*/ 2456179 w 4932679"/>
              <a:gd name="connsiteY106" fmla="*/ 2036201 h 2064776"/>
              <a:gd name="connsiteX107" fmla="*/ 2418079 w 4932679"/>
              <a:gd name="connsiteY107" fmla="*/ 2045726 h 2064776"/>
              <a:gd name="connsiteX108" fmla="*/ 1341754 w 4932679"/>
              <a:gd name="connsiteY108" fmla="*/ 2064776 h 2064776"/>
              <a:gd name="connsiteX109" fmla="*/ 379729 w 4932679"/>
              <a:gd name="connsiteY109" fmla="*/ 2055251 h 2064776"/>
              <a:gd name="connsiteX110" fmla="*/ 351154 w 4932679"/>
              <a:gd name="connsiteY110" fmla="*/ 2045726 h 2064776"/>
              <a:gd name="connsiteX111" fmla="*/ 313054 w 4932679"/>
              <a:gd name="connsiteY111" fmla="*/ 2036201 h 2064776"/>
              <a:gd name="connsiteX112" fmla="*/ 208279 w 4932679"/>
              <a:gd name="connsiteY112" fmla="*/ 1988576 h 2064776"/>
              <a:gd name="connsiteX113" fmla="*/ 151129 w 4932679"/>
              <a:gd name="connsiteY113" fmla="*/ 1931426 h 2064776"/>
              <a:gd name="connsiteX114" fmla="*/ 122554 w 4932679"/>
              <a:gd name="connsiteY114" fmla="*/ 1902851 h 2064776"/>
              <a:gd name="connsiteX115" fmla="*/ 74929 w 4932679"/>
              <a:gd name="connsiteY115" fmla="*/ 1845701 h 2064776"/>
              <a:gd name="connsiteX116" fmla="*/ 55879 w 4932679"/>
              <a:gd name="connsiteY116" fmla="*/ 1798076 h 2064776"/>
              <a:gd name="connsiteX117" fmla="*/ 46354 w 4932679"/>
              <a:gd name="connsiteY117" fmla="*/ 1769501 h 2064776"/>
              <a:gd name="connsiteX118" fmla="*/ 27304 w 4932679"/>
              <a:gd name="connsiteY118" fmla="*/ 1740926 h 2064776"/>
              <a:gd name="connsiteX119" fmla="*/ 27304 w 4932679"/>
              <a:gd name="connsiteY119" fmla="*/ 940826 h 2064776"/>
              <a:gd name="connsiteX120" fmla="*/ 46354 w 4932679"/>
              <a:gd name="connsiteY120" fmla="*/ 721751 h 2064776"/>
              <a:gd name="connsiteX121" fmla="*/ 55879 w 4932679"/>
              <a:gd name="connsiteY121" fmla="*/ 683651 h 2064776"/>
              <a:gd name="connsiteX122" fmla="*/ 74929 w 4932679"/>
              <a:gd name="connsiteY122" fmla="*/ 626501 h 2064776"/>
              <a:gd name="connsiteX123" fmla="*/ 93979 w 4932679"/>
              <a:gd name="connsiteY123" fmla="*/ 569351 h 2064776"/>
              <a:gd name="connsiteX124" fmla="*/ 103504 w 4932679"/>
              <a:gd name="connsiteY124" fmla="*/ 540776 h 2064776"/>
              <a:gd name="connsiteX125" fmla="*/ 113029 w 4932679"/>
              <a:gd name="connsiteY125" fmla="*/ 512201 h 2064776"/>
              <a:gd name="connsiteX126" fmla="*/ 141604 w 4932679"/>
              <a:gd name="connsiteY126" fmla="*/ 416951 h 2064776"/>
              <a:gd name="connsiteX127" fmla="*/ 151129 w 4932679"/>
              <a:gd name="connsiteY127" fmla="*/ 388376 h 2064776"/>
              <a:gd name="connsiteX128" fmla="*/ 160654 w 4932679"/>
              <a:gd name="connsiteY128" fmla="*/ 359801 h 2064776"/>
              <a:gd name="connsiteX129" fmla="*/ 189229 w 4932679"/>
              <a:gd name="connsiteY129" fmla="*/ 302651 h 2064776"/>
              <a:gd name="connsiteX130" fmla="*/ 227329 w 4932679"/>
              <a:gd name="connsiteY130" fmla="*/ 245501 h 2064776"/>
              <a:gd name="connsiteX131" fmla="*/ 246379 w 4932679"/>
              <a:gd name="connsiteY131" fmla="*/ 216926 h 2064776"/>
              <a:gd name="connsiteX132" fmla="*/ 303529 w 4932679"/>
              <a:gd name="connsiteY132" fmla="*/ 131201 h 206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932679" h="2064776">
                <a:moveTo>
                  <a:pt x="303529" y="131201"/>
                </a:moveTo>
                <a:lnTo>
                  <a:pt x="303529" y="131201"/>
                </a:lnTo>
                <a:cubicBezTo>
                  <a:pt x="332104" y="124851"/>
                  <a:pt x="361108" y="120193"/>
                  <a:pt x="389254" y="112151"/>
                </a:cubicBezTo>
                <a:cubicBezTo>
                  <a:pt x="405694" y="107454"/>
                  <a:pt x="420870" y="99104"/>
                  <a:pt x="436879" y="93101"/>
                </a:cubicBezTo>
                <a:cubicBezTo>
                  <a:pt x="453580" y="86838"/>
                  <a:pt x="487387" y="76361"/>
                  <a:pt x="503554" y="74051"/>
                </a:cubicBezTo>
                <a:cubicBezTo>
                  <a:pt x="535142" y="69538"/>
                  <a:pt x="567054" y="67701"/>
                  <a:pt x="598804" y="64526"/>
                </a:cubicBezTo>
                <a:cubicBezTo>
                  <a:pt x="624204" y="58176"/>
                  <a:pt x="649024" y="48723"/>
                  <a:pt x="675004" y="45476"/>
                </a:cubicBezTo>
                <a:cubicBezTo>
                  <a:pt x="795423" y="30424"/>
                  <a:pt x="725671" y="37775"/>
                  <a:pt x="884554" y="26426"/>
                </a:cubicBezTo>
                <a:cubicBezTo>
                  <a:pt x="903604" y="20076"/>
                  <a:pt x="921625" y="7655"/>
                  <a:pt x="941704" y="7376"/>
                </a:cubicBezTo>
                <a:cubicBezTo>
                  <a:pt x="1472173" y="8"/>
                  <a:pt x="1375809" y="-10891"/>
                  <a:pt x="1637029" y="26426"/>
                </a:cubicBezTo>
                <a:lnTo>
                  <a:pt x="1722754" y="55001"/>
                </a:lnTo>
                <a:cubicBezTo>
                  <a:pt x="1732279" y="58176"/>
                  <a:pt x="1742975" y="58957"/>
                  <a:pt x="1751329" y="64526"/>
                </a:cubicBezTo>
                <a:lnTo>
                  <a:pt x="1808479" y="102626"/>
                </a:lnTo>
                <a:cubicBezTo>
                  <a:pt x="1818004" y="108976"/>
                  <a:pt x="1828959" y="113581"/>
                  <a:pt x="1837054" y="121676"/>
                </a:cubicBezTo>
                <a:cubicBezTo>
                  <a:pt x="1873724" y="158346"/>
                  <a:pt x="1854421" y="142779"/>
                  <a:pt x="1894204" y="169301"/>
                </a:cubicBezTo>
                <a:lnTo>
                  <a:pt x="1951354" y="255026"/>
                </a:lnTo>
                <a:cubicBezTo>
                  <a:pt x="1957704" y="264551"/>
                  <a:pt x="1966784" y="272741"/>
                  <a:pt x="1970404" y="283601"/>
                </a:cubicBezTo>
                <a:cubicBezTo>
                  <a:pt x="1973579" y="293126"/>
                  <a:pt x="1975053" y="303399"/>
                  <a:pt x="1979929" y="312176"/>
                </a:cubicBezTo>
                <a:cubicBezTo>
                  <a:pt x="1991048" y="332190"/>
                  <a:pt x="2007790" y="348848"/>
                  <a:pt x="2018029" y="369326"/>
                </a:cubicBezTo>
                <a:cubicBezTo>
                  <a:pt x="2024379" y="382026"/>
                  <a:pt x="2030034" y="395098"/>
                  <a:pt x="2037079" y="407426"/>
                </a:cubicBezTo>
                <a:cubicBezTo>
                  <a:pt x="2042759" y="417365"/>
                  <a:pt x="2051009" y="425762"/>
                  <a:pt x="2056129" y="436001"/>
                </a:cubicBezTo>
                <a:cubicBezTo>
                  <a:pt x="2071018" y="465778"/>
                  <a:pt x="2059929" y="472945"/>
                  <a:pt x="2084704" y="502676"/>
                </a:cubicBezTo>
                <a:cubicBezTo>
                  <a:pt x="2092033" y="511470"/>
                  <a:pt x="2103754" y="515376"/>
                  <a:pt x="2113279" y="521726"/>
                </a:cubicBezTo>
                <a:cubicBezTo>
                  <a:pt x="2166323" y="601292"/>
                  <a:pt x="2135190" y="562687"/>
                  <a:pt x="2208529" y="636026"/>
                </a:cubicBezTo>
                <a:cubicBezTo>
                  <a:pt x="2218054" y="645551"/>
                  <a:pt x="2225896" y="657129"/>
                  <a:pt x="2237104" y="664601"/>
                </a:cubicBezTo>
                <a:cubicBezTo>
                  <a:pt x="2246629" y="670951"/>
                  <a:pt x="2256885" y="676322"/>
                  <a:pt x="2265679" y="683651"/>
                </a:cubicBezTo>
                <a:cubicBezTo>
                  <a:pt x="2276027" y="692275"/>
                  <a:pt x="2282479" y="705684"/>
                  <a:pt x="2294254" y="712226"/>
                </a:cubicBezTo>
                <a:cubicBezTo>
                  <a:pt x="2311807" y="721978"/>
                  <a:pt x="2334696" y="720137"/>
                  <a:pt x="2351404" y="731276"/>
                </a:cubicBezTo>
                <a:cubicBezTo>
                  <a:pt x="2396687" y="761465"/>
                  <a:pt x="2369119" y="746706"/>
                  <a:pt x="2437129" y="769376"/>
                </a:cubicBezTo>
                <a:cubicBezTo>
                  <a:pt x="2505642" y="792214"/>
                  <a:pt x="2420083" y="764506"/>
                  <a:pt x="2503804" y="788426"/>
                </a:cubicBezTo>
                <a:cubicBezTo>
                  <a:pt x="2513458" y="791184"/>
                  <a:pt x="2522693" y="795309"/>
                  <a:pt x="2532379" y="797951"/>
                </a:cubicBezTo>
                <a:cubicBezTo>
                  <a:pt x="2557638" y="804840"/>
                  <a:pt x="2608579" y="817001"/>
                  <a:pt x="2608579" y="817001"/>
                </a:cubicBezTo>
                <a:cubicBezTo>
                  <a:pt x="2684779" y="813826"/>
                  <a:pt x="2761291" y="815065"/>
                  <a:pt x="2837179" y="807476"/>
                </a:cubicBezTo>
                <a:cubicBezTo>
                  <a:pt x="2857160" y="805478"/>
                  <a:pt x="2875279" y="794776"/>
                  <a:pt x="2894329" y="788426"/>
                </a:cubicBezTo>
                <a:cubicBezTo>
                  <a:pt x="2903854" y="785251"/>
                  <a:pt x="2914550" y="784470"/>
                  <a:pt x="2922904" y="778901"/>
                </a:cubicBezTo>
                <a:cubicBezTo>
                  <a:pt x="2932429" y="772551"/>
                  <a:pt x="2940760" y="763871"/>
                  <a:pt x="2951479" y="759851"/>
                </a:cubicBezTo>
                <a:cubicBezTo>
                  <a:pt x="2966638" y="754167"/>
                  <a:pt x="2983229" y="753501"/>
                  <a:pt x="2999104" y="750326"/>
                </a:cubicBezTo>
                <a:cubicBezTo>
                  <a:pt x="3011804" y="743976"/>
                  <a:pt x="3025650" y="739529"/>
                  <a:pt x="3037204" y="731276"/>
                </a:cubicBezTo>
                <a:cubicBezTo>
                  <a:pt x="3048165" y="723446"/>
                  <a:pt x="3055431" y="711325"/>
                  <a:pt x="3065779" y="702701"/>
                </a:cubicBezTo>
                <a:cubicBezTo>
                  <a:pt x="3074573" y="695372"/>
                  <a:pt x="3084829" y="690001"/>
                  <a:pt x="3094354" y="683651"/>
                </a:cubicBezTo>
                <a:cubicBezTo>
                  <a:pt x="3111537" y="657876"/>
                  <a:pt x="3120369" y="647188"/>
                  <a:pt x="3132454" y="616976"/>
                </a:cubicBezTo>
                <a:cubicBezTo>
                  <a:pt x="3139912" y="598332"/>
                  <a:pt x="3151504" y="559826"/>
                  <a:pt x="3151504" y="559826"/>
                </a:cubicBezTo>
                <a:cubicBezTo>
                  <a:pt x="3154679" y="537601"/>
                  <a:pt x="3158062" y="515405"/>
                  <a:pt x="3161029" y="493151"/>
                </a:cubicBezTo>
                <a:cubicBezTo>
                  <a:pt x="3166067" y="455365"/>
                  <a:pt x="3169642" y="407596"/>
                  <a:pt x="3180079" y="369326"/>
                </a:cubicBezTo>
                <a:cubicBezTo>
                  <a:pt x="3185363" y="349953"/>
                  <a:pt x="3187990" y="328884"/>
                  <a:pt x="3199129" y="312176"/>
                </a:cubicBezTo>
                <a:cubicBezTo>
                  <a:pt x="3205479" y="302651"/>
                  <a:pt x="3211525" y="292916"/>
                  <a:pt x="3218179" y="283601"/>
                </a:cubicBezTo>
                <a:cubicBezTo>
                  <a:pt x="3227406" y="270683"/>
                  <a:pt x="3235529" y="256726"/>
                  <a:pt x="3246754" y="245501"/>
                </a:cubicBezTo>
                <a:cubicBezTo>
                  <a:pt x="3254849" y="237406"/>
                  <a:pt x="3265804" y="232801"/>
                  <a:pt x="3275329" y="226451"/>
                </a:cubicBezTo>
                <a:cubicBezTo>
                  <a:pt x="3310528" y="173653"/>
                  <a:pt x="3274240" y="215414"/>
                  <a:pt x="3322954" y="188351"/>
                </a:cubicBezTo>
                <a:cubicBezTo>
                  <a:pt x="3342968" y="177232"/>
                  <a:pt x="3358384" y="157491"/>
                  <a:pt x="3380104" y="150251"/>
                </a:cubicBezTo>
                <a:cubicBezTo>
                  <a:pt x="3476136" y="118240"/>
                  <a:pt x="3327178" y="167081"/>
                  <a:pt x="3446779" y="131201"/>
                </a:cubicBezTo>
                <a:lnTo>
                  <a:pt x="3532504" y="102626"/>
                </a:lnTo>
                <a:cubicBezTo>
                  <a:pt x="3542029" y="99451"/>
                  <a:pt x="3551234" y="95070"/>
                  <a:pt x="3561079" y="93101"/>
                </a:cubicBezTo>
                <a:cubicBezTo>
                  <a:pt x="3627642" y="79788"/>
                  <a:pt x="3592735" y="86238"/>
                  <a:pt x="3665854" y="74051"/>
                </a:cubicBezTo>
                <a:cubicBezTo>
                  <a:pt x="3675379" y="67701"/>
                  <a:pt x="3683569" y="58621"/>
                  <a:pt x="3694429" y="55001"/>
                </a:cubicBezTo>
                <a:cubicBezTo>
                  <a:pt x="3766510" y="30974"/>
                  <a:pt x="3948651" y="54044"/>
                  <a:pt x="3970654" y="55001"/>
                </a:cubicBezTo>
                <a:cubicBezTo>
                  <a:pt x="3980179" y="58176"/>
                  <a:pt x="3989428" y="62348"/>
                  <a:pt x="3999229" y="64526"/>
                </a:cubicBezTo>
                <a:cubicBezTo>
                  <a:pt x="4022485" y="69694"/>
                  <a:pt x="4079241" y="76147"/>
                  <a:pt x="4104004" y="83576"/>
                </a:cubicBezTo>
                <a:cubicBezTo>
                  <a:pt x="4120381" y="88489"/>
                  <a:pt x="4135561" y="96783"/>
                  <a:pt x="4151629" y="102626"/>
                </a:cubicBezTo>
                <a:cubicBezTo>
                  <a:pt x="4170500" y="109488"/>
                  <a:pt x="4190818" y="112696"/>
                  <a:pt x="4208779" y="121676"/>
                </a:cubicBezTo>
                <a:cubicBezTo>
                  <a:pt x="4221479" y="128026"/>
                  <a:pt x="4233279" y="136646"/>
                  <a:pt x="4246879" y="140726"/>
                </a:cubicBezTo>
                <a:cubicBezTo>
                  <a:pt x="4265377" y="146275"/>
                  <a:pt x="4284979" y="147076"/>
                  <a:pt x="4304029" y="150251"/>
                </a:cubicBezTo>
                <a:cubicBezTo>
                  <a:pt x="4316729" y="159776"/>
                  <a:pt x="4327930" y="171726"/>
                  <a:pt x="4342129" y="178826"/>
                </a:cubicBezTo>
                <a:cubicBezTo>
                  <a:pt x="4353838" y="184680"/>
                  <a:pt x="4367642" y="184755"/>
                  <a:pt x="4380229" y="188351"/>
                </a:cubicBezTo>
                <a:cubicBezTo>
                  <a:pt x="4389883" y="191109"/>
                  <a:pt x="4399824" y="193386"/>
                  <a:pt x="4408804" y="197876"/>
                </a:cubicBezTo>
                <a:cubicBezTo>
                  <a:pt x="4419043" y="202996"/>
                  <a:pt x="4427440" y="211246"/>
                  <a:pt x="4437379" y="216926"/>
                </a:cubicBezTo>
                <a:cubicBezTo>
                  <a:pt x="4470335" y="235758"/>
                  <a:pt x="4471996" y="234815"/>
                  <a:pt x="4504054" y="245501"/>
                </a:cubicBezTo>
                <a:cubicBezTo>
                  <a:pt x="4513579" y="255026"/>
                  <a:pt x="4522402" y="265310"/>
                  <a:pt x="4532629" y="274076"/>
                </a:cubicBezTo>
                <a:cubicBezTo>
                  <a:pt x="4544682" y="284407"/>
                  <a:pt x="4557811" y="293424"/>
                  <a:pt x="4570729" y="302651"/>
                </a:cubicBezTo>
                <a:cubicBezTo>
                  <a:pt x="4580044" y="309305"/>
                  <a:pt x="4590612" y="314251"/>
                  <a:pt x="4599304" y="321701"/>
                </a:cubicBezTo>
                <a:cubicBezTo>
                  <a:pt x="4612941" y="333390"/>
                  <a:pt x="4625715" y="346164"/>
                  <a:pt x="4637404" y="359801"/>
                </a:cubicBezTo>
                <a:cubicBezTo>
                  <a:pt x="4644854" y="368493"/>
                  <a:pt x="4649125" y="379582"/>
                  <a:pt x="4656454" y="388376"/>
                </a:cubicBezTo>
                <a:cubicBezTo>
                  <a:pt x="4665078" y="398724"/>
                  <a:pt x="4676759" y="406318"/>
                  <a:pt x="4685029" y="416951"/>
                </a:cubicBezTo>
                <a:cubicBezTo>
                  <a:pt x="4699085" y="435023"/>
                  <a:pt x="4709392" y="455785"/>
                  <a:pt x="4723129" y="474101"/>
                </a:cubicBezTo>
                <a:lnTo>
                  <a:pt x="4751704" y="512201"/>
                </a:lnTo>
                <a:cubicBezTo>
                  <a:pt x="4768469" y="562496"/>
                  <a:pt x="4755660" y="532422"/>
                  <a:pt x="4799329" y="597926"/>
                </a:cubicBezTo>
                <a:cubicBezTo>
                  <a:pt x="4805679" y="607451"/>
                  <a:pt x="4814759" y="615641"/>
                  <a:pt x="4818379" y="626501"/>
                </a:cubicBezTo>
                <a:cubicBezTo>
                  <a:pt x="4831524" y="665936"/>
                  <a:pt x="4822335" y="646722"/>
                  <a:pt x="4846954" y="683651"/>
                </a:cubicBezTo>
                <a:cubicBezTo>
                  <a:pt x="4850129" y="699526"/>
                  <a:pt x="4852552" y="715570"/>
                  <a:pt x="4856479" y="731276"/>
                </a:cubicBezTo>
                <a:cubicBezTo>
                  <a:pt x="4858914" y="741016"/>
                  <a:pt x="4863569" y="750111"/>
                  <a:pt x="4866004" y="759851"/>
                </a:cubicBezTo>
                <a:cubicBezTo>
                  <a:pt x="4869931" y="775557"/>
                  <a:pt x="4870409" y="792117"/>
                  <a:pt x="4875529" y="807476"/>
                </a:cubicBezTo>
                <a:cubicBezTo>
                  <a:pt x="4880019" y="820946"/>
                  <a:pt x="4888986" y="832525"/>
                  <a:pt x="4894579" y="845576"/>
                </a:cubicBezTo>
                <a:cubicBezTo>
                  <a:pt x="4898534" y="854804"/>
                  <a:pt x="4900929" y="864626"/>
                  <a:pt x="4904104" y="874151"/>
                </a:cubicBezTo>
                <a:cubicBezTo>
                  <a:pt x="4907279" y="953526"/>
                  <a:pt x="4907969" y="1033039"/>
                  <a:pt x="4913629" y="1112276"/>
                </a:cubicBezTo>
                <a:cubicBezTo>
                  <a:pt x="4914344" y="1122291"/>
                  <a:pt x="4920719" y="1131111"/>
                  <a:pt x="4923154" y="1140851"/>
                </a:cubicBezTo>
                <a:cubicBezTo>
                  <a:pt x="4927081" y="1156557"/>
                  <a:pt x="4929504" y="1172601"/>
                  <a:pt x="4932679" y="1188476"/>
                </a:cubicBezTo>
                <a:cubicBezTo>
                  <a:pt x="4929504" y="1312301"/>
                  <a:pt x="4929046" y="1436226"/>
                  <a:pt x="4923154" y="1559951"/>
                </a:cubicBezTo>
                <a:cubicBezTo>
                  <a:pt x="4921892" y="1586449"/>
                  <a:pt x="4898650" y="1607591"/>
                  <a:pt x="4885054" y="1626626"/>
                </a:cubicBezTo>
                <a:cubicBezTo>
                  <a:pt x="4878400" y="1635941"/>
                  <a:pt x="4873609" y="1646645"/>
                  <a:pt x="4866004" y="1655201"/>
                </a:cubicBezTo>
                <a:cubicBezTo>
                  <a:pt x="4848106" y="1675337"/>
                  <a:pt x="4830407" y="1696187"/>
                  <a:pt x="4808854" y="1712351"/>
                </a:cubicBezTo>
                <a:cubicBezTo>
                  <a:pt x="4761596" y="1747795"/>
                  <a:pt x="4783963" y="1732120"/>
                  <a:pt x="4742179" y="1759976"/>
                </a:cubicBezTo>
                <a:cubicBezTo>
                  <a:pt x="4705110" y="1815579"/>
                  <a:pt x="4746536" y="1767322"/>
                  <a:pt x="4685029" y="1798076"/>
                </a:cubicBezTo>
                <a:cubicBezTo>
                  <a:pt x="4664551" y="1808315"/>
                  <a:pt x="4649599" y="1828936"/>
                  <a:pt x="4627879" y="1836176"/>
                </a:cubicBezTo>
                <a:cubicBezTo>
                  <a:pt x="4618354" y="1839351"/>
                  <a:pt x="4608958" y="1842943"/>
                  <a:pt x="4599304" y="1845701"/>
                </a:cubicBezTo>
                <a:cubicBezTo>
                  <a:pt x="4586717" y="1849297"/>
                  <a:pt x="4573461" y="1850629"/>
                  <a:pt x="4561204" y="1855226"/>
                </a:cubicBezTo>
                <a:cubicBezTo>
                  <a:pt x="4547909" y="1860212"/>
                  <a:pt x="4536574" y="1869786"/>
                  <a:pt x="4523104" y="1874276"/>
                </a:cubicBezTo>
                <a:cubicBezTo>
                  <a:pt x="4498266" y="1882555"/>
                  <a:pt x="4472304" y="1886976"/>
                  <a:pt x="4446904" y="1893326"/>
                </a:cubicBezTo>
                <a:lnTo>
                  <a:pt x="4370704" y="1912376"/>
                </a:lnTo>
                <a:cubicBezTo>
                  <a:pt x="4358004" y="1915551"/>
                  <a:pt x="4345594" y="1920277"/>
                  <a:pt x="4332604" y="1921901"/>
                </a:cubicBezTo>
                <a:cubicBezTo>
                  <a:pt x="4013796" y="1961752"/>
                  <a:pt x="4282000" y="1931094"/>
                  <a:pt x="3522979" y="1940951"/>
                </a:cubicBezTo>
                <a:cubicBezTo>
                  <a:pt x="3497579" y="1944126"/>
                  <a:pt x="3471964" y="1945897"/>
                  <a:pt x="3446779" y="1950476"/>
                </a:cubicBezTo>
                <a:cubicBezTo>
                  <a:pt x="3436901" y="1952272"/>
                  <a:pt x="3428091" y="1958256"/>
                  <a:pt x="3418204" y="1960001"/>
                </a:cubicBezTo>
                <a:cubicBezTo>
                  <a:pt x="3373986" y="1967804"/>
                  <a:pt x="3329144" y="1971669"/>
                  <a:pt x="3284854" y="1979051"/>
                </a:cubicBezTo>
                <a:cubicBezTo>
                  <a:pt x="3193112" y="1994341"/>
                  <a:pt x="3246937" y="1986828"/>
                  <a:pt x="3122929" y="1998101"/>
                </a:cubicBezTo>
                <a:cubicBezTo>
                  <a:pt x="3062048" y="2018395"/>
                  <a:pt x="3089265" y="2011824"/>
                  <a:pt x="2980054" y="2017151"/>
                </a:cubicBezTo>
                <a:cubicBezTo>
                  <a:pt x="2888034" y="2021640"/>
                  <a:pt x="2795898" y="2023328"/>
                  <a:pt x="2703829" y="2026676"/>
                </a:cubicBezTo>
                <a:lnTo>
                  <a:pt x="2456179" y="2036201"/>
                </a:lnTo>
                <a:cubicBezTo>
                  <a:pt x="2443479" y="2039376"/>
                  <a:pt x="2431154" y="2045072"/>
                  <a:pt x="2418079" y="2045726"/>
                </a:cubicBezTo>
                <a:cubicBezTo>
                  <a:pt x="2183387" y="2057461"/>
                  <a:pt x="1435548" y="2063558"/>
                  <a:pt x="1341754" y="2064776"/>
                </a:cubicBezTo>
                <a:lnTo>
                  <a:pt x="379729" y="2055251"/>
                </a:lnTo>
                <a:cubicBezTo>
                  <a:pt x="369691" y="2055058"/>
                  <a:pt x="360808" y="2048484"/>
                  <a:pt x="351154" y="2045726"/>
                </a:cubicBezTo>
                <a:cubicBezTo>
                  <a:pt x="338567" y="2042130"/>
                  <a:pt x="325138" y="2041236"/>
                  <a:pt x="313054" y="2036201"/>
                </a:cubicBezTo>
                <a:cubicBezTo>
                  <a:pt x="142693" y="1965217"/>
                  <a:pt x="293911" y="2017120"/>
                  <a:pt x="208279" y="1988576"/>
                </a:cubicBezTo>
                <a:lnTo>
                  <a:pt x="151129" y="1931426"/>
                </a:lnTo>
                <a:cubicBezTo>
                  <a:pt x="141604" y="1921901"/>
                  <a:pt x="130026" y="1914059"/>
                  <a:pt x="122554" y="1902851"/>
                </a:cubicBezTo>
                <a:cubicBezTo>
                  <a:pt x="96032" y="1863068"/>
                  <a:pt x="111599" y="1882371"/>
                  <a:pt x="74929" y="1845701"/>
                </a:cubicBezTo>
                <a:cubicBezTo>
                  <a:pt x="68579" y="1829826"/>
                  <a:pt x="61882" y="1814085"/>
                  <a:pt x="55879" y="1798076"/>
                </a:cubicBezTo>
                <a:cubicBezTo>
                  <a:pt x="52354" y="1788675"/>
                  <a:pt x="50844" y="1778481"/>
                  <a:pt x="46354" y="1769501"/>
                </a:cubicBezTo>
                <a:cubicBezTo>
                  <a:pt x="41234" y="1759262"/>
                  <a:pt x="33654" y="1750451"/>
                  <a:pt x="27304" y="1740926"/>
                </a:cubicBezTo>
                <a:cubicBezTo>
                  <a:pt x="-22086" y="1444586"/>
                  <a:pt x="6609" y="1637553"/>
                  <a:pt x="27304" y="940826"/>
                </a:cubicBezTo>
                <a:cubicBezTo>
                  <a:pt x="29480" y="867558"/>
                  <a:pt x="28576" y="792863"/>
                  <a:pt x="46354" y="721751"/>
                </a:cubicBezTo>
                <a:cubicBezTo>
                  <a:pt x="49529" y="709051"/>
                  <a:pt x="52117" y="696190"/>
                  <a:pt x="55879" y="683651"/>
                </a:cubicBezTo>
                <a:cubicBezTo>
                  <a:pt x="61649" y="664417"/>
                  <a:pt x="68579" y="645551"/>
                  <a:pt x="74929" y="626501"/>
                </a:cubicBezTo>
                <a:lnTo>
                  <a:pt x="93979" y="569351"/>
                </a:lnTo>
                <a:lnTo>
                  <a:pt x="103504" y="540776"/>
                </a:lnTo>
                <a:cubicBezTo>
                  <a:pt x="106679" y="531251"/>
                  <a:pt x="110594" y="521941"/>
                  <a:pt x="113029" y="512201"/>
                </a:cubicBezTo>
                <a:cubicBezTo>
                  <a:pt x="127424" y="454620"/>
                  <a:pt x="118414" y="486520"/>
                  <a:pt x="141604" y="416951"/>
                </a:cubicBezTo>
                <a:lnTo>
                  <a:pt x="151129" y="388376"/>
                </a:lnTo>
                <a:cubicBezTo>
                  <a:pt x="154304" y="378851"/>
                  <a:pt x="155085" y="368155"/>
                  <a:pt x="160654" y="359801"/>
                </a:cubicBezTo>
                <a:cubicBezTo>
                  <a:pt x="245224" y="232946"/>
                  <a:pt x="123504" y="420957"/>
                  <a:pt x="189229" y="302651"/>
                </a:cubicBezTo>
                <a:cubicBezTo>
                  <a:pt x="200348" y="282637"/>
                  <a:pt x="214629" y="264551"/>
                  <a:pt x="227329" y="245501"/>
                </a:cubicBezTo>
                <a:cubicBezTo>
                  <a:pt x="233679" y="235976"/>
                  <a:pt x="238284" y="225021"/>
                  <a:pt x="246379" y="216926"/>
                </a:cubicBezTo>
                <a:cubicBezTo>
                  <a:pt x="279974" y="183331"/>
                  <a:pt x="294004" y="145488"/>
                  <a:pt x="303529" y="131201"/>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83332" y="4617132"/>
            <a:ext cx="4722300" cy="1750933"/>
          </a:xfrm>
          <a:prstGeom prst="rect">
            <a:avLst/>
          </a:prstGeom>
        </p:spPr>
      </p:pic>
      <p:pic>
        <p:nvPicPr>
          <p:cNvPr id="10" name="图片 9"/>
          <p:cNvPicPr>
            <a:picLocks noChangeAspect="1"/>
          </p:cNvPicPr>
          <p:nvPr/>
        </p:nvPicPr>
        <p:blipFill>
          <a:blip r:embed="rId4"/>
          <a:stretch>
            <a:fillRect/>
          </a:stretch>
        </p:blipFill>
        <p:spPr>
          <a:xfrm>
            <a:off x="8760296" y="1278260"/>
            <a:ext cx="2325375" cy="750400"/>
          </a:xfrm>
          <a:prstGeom prst="rect">
            <a:avLst/>
          </a:prstGeom>
        </p:spPr>
      </p:pic>
      <p:pic>
        <p:nvPicPr>
          <p:cNvPr id="11" name="图片 10"/>
          <p:cNvPicPr>
            <a:picLocks noChangeAspect="1"/>
          </p:cNvPicPr>
          <p:nvPr/>
        </p:nvPicPr>
        <p:blipFill>
          <a:blip r:embed="rId5"/>
          <a:stretch>
            <a:fillRect/>
          </a:stretch>
        </p:blipFill>
        <p:spPr>
          <a:xfrm>
            <a:off x="8873848" y="2030198"/>
            <a:ext cx="1967625" cy="500267"/>
          </a:xfrm>
          <a:prstGeom prst="rect">
            <a:avLst/>
          </a:prstGeom>
        </p:spPr>
      </p:pic>
      <p:pic>
        <p:nvPicPr>
          <p:cNvPr id="12" name="图片 11"/>
          <p:cNvPicPr>
            <a:picLocks noChangeAspect="1"/>
          </p:cNvPicPr>
          <p:nvPr/>
        </p:nvPicPr>
        <p:blipFill>
          <a:blip r:embed="rId6"/>
          <a:stretch>
            <a:fillRect/>
          </a:stretch>
        </p:blipFill>
        <p:spPr>
          <a:xfrm>
            <a:off x="5411924" y="1306227"/>
            <a:ext cx="3183975" cy="1608000"/>
          </a:xfrm>
          <a:prstGeom prst="rect">
            <a:avLst/>
          </a:prstGeom>
        </p:spPr>
      </p:pic>
      <p:sp>
        <p:nvSpPr>
          <p:cNvPr id="13" name="矩形 12"/>
          <p:cNvSpPr/>
          <p:nvPr/>
        </p:nvSpPr>
        <p:spPr>
          <a:xfrm>
            <a:off x="1339210" y="4104365"/>
            <a:ext cx="2236510" cy="584775"/>
          </a:xfrm>
          <a:prstGeom prst="rect">
            <a:avLst/>
          </a:prstGeom>
        </p:spPr>
        <p:txBody>
          <a:bodyPr wrap="none">
            <a:spAutoFit/>
          </a:bodyPr>
          <a:lstStyle/>
          <a:p>
            <a:r>
              <a:rPr lang="zh-CN" altLang="en-US" sz="3200" dirty="0" smtClean="0"/>
              <a:t>戴维南等效</a:t>
            </a:r>
            <a:endParaRPr lang="en-US" altLang="zh-CN" sz="3200" dirty="0"/>
          </a:p>
        </p:txBody>
      </p:sp>
      <p:pic>
        <p:nvPicPr>
          <p:cNvPr id="14" name="图片 13"/>
          <p:cNvPicPr>
            <a:picLocks noChangeAspect="1"/>
          </p:cNvPicPr>
          <p:nvPr/>
        </p:nvPicPr>
        <p:blipFill>
          <a:blip r:embed="rId7"/>
          <a:stretch>
            <a:fillRect/>
          </a:stretch>
        </p:blipFill>
        <p:spPr>
          <a:xfrm>
            <a:off x="5742567" y="4228532"/>
            <a:ext cx="1824525" cy="777200"/>
          </a:xfrm>
          <a:prstGeom prst="rect">
            <a:avLst/>
          </a:prstGeom>
        </p:spPr>
      </p:pic>
      <p:pic>
        <p:nvPicPr>
          <p:cNvPr id="15" name="图片 14"/>
          <p:cNvPicPr>
            <a:picLocks noChangeAspect="1"/>
          </p:cNvPicPr>
          <p:nvPr/>
        </p:nvPicPr>
        <p:blipFill>
          <a:blip r:embed="rId8"/>
          <a:stretch>
            <a:fillRect/>
          </a:stretch>
        </p:blipFill>
        <p:spPr>
          <a:xfrm>
            <a:off x="5556398" y="5046663"/>
            <a:ext cx="2575800" cy="795067"/>
          </a:xfrm>
          <a:prstGeom prst="rect">
            <a:avLst/>
          </a:prstGeom>
        </p:spPr>
      </p:pic>
      <p:pic>
        <p:nvPicPr>
          <p:cNvPr id="16" name="图片 15"/>
          <p:cNvPicPr>
            <a:picLocks noChangeAspect="1"/>
          </p:cNvPicPr>
          <p:nvPr/>
        </p:nvPicPr>
        <p:blipFill>
          <a:blip r:embed="rId9"/>
          <a:stretch>
            <a:fillRect/>
          </a:stretch>
        </p:blipFill>
        <p:spPr>
          <a:xfrm>
            <a:off x="8832023" y="3170957"/>
            <a:ext cx="1931850" cy="419867"/>
          </a:xfrm>
          <a:prstGeom prst="rect">
            <a:avLst/>
          </a:prstGeom>
        </p:spPr>
      </p:pic>
      <p:pic>
        <p:nvPicPr>
          <p:cNvPr id="17" name="图片 16"/>
          <p:cNvPicPr>
            <a:picLocks noChangeAspect="1"/>
          </p:cNvPicPr>
          <p:nvPr/>
        </p:nvPicPr>
        <p:blipFill>
          <a:blip r:embed="rId10"/>
          <a:stretch>
            <a:fillRect/>
          </a:stretch>
        </p:blipFill>
        <p:spPr>
          <a:xfrm>
            <a:off x="8688745" y="3857081"/>
            <a:ext cx="2468475" cy="786133"/>
          </a:xfrm>
          <a:prstGeom prst="rect">
            <a:avLst/>
          </a:prstGeom>
        </p:spPr>
      </p:pic>
      <p:pic>
        <p:nvPicPr>
          <p:cNvPr id="18" name="图片 17"/>
          <p:cNvPicPr>
            <a:picLocks noChangeAspect="1"/>
          </p:cNvPicPr>
          <p:nvPr/>
        </p:nvPicPr>
        <p:blipFill>
          <a:blip r:embed="rId11"/>
          <a:stretch>
            <a:fillRect/>
          </a:stretch>
        </p:blipFill>
        <p:spPr>
          <a:xfrm>
            <a:off x="5627948" y="2757346"/>
            <a:ext cx="2432700" cy="1384667"/>
          </a:xfrm>
          <a:prstGeom prst="rect">
            <a:avLst/>
          </a:prstGeom>
        </p:spPr>
      </p:pic>
      <p:sp>
        <p:nvSpPr>
          <p:cNvPr id="19" name="矩形 18"/>
          <p:cNvSpPr/>
          <p:nvPr/>
        </p:nvSpPr>
        <p:spPr>
          <a:xfrm>
            <a:off x="8760804" y="4733121"/>
            <a:ext cx="2581644" cy="830997"/>
          </a:xfrm>
          <a:prstGeom prst="rect">
            <a:avLst/>
          </a:prstGeom>
        </p:spPr>
        <p:txBody>
          <a:bodyPr wrap="square">
            <a:spAutoFit/>
          </a:bodyPr>
          <a:lstStyle/>
          <a:p>
            <a:r>
              <a:rPr lang="zh-CN" altLang="en-US" sz="2400" dirty="0" smtClean="0"/>
              <a:t>问题：该方程组负解如何处理？</a:t>
            </a:r>
            <a:endParaRPr lang="en-US" altLang="zh-CN" sz="2400" dirty="0"/>
          </a:p>
        </p:txBody>
      </p:sp>
      <p:sp>
        <p:nvSpPr>
          <p:cNvPr id="20" name="标题 1"/>
          <p:cNvSpPr txBox="1"/>
          <p:nvPr/>
        </p:nvSpPr>
        <p:spPr>
          <a:xfrm>
            <a:off x="695400" y="509281"/>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smtClean="0">
                <a:latin typeface="+mn-ea"/>
                <a:ea typeface="+mn-ea"/>
              </a:rPr>
              <a:t>五  其它非线性元件（直接分析法）</a:t>
            </a:r>
            <a:endParaRPr lang="zh-CN" altLang="en-US" kern="0" dirty="0">
              <a:latin typeface="+mn-ea"/>
              <a:ea typeface="+mn-ea"/>
            </a:endParaRPr>
          </a:p>
        </p:txBody>
      </p:sp>
      <p:sp>
        <p:nvSpPr>
          <p:cNvPr id="21" name="矩形 20"/>
          <p:cNvSpPr/>
          <p:nvPr/>
        </p:nvSpPr>
        <p:spPr>
          <a:xfrm>
            <a:off x="3160923" y="3434864"/>
            <a:ext cx="1931774" cy="461665"/>
          </a:xfrm>
          <a:prstGeom prst="rect">
            <a:avLst/>
          </a:prstGeom>
        </p:spPr>
        <p:txBody>
          <a:bodyPr wrap="square">
            <a:spAutoFit/>
          </a:bodyPr>
          <a:lstStyle/>
          <a:p>
            <a:r>
              <a:rPr lang="zh-CN" altLang="en-US" sz="2400" dirty="0" smtClean="0"/>
              <a:t>平方律元件</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9"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95400" y="509281"/>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smtClean="0">
                <a:latin typeface="+mn-ea"/>
                <a:ea typeface="+mn-ea"/>
              </a:rPr>
              <a:t>其它的非线性元件（图解法）</a:t>
            </a:r>
            <a:endParaRPr lang="zh-CN" altLang="en-US" kern="0" dirty="0">
              <a:latin typeface="+mn-ea"/>
              <a:ea typeface="+mn-ea"/>
            </a:endParaRPr>
          </a:p>
        </p:txBody>
      </p:sp>
      <p:pic>
        <p:nvPicPr>
          <p:cNvPr id="3" name="图片 2"/>
          <p:cNvPicPr>
            <a:picLocks noChangeAspect="1"/>
          </p:cNvPicPr>
          <p:nvPr/>
        </p:nvPicPr>
        <p:blipFill>
          <a:blip r:embed="rId1"/>
          <a:stretch>
            <a:fillRect/>
          </a:stretch>
        </p:blipFill>
        <p:spPr>
          <a:xfrm>
            <a:off x="371364" y="1278260"/>
            <a:ext cx="4543425" cy="1893867"/>
          </a:xfrm>
          <a:prstGeom prst="rect">
            <a:avLst/>
          </a:prstGeom>
        </p:spPr>
      </p:pic>
      <p:pic>
        <p:nvPicPr>
          <p:cNvPr id="4" name="图片 3"/>
          <p:cNvPicPr>
            <a:picLocks noChangeAspect="1"/>
          </p:cNvPicPr>
          <p:nvPr/>
        </p:nvPicPr>
        <p:blipFill>
          <a:blip r:embed="rId2"/>
          <a:stretch>
            <a:fillRect/>
          </a:stretch>
        </p:blipFill>
        <p:spPr>
          <a:xfrm>
            <a:off x="1373936" y="4969999"/>
            <a:ext cx="2325375" cy="750400"/>
          </a:xfrm>
          <a:prstGeom prst="rect">
            <a:avLst/>
          </a:prstGeom>
        </p:spPr>
      </p:pic>
      <p:pic>
        <p:nvPicPr>
          <p:cNvPr id="5" name="图片 4"/>
          <p:cNvPicPr>
            <a:picLocks noChangeAspect="1"/>
          </p:cNvPicPr>
          <p:nvPr/>
        </p:nvPicPr>
        <p:blipFill>
          <a:blip r:embed="rId3"/>
          <a:stretch>
            <a:fillRect/>
          </a:stretch>
        </p:blipFill>
        <p:spPr>
          <a:xfrm>
            <a:off x="1487488" y="5721937"/>
            <a:ext cx="1967625" cy="500267"/>
          </a:xfrm>
          <a:prstGeom prst="rect">
            <a:avLst/>
          </a:prstGeom>
        </p:spPr>
      </p:pic>
      <p:pic>
        <p:nvPicPr>
          <p:cNvPr id="6" name="图片 5"/>
          <p:cNvPicPr>
            <a:picLocks noChangeAspect="1"/>
          </p:cNvPicPr>
          <p:nvPr/>
        </p:nvPicPr>
        <p:blipFill>
          <a:blip r:embed="rId4"/>
          <a:stretch>
            <a:fillRect/>
          </a:stretch>
        </p:blipFill>
        <p:spPr>
          <a:xfrm>
            <a:off x="839416" y="3267063"/>
            <a:ext cx="3183975" cy="1608000"/>
          </a:xfrm>
          <a:prstGeom prst="rect">
            <a:avLst/>
          </a:prstGeom>
        </p:spPr>
      </p:pic>
      <p:pic>
        <p:nvPicPr>
          <p:cNvPr id="7" name="图片 6"/>
          <p:cNvPicPr>
            <a:picLocks noChangeAspect="1"/>
          </p:cNvPicPr>
          <p:nvPr/>
        </p:nvPicPr>
        <p:blipFill>
          <a:blip r:embed="rId5"/>
          <a:stretch>
            <a:fillRect/>
          </a:stretch>
        </p:blipFill>
        <p:spPr>
          <a:xfrm>
            <a:off x="8760296" y="1447993"/>
            <a:ext cx="1824525" cy="777200"/>
          </a:xfrm>
          <a:prstGeom prst="rect">
            <a:avLst/>
          </a:prstGeom>
        </p:spPr>
      </p:pic>
      <p:pic>
        <p:nvPicPr>
          <p:cNvPr id="8" name="图片 7"/>
          <p:cNvPicPr>
            <a:picLocks noChangeAspect="1"/>
          </p:cNvPicPr>
          <p:nvPr/>
        </p:nvPicPr>
        <p:blipFill>
          <a:blip r:embed="rId6"/>
          <a:stretch>
            <a:fillRect/>
          </a:stretch>
        </p:blipFill>
        <p:spPr>
          <a:xfrm>
            <a:off x="8760296" y="2226597"/>
            <a:ext cx="2575800" cy="795067"/>
          </a:xfrm>
          <a:prstGeom prst="rect">
            <a:avLst/>
          </a:prstGeom>
        </p:spPr>
      </p:pic>
      <p:pic>
        <p:nvPicPr>
          <p:cNvPr id="9" name="图片 8"/>
          <p:cNvPicPr>
            <a:picLocks noChangeAspect="1"/>
          </p:cNvPicPr>
          <p:nvPr/>
        </p:nvPicPr>
        <p:blipFill>
          <a:blip r:embed="rId7"/>
          <a:stretch>
            <a:fillRect/>
          </a:stretch>
        </p:blipFill>
        <p:spPr>
          <a:xfrm>
            <a:off x="5771964" y="1534263"/>
            <a:ext cx="2432700" cy="1384667"/>
          </a:xfrm>
          <a:prstGeom prst="rect">
            <a:avLst/>
          </a:prstGeom>
        </p:spPr>
      </p:pic>
      <p:pic>
        <p:nvPicPr>
          <p:cNvPr id="10" name="图片 9"/>
          <p:cNvPicPr>
            <a:picLocks noChangeAspect="1"/>
          </p:cNvPicPr>
          <p:nvPr/>
        </p:nvPicPr>
        <p:blipFill>
          <a:blip r:embed="rId8"/>
          <a:stretch>
            <a:fillRect/>
          </a:stretch>
        </p:blipFill>
        <p:spPr>
          <a:xfrm>
            <a:off x="6200381" y="3392210"/>
            <a:ext cx="4400325" cy="2492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95400" y="509281"/>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zh-CN" altLang="en-US" kern="0" dirty="0" smtClean="0">
                <a:latin typeface="+mn-ea"/>
                <a:ea typeface="+mn-ea"/>
              </a:rPr>
              <a:t>其它的非线性元件（增量分析）</a:t>
            </a:r>
            <a:endParaRPr lang="zh-CN" altLang="en-US" kern="0" dirty="0">
              <a:latin typeface="+mn-ea"/>
              <a:ea typeface="+mn-ea"/>
            </a:endParaRPr>
          </a:p>
        </p:txBody>
      </p:sp>
      <p:pic>
        <p:nvPicPr>
          <p:cNvPr id="3" name="图片 2"/>
          <p:cNvPicPr>
            <a:picLocks noChangeAspect="1"/>
          </p:cNvPicPr>
          <p:nvPr/>
        </p:nvPicPr>
        <p:blipFill>
          <a:blip r:embed="rId1"/>
          <a:stretch>
            <a:fillRect/>
          </a:stretch>
        </p:blipFill>
        <p:spPr>
          <a:xfrm>
            <a:off x="371364" y="1278260"/>
            <a:ext cx="4543425" cy="1893867"/>
          </a:xfrm>
          <a:prstGeom prst="rect">
            <a:avLst/>
          </a:prstGeom>
        </p:spPr>
      </p:pic>
      <p:pic>
        <p:nvPicPr>
          <p:cNvPr id="4" name="图片 3"/>
          <p:cNvPicPr>
            <a:picLocks noChangeAspect="1"/>
          </p:cNvPicPr>
          <p:nvPr/>
        </p:nvPicPr>
        <p:blipFill>
          <a:blip r:embed="rId2"/>
          <a:stretch>
            <a:fillRect/>
          </a:stretch>
        </p:blipFill>
        <p:spPr>
          <a:xfrm>
            <a:off x="1373936" y="4969999"/>
            <a:ext cx="2325375" cy="750400"/>
          </a:xfrm>
          <a:prstGeom prst="rect">
            <a:avLst/>
          </a:prstGeom>
        </p:spPr>
      </p:pic>
      <p:pic>
        <p:nvPicPr>
          <p:cNvPr id="5" name="图片 4"/>
          <p:cNvPicPr>
            <a:picLocks noChangeAspect="1"/>
          </p:cNvPicPr>
          <p:nvPr/>
        </p:nvPicPr>
        <p:blipFill>
          <a:blip r:embed="rId3"/>
          <a:stretch>
            <a:fillRect/>
          </a:stretch>
        </p:blipFill>
        <p:spPr>
          <a:xfrm>
            <a:off x="1487488" y="5721937"/>
            <a:ext cx="1967625" cy="500267"/>
          </a:xfrm>
          <a:prstGeom prst="rect">
            <a:avLst/>
          </a:prstGeom>
        </p:spPr>
      </p:pic>
      <p:pic>
        <p:nvPicPr>
          <p:cNvPr id="6" name="图片 5"/>
          <p:cNvPicPr>
            <a:picLocks noChangeAspect="1"/>
          </p:cNvPicPr>
          <p:nvPr/>
        </p:nvPicPr>
        <p:blipFill>
          <a:blip r:embed="rId4"/>
          <a:stretch>
            <a:fillRect/>
          </a:stretch>
        </p:blipFill>
        <p:spPr>
          <a:xfrm>
            <a:off x="839416" y="3267063"/>
            <a:ext cx="3183975" cy="1608000"/>
          </a:xfrm>
          <a:prstGeom prst="rect">
            <a:avLst/>
          </a:prstGeom>
        </p:spPr>
      </p:pic>
      <p:pic>
        <p:nvPicPr>
          <p:cNvPr id="7" name="图片 6"/>
          <p:cNvPicPr>
            <a:picLocks noChangeAspect="1"/>
          </p:cNvPicPr>
          <p:nvPr/>
        </p:nvPicPr>
        <p:blipFill>
          <a:blip r:embed="rId5"/>
          <a:stretch>
            <a:fillRect/>
          </a:stretch>
        </p:blipFill>
        <p:spPr>
          <a:xfrm>
            <a:off x="8760296" y="1447993"/>
            <a:ext cx="1824525" cy="777200"/>
          </a:xfrm>
          <a:prstGeom prst="rect">
            <a:avLst/>
          </a:prstGeom>
        </p:spPr>
      </p:pic>
      <p:pic>
        <p:nvPicPr>
          <p:cNvPr id="8" name="图片 7"/>
          <p:cNvPicPr>
            <a:picLocks noChangeAspect="1"/>
          </p:cNvPicPr>
          <p:nvPr/>
        </p:nvPicPr>
        <p:blipFill>
          <a:blip r:embed="rId6"/>
          <a:stretch>
            <a:fillRect/>
          </a:stretch>
        </p:blipFill>
        <p:spPr>
          <a:xfrm>
            <a:off x="8760296" y="2226597"/>
            <a:ext cx="2575800" cy="795067"/>
          </a:xfrm>
          <a:prstGeom prst="rect">
            <a:avLst/>
          </a:prstGeom>
        </p:spPr>
      </p:pic>
      <p:pic>
        <p:nvPicPr>
          <p:cNvPr id="9" name="图片 8"/>
          <p:cNvPicPr>
            <a:picLocks noChangeAspect="1"/>
          </p:cNvPicPr>
          <p:nvPr/>
        </p:nvPicPr>
        <p:blipFill>
          <a:blip r:embed="rId7"/>
          <a:stretch>
            <a:fillRect/>
          </a:stretch>
        </p:blipFill>
        <p:spPr>
          <a:xfrm>
            <a:off x="5771964" y="1534263"/>
            <a:ext cx="2432700" cy="1384667"/>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8692007" y="3470747"/>
                <a:ext cx="1516697" cy="6111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𝐾</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𝐷</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𝐷</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𝐷</m:t>
                                  </m:r>
                                </m:sub>
                              </m:sSub>
                            </m:sub>
                          </m:sSub>
                        </m:den>
                      </m:f>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8692007" y="3470747"/>
                <a:ext cx="1516697" cy="611129"/>
              </a:xfrm>
              <a:prstGeom prst="rect">
                <a:avLst/>
              </a:prstGeom>
              <a:blipFill rotWithShape="1">
                <a:blip r:embed="rId8"/>
                <a:stretch>
                  <a:fillRect l="-8" t="-77" r="29"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7006224" y="3470747"/>
                <a:ext cx="1685783" cy="8006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𝑑</m:t>
                          </m:r>
                        </m:sub>
                      </m:sSub>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𝑑𝑓</m:t>
                              </m:r>
                            </m:num>
                            <m:den>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𝐷</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𝐷</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𝐷</m:t>
                                  </m:r>
                                </m:sub>
                              </m:sSub>
                            </m:sub>
                          </m:sSub>
                        </m:den>
                      </m:f>
                    </m:oMath>
                  </m:oMathPara>
                </a14:m>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7006224" y="3470747"/>
                <a:ext cx="1685783" cy="800668"/>
              </a:xfrm>
              <a:prstGeom prst="rect">
                <a:avLst/>
              </a:prstGeom>
              <a:blipFill rotWithShape="1">
                <a:blip r:embed="rId9"/>
                <a:stretch>
                  <a:fillRect l="-16" t="-59" r="8" b="51"/>
                </a:stretch>
              </a:blipFill>
            </p:spPr>
            <p:txBody>
              <a:bodyPr/>
              <a:lstStyle/>
              <a:p>
                <a:r>
                  <a:rPr lang="zh-CN" altLang="en-US">
                    <a:noFill/>
                  </a:rPr>
                  <a:t> </a:t>
                </a:r>
              </a:p>
            </p:txBody>
          </p:sp>
        </mc:Fallback>
      </mc:AlternateContent>
      <p:sp>
        <p:nvSpPr>
          <p:cNvPr id="15" name="矩形 14"/>
          <p:cNvSpPr/>
          <p:nvPr/>
        </p:nvSpPr>
        <p:spPr>
          <a:xfrm>
            <a:off x="5167582" y="4417277"/>
            <a:ext cx="6223978" cy="523220"/>
          </a:xfrm>
          <a:prstGeom prst="rect">
            <a:avLst/>
          </a:prstGeom>
        </p:spPr>
        <p:txBody>
          <a:bodyPr wrap="square">
            <a:spAutoFit/>
          </a:bodyPr>
          <a:lstStyle/>
          <a:p>
            <a:r>
              <a:rPr lang="zh-CN" altLang="en-US" sz="2800" dirty="0" smtClean="0"/>
              <a:t>若已知 </a:t>
            </a:r>
            <a:r>
              <a:rPr lang="en-US" altLang="zh-CN" sz="2800" dirty="0" smtClean="0">
                <a:latin typeface="Times New Roman" panose="02020603050405020304" pitchFamily="18" charset="0"/>
                <a:cs typeface="Times New Roman" panose="02020603050405020304" pitchFamily="18" charset="0"/>
              </a:rPr>
              <a:t>K=1mA/V</a:t>
            </a:r>
            <a:r>
              <a:rPr lang="en-US" altLang="zh-CN" sz="2800" baseline="30000" dirty="0" smtClean="0">
                <a:latin typeface="Times New Roman" panose="02020603050405020304" pitchFamily="18" charset="0"/>
                <a:cs typeface="Times New Roman" panose="02020603050405020304" pitchFamily="18" charset="0"/>
              </a:rPr>
              <a:t>2</a:t>
            </a:r>
            <a:r>
              <a:rPr lang="zh-CN" altLang="en-US" sz="2800" dirty="0" smtClean="0"/>
              <a:t>，</a:t>
            </a:r>
            <a:r>
              <a:rPr lang="en-US" altLang="zh-CN" sz="2800" i="1" dirty="0" smtClean="0">
                <a:latin typeface="Times New Roman" panose="02020603050405020304" pitchFamily="18" charset="0"/>
                <a:cs typeface="Times New Roman" panose="02020603050405020304" pitchFamily="18" charset="0"/>
              </a:rPr>
              <a:t>V</a:t>
            </a:r>
            <a:r>
              <a:rPr lang="en-US" altLang="zh-CN" sz="2800" baseline="-25000" dirty="0" smtClean="0">
                <a:latin typeface="Times New Roman" panose="02020603050405020304" pitchFamily="18" charset="0"/>
                <a:cs typeface="Times New Roman" panose="02020603050405020304" pitchFamily="18" charset="0"/>
              </a:rPr>
              <a:t>D</a:t>
            </a:r>
            <a:r>
              <a:rPr lang="en-US" altLang="zh-CN" sz="2800" dirty="0" smtClean="0">
                <a:latin typeface="Times New Roman" panose="02020603050405020304" pitchFamily="18" charset="0"/>
                <a:cs typeface="Times New Roman" panose="02020603050405020304" pitchFamily="18" charset="0"/>
              </a:rPr>
              <a:t>=1V</a:t>
            </a:r>
            <a:r>
              <a:rPr lang="zh-CN" altLang="en-US" sz="2800" dirty="0" smtClean="0"/>
              <a:t>，</a:t>
            </a:r>
            <a:r>
              <a:rPr lang="en-US" altLang="zh-CN" sz="2800" i="1" dirty="0" smtClean="0">
                <a:latin typeface="Times New Roman" panose="02020603050405020304" pitchFamily="18" charset="0"/>
                <a:cs typeface="Times New Roman" panose="02020603050405020304" pitchFamily="18" charset="0"/>
              </a:rPr>
              <a:t>I</a:t>
            </a:r>
            <a:r>
              <a:rPr lang="en-US" altLang="zh-CN" sz="2800" baseline="-25000" dirty="0" smtClean="0">
                <a:latin typeface="Times New Roman" panose="02020603050405020304" pitchFamily="18" charset="0"/>
                <a:cs typeface="Times New Roman" panose="02020603050405020304" pitchFamily="18" charset="0"/>
              </a:rPr>
              <a:t>D</a:t>
            </a:r>
            <a:r>
              <a:rPr lang="en-US" altLang="zh-CN" sz="2800" dirty="0" smtClean="0">
                <a:latin typeface="Times New Roman" panose="02020603050405020304" pitchFamily="18" charset="0"/>
                <a:cs typeface="Times New Roman" panose="02020603050405020304" pitchFamily="18" charset="0"/>
              </a:rPr>
              <a:t>=1mA</a:t>
            </a: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文本框 15"/>
              <p:cNvSpPr txBox="1"/>
              <p:nvPr/>
            </p:nvSpPr>
            <p:spPr>
              <a:xfrm>
                <a:off x="7694505" y="5218004"/>
                <a:ext cx="2364685" cy="6000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𝐾</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𝐷</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𝐷</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𝐷</m:t>
                                  </m:r>
                                </m:sub>
                              </m:sSub>
                            </m:sub>
                          </m:sSub>
                        </m:den>
                      </m:f>
                      <m:r>
                        <a:rPr lang="en-US" altLang="zh-CN" dirty="0">
                          <a:latin typeface="Cambria Math" panose="02040503050406030204" pitchFamily="18" charset="0"/>
                          <a:ea typeface="Cambria Math" panose="02040503050406030204" pitchFamily="18" charset="0"/>
                        </a:rPr>
                        <m:t>=</m:t>
                      </m:r>
                      <m:r>
                        <a:rPr lang="en-US" altLang="zh-CN" b="0" i="0" dirty="0" smtClean="0">
                          <a:latin typeface="Cambria Math" panose="02040503050406030204" pitchFamily="18" charset="0"/>
                          <a:ea typeface="Cambria Math" panose="02040503050406030204" pitchFamily="18" charset="0"/>
                        </a:rPr>
                        <m:t>500</m:t>
                      </m:r>
                      <m:r>
                        <a:rPr lang="en-US" altLang="zh-CN" b="0" i="1" dirty="0" smtClean="0">
                          <a:latin typeface="Cambria Math" panose="02040503050406030204" pitchFamily="18" charset="0"/>
                          <a:ea typeface="Cambria Math" panose="02040503050406030204" pitchFamily="18" charset="0"/>
                          <a:sym typeface="Symbol" panose="05050102010706020507" pitchFamily="18" charset="2"/>
                        </a:rPr>
                        <m:t></m:t>
                      </m:r>
                    </m:oMath>
                  </m:oMathPara>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7694505" y="5218004"/>
                <a:ext cx="2364685" cy="600036"/>
              </a:xfrm>
              <a:prstGeom prst="rect">
                <a:avLst/>
              </a:prstGeom>
              <a:blipFill rotWithShape="1">
                <a:blip r:embed="rId10"/>
                <a:stretch>
                  <a:fillRect l="-9" t="-35" r="7"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5994393" y="5190459"/>
                <a:ext cx="1685783" cy="8006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𝑑</m:t>
                          </m:r>
                        </m:sub>
                      </m:sSub>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𝑑𝑓</m:t>
                              </m:r>
                            </m:num>
                            <m:den>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𝐷</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𝐷</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𝐷</m:t>
                                  </m:r>
                                </m:sub>
                              </m:sSub>
                            </m:sub>
                          </m:sSub>
                        </m:den>
                      </m:f>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5994393" y="5190459"/>
                <a:ext cx="1685783" cy="800668"/>
              </a:xfrm>
              <a:prstGeom prst="rect">
                <a:avLst/>
              </a:prstGeom>
              <a:blipFill rotWithShape="1">
                <a:blip r:embed="rId9"/>
                <a:stretch>
                  <a:fillRect l="-37" t="-75" r="29" b="67"/>
                </a:stretch>
              </a:blipFill>
            </p:spPr>
            <p:txBody>
              <a:bodyPr/>
              <a:lstStyle/>
              <a:p>
                <a:r>
                  <a:rPr lang="zh-CN" altLang="en-US">
                    <a:noFill/>
                  </a:rPr>
                  <a:t> </a:t>
                </a:r>
              </a:p>
            </p:txBody>
          </p:sp>
        </mc:Fallback>
      </mc:AlternateContent>
      <p:sp>
        <p:nvSpPr>
          <p:cNvPr id="18" name="矩形 17"/>
          <p:cNvSpPr/>
          <p:nvPr/>
        </p:nvSpPr>
        <p:spPr>
          <a:xfrm>
            <a:off x="5183914" y="3470688"/>
            <a:ext cx="1620957" cy="523220"/>
          </a:xfrm>
          <a:prstGeom prst="rect">
            <a:avLst/>
          </a:prstGeom>
        </p:spPr>
        <p:txBody>
          <a:bodyPr wrap="none">
            <a:spAutoFit/>
          </a:bodyPr>
          <a:lstStyle/>
          <a:p>
            <a:r>
              <a:rPr lang="zh-CN" altLang="en-US" sz="2800" dirty="0" smtClean="0"/>
              <a:t>增量电阻</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3223077" y="2232205"/>
                <a:ext cx="1054455" cy="2822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𝐻</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𝐾</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𝐻</m:t>
                          </m:r>
                        </m:sub>
                        <m:sup>
                          <m:r>
                            <a:rPr lang="en-US" altLang="zh-CN" b="0" i="1" smtClean="0">
                              <a:latin typeface="Cambria Math" panose="02040503050406030204" pitchFamily="18" charset="0"/>
                            </a:rPr>
                            <m:t>3</m:t>
                          </m:r>
                        </m:sup>
                      </m:sSubSup>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3223077" y="2232205"/>
                <a:ext cx="1054455" cy="282257"/>
              </a:xfrm>
              <a:prstGeom prst="rect">
                <a:avLst/>
              </a:prstGeom>
              <a:blipFill rotWithShape="1">
                <a:blip r:embed="rId1"/>
                <a:stretch>
                  <a:fillRect l="-43" t="-64" r="-947" b="176"/>
                </a:stretch>
              </a:blipFill>
            </p:spPr>
            <p:txBody>
              <a:bodyPr/>
              <a:lstStyle/>
              <a:p>
                <a:r>
                  <a:rPr lang="zh-CN" altLang="en-US">
                    <a:noFill/>
                  </a:rPr>
                  <a:t> </a:t>
                </a:r>
              </a:p>
            </p:txBody>
          </p:sp>
        </mc:Fallback>
      </mc:AlternateContent>
      <p:sp>
        <p:nvSpPr>
          <p:cNvPr id="3" name="矩形 2"/>
          <p:cNvSpPr/>
          <p:nvPr/>
        </p:nvSpPr>
        <p:spPr>
          <a:xfrm>
            <a:off x="875420" y="1196752"/>
            <a:ext cx="8083650" cy="830997"/>
          </a:xfrm>
          <a:prstGeom prst="rect">
            <a:avLst/>
          </a:prstGeom>
        </p:spPr>
        <p:txBody>
          <a:bodyPr wrap="square">
            <a:spAutoFit/>
          </a:bodyPr>
          <a:lstStyle/>
          <a:p>
            <a:r>
              <a:rPr lang="zh-CN" altLang="en-US" sz="2400" dirty="0" smtClean="0"/>
              <a:t>       另</a:t>
            </a:r>
            <a:r>
              <a:rPr lang="zh-CN" altLang="en-US" sz="2400" dirty="0"/>
              <a:t>一</a:t>
            </a:r>
            <a:r>
              <a:rPr lang="zh-CN" altLang="en-US" sz="2400" dirty="0" smtClean="0"/>
              <a:t>个虚拟的非线性元件，其电压和电流的非线性关系的函数式如下，其中</a:t>
            </a:r>
            <a:r>
              <a:rPr lang="en-US" altLang="zh-CN" sz="2400" i="1" dirty="0" smtClean="0">
                <a:latin typeface="Times New Roman" panose="02020603050405020304" pitchFamily="18" charset="0"/>
                <a:cs typeface="Times New Roman" panose="02020603050405020304" pitchFamily="18" charset="0"/>
              </a:rPr>
              <a:t>I</a:t>
            </a:r>
            <a:r>
              <a:rPr lang="en-US" altLang="zh-CN" sz="2400" baseline="-25000" dirty="0" smtClean="0">
                <a:latin typeface="Times New Roman" panose="02020603050405020304" pitchFamily="18" charset="0"/>
                <a:cs typeface="Times New Roman" panose="02020603050405020304" pitchFamily="18" charset="0"/>
              </a:rPr>
              <a:t>K</a:t>
            </a:r>
            <a:r>
              <a:rPr lang="zh-CN" altLang="en-US" sz="2400" dirty="0" smtClean="0"/>
              <a:t>为常数。</a:t>
            </a:r>
            <a:endParaRPr lang="en-US" altLang="zh-CN" sz="2400" dirty="0"/>
          </a:p>
        </p:txBody>
      </p:sp>
      <p:sp>
        <p:nvSpPr>
          <p:cNvPr id="4" name="矩形 3"/>
          <p:cNvSpPr/>
          <p:nvPr/>
        </p:nvSpPr>
        <p:spPr>
          <a:xfrm>
            <a:off x="1379476" y="2816932"/>
            <a:ext cx="8083650" cy="461665"/>
          </a:xfrm>
          <a:prstGeom prst="rect">
            <a:avLst/>
          </a:prstGeom>
        </p:spPr>
        <p:txBody>
          <a:bodyPr wrap="square">
            <a:spAutoFit/>
          </a:bodyPr>
          <a:lstStyle/>
          <a:p>
            <a:r>
              <a:rPr lang="en-US" altLang="zh-CN" sz="2400" dirty="0" smtClean="0"/>
              <a:t>MOSFET</a:t>
            </a:r>
            <a:r>
              <a:rPr lang="zh-CN" altLang="en-US" sz="2400" dirty="0" smtClean="0"/>
              <a:t>，其电压和电流的非线性关系的函数式如下</a:t>
            </a:r>
            <a:endParaRPr lang="en-US" altLang="zh-CN" sz="2400" dirty="0"/>
          </a:p>
        </p:txBody>
      </p:sp>
      <mc:AlternateContent xmlns:mc="http://schemas.openxmlformats.org/markup-compatibility/2006">
        <mc:Choice xmlns:a14="http://schemas.microsoft.com/office/drawing/2010/main" Requires="a14">
          <p:sp>
            <p:nvSpPr>
              <p:cNvPr id="5" name="文本框 4"/>
              <p:cNvSpPr txBox="1"/>
              <p:nvPr/>
            </p:nvSpPr>
            <p:spPr>
              <a:xfrm>
                <a:off x="3073334" y="3513782"/>
                <a:ext cx="1860060"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m:rPr>
                              <m:sty m:val="p"/>
                            </m:rPr>
                            <a:rPr lang="en-US" altLang="zh-CN" i="1">
                              <a:latin typeface="Cambria Math" panose="02040503050406030204" pitchFamily="18" charset="0"/>
                            </a:rPr>
                            <m:t>D</m:t>
                          </m:r>
                        </m:sub>
                      </m:sSub>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𝐺𝑆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𝑇</m:t>
                                      </m:r>
                                    </m:sub>
                                  </m:sSub>
                                </m:e>
                              </m:d>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3073334" y="3513782"/>
                <a:ext cx="1860060" cy="553998"/>
              </a:xfrm>
              <a:prstGeom prst="rect">
                <a:avLst/>
              </a:prstGeom>
              <a:blipFill rotWithShape="1">
                <a:blip r:embed="rId2"/>
                <a:stretch>
                  <a:fillRect l="-31" t="-59" r="-508" b="10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947689" y="1232756"/>
            <a:ext cx="10139475" cy="5355312"/>
          </a:xfrm>
          <a:prstGeom prst="rect">
            <a:avLst/>
          </a:prstGeom>
          <a:noFill/>
          <a:ln w="9525">
            <a:noFill/>
            <a:miter lim="800000"/>
          </a:ln>
        </p:spPr>
        <p:txBody>
          <a:bodyPr wrap="square">
            <a:spAutoFit/>
          </a:bodyPr>
          <a:lstStyle/>
          <a:p>
            <a:r>
              <a:rPr lang="zh-CN" altLang="en-US" sz="2800" b="1" dirty="0" smtClean="0">
                <a:latin typeface="Times New Roman" panose="02020603050405020304" pitchFamily="18" charset="0"/>
                <a:ea typeface="楷体_GB2312" pitchFamily="49" charset="-122"/>
                <a:cs typeface="Times New Roman" panose="02020603050405020304" pitchFamily="18" charset="0"/>
              </a:rPr>
              <a:t>      </a:t>
            </a:r>
            <a:r>
              <a:rPr lang="zh-CN" altLang="en-US" sz="2000" b="1" dirty="0" smtClean="0">
                <a:latin typeface="Times New Roman" panose="02020603050405020304" pitchFamily="18" charset="0"/>
                <a:ea typeface="楷体_GB2312" pitchFamily="49" charset="-122"/>
                <a:cs typeface="Times New Roman" panose="02020603050405020304" pitchFamily="18" charset="0"/>
              </a:rPr>
              <a:t>包含</a:t>
            </a:r>
            <a:r>
              <a:rPr lang="zh-CN" altLang="en-US" sz="2000" b="1" dirty="0">
                <a:latin typeface="Times New Roman" panose="02020603050405020304" pitchFamily="18" charset="0"/>
                <a:ea typeface="楷体_GB2312" pitchFamily="49" charset="-122"/>
                <a:cs typeface="Times New Roman" panose="02020603050405020304" pitchFamily="18" charset="0"/>
              </a:rPr>
              <a:t>非线性元件的电路为非线性电路。非线性电路的分析是十分困难的</a:t>
            </a:r>
            <a:r>
              <a:rPr lang="zh-CN" altLang="en-US" sz="2000" b="1" dirty="0" smtClean="0">
                <a:latin typeface="Times New Roman" panose="02020603050405020304" pitchFamily="18" charset="0"/>
                <a:ea typeface="楷体_GB2312" pitchFamily="49" charset="-122"/>
                <a:cs typeface="Times New Roman" panose="02020603050405020304" pitchFamily="18" charset="0"/>
              </a:rPr>
              <a:t>。</a:t>
            </a:r>
            <a:r>
              <a:rPr lang="zh-CN" altLang="en-US" sz="2000" b="1" dirty="0" smtClean="0">
                <a:latin typeface="Times New Roman" panose="02020603050405020304" pitchFamily="18" charset="0"/>
                <a:ea typeface="楷体_GB2312" pitchFamily="49" charset="-122"/>
                <a:cs typeface="Times New Roman" panose="02020603050405020304" pitchFamily="18" charset="0"/>
              </a:rPr>
              <a:t>比如二极管直接分析法是超越方程的求解，图解分析法必须实测二极管的电压电流关系曲线。</a:t>
            </a:r>
            <a:endParaRPr lang="en-US" altLang="zh-CN" sz="2000" b="1" dirty="0" smtClean="0">
              <a:latin typeface="Times New Roman" panose="02020603050405020304" pitchFamily="18" charset="0"/>
              <a:ea typeface="楷体_GB2312" pitchFamily="49" charset="-122"/>
              <a:cs typeface="Times New Roman" panose="02020603050405020304" pitchFamily="18" charset="0"/>
            </a:endParaRPr>
          </a:p>
          <a:p>
            <a:pPr>
              <a:spcAft>
                <a:spcPts val="300"/>
              </a:spcAft>
            </a:pP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工程上解决办法：在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一定条件下将元件特性线性化为等效</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模型（建立线性模型的方法）</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spcAft>
                <a:spcPts val="300"/>
              </a:spcAft>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常用的电路模型有两种：分段线性模型、小信号增量模型</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spcAft>
                <a:spcPts val="300"/>
              </a:spcAft>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在不同情况下应该使用不同的模型：</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spcAft>
                <a:spcPts val="300"/>
              </a:spcAft>
              <a:buClr>
                <a:srgbClr val="FF0000"/>
              </a:buClr>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直流或大信号条件下，使用分段线性模型分析电路</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spcAft>
                <a:spcPts val="300"/>
              </a:spcAft>
              <a:buClr>
                <a:srgbClr val="0000AC"/>
              </a:buClr>
              <a:buFont typeface="Arial" panose="020B0604020202020204" pitchFamily="34" charset="0"/>
              <a:buChar char="•"/>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使用分段线性法分析电路时，必须正确判断元件的工作状态</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spcAft>
                <a:spcPts val="300"/>
              </a:spcAft>
              <a:buClr>
                <a:srgbClr val="0000AC"/>
              </a:buClr>
              <a:buFont typeface="Arial" panose="020B0604020202020204" pitchFamily="34" charset="0"/>
              <a:buChar char="•"/>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二极管有三种折线等效模型，常用的有两种：</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1714500" lvl="3" indent="-342900">
              <a:spcAft>
                <a:spcPts val="300"/>
              </a:spcAft>
              <a:buClr>
                <a:srgbClr val="0000AC"/>
              </a:buClr>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在可以忽略二极管导通电压时，使用理想二极管模型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1714500" lvl="3" indent="-342900">
              <a:spcAft>
                <a:spcPts val="300"/>
              </a:spcAft>
              <a:buClr>
                <a:srgbClr val="0000AC"/>
              </a:buClr>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要考虑二极管导通电压影响时，使用恒导通</a:t>
            </a:r>
            <a:r>
              <a:rPr lang="zh-CN" altLang="en-US" b="1" dirty="0" smtClean="0">
                <a:latin typeface="Times New Roman" panose="02020603050405020304" pitchFamily="18" charset="0"/>
                <a:ea typeface="宋体" panose="02010600030101010101" pitchFamily="2" charset="-122"/>
                <a:cs typeface="Times New Roman" panose="02020603050405020304" pitchFamily="18" charset="0"/>
              </a:rPr>
              <a:t>压降（恒压源）模型</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spcAft>
                <a:spcPts val="300"/>
              </a:spcAft>
              <a:buClr>
                <a:srgbClr val="FF0000"/>
              </a:buClr>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分析由小信号源在</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rPr>
              <a:t>静态（直流）基础</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上引起的变化时，使用小信号模型</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a:spcAft>
                <a:spcPts val="300"/>
              </a:spcAft>
              <a:buClr>
                <a:srgbClr val="0000AC"/>
              </a:buClr>
              <a:buFont typeface="Arial" panose="020B0604020202020204" pitchFamily="34" charset="0"/>
              <a:buChar char="•"/>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二极管的小信号模型就是其交流电阻：</a:t>
            </a:r>
            <a:r>
              <a:rPr lang="en-US" altLang="zh-CN" sz="2000" b="1" i="1" dirty="0" err="1">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1" baseline="-25000" dirty="0" err="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rPr>
              <a:t>TH</a:t>
            </a:r>
            <a:r>
              <a:rPr lang="en-US" altLang="zh-CN" sz="2000" b="1" i="1"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rPr>
              <a:t>D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或</a:t>
            </a:r>
            <a:r>
              <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i="1" dirty="0" err="1">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b="1" baseline="-25000" dirty="0" err="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2000" b="1" i="1"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rPr>
              <a:t>D</a:t>
            </a:r>
            <a:endPar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endParaRPr>
          </a:p>
          <a:p>
            <a:pPr>
              <a:spcAft>
                <a:spcPts val="300"/>
              </a:spcAft>
              <a:buClr>
                <a:srgbClr val="0000AC"/>
              </a:buClr>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直流分析时，画出电路的</a:t>
            </a:r>
            <a:r>
              <a:rPr lang="zh-CN" altLang="en-US" sz="2000" b="1" dirty="0">
                <a:solidFill>
                  <a:srgbClr val="3333FF"/>
                </a:solidFill>
                <a:latin typeface="Times New Roman" panose="02020603050405020304" pitchFamily="18" charset="0"/>
                <a:ea typeface="宋体" panose="02010600030101010101" pitchFamily="2" charset="-122"/>
                <a:cs typeface="Times New Roman" panose="02020603050405020304" pitchFamily="18" charset="0"/>
              </a:rPr>
              <a:t>直流通路</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：将所有</a:t>
            </a: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信号源</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置为</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，所有电容开路</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spcAft>
                <a:spcPts val="300"/>
              </a:spcAft>
              <a:buClr>
                <a:srgbClr val="0000AC"/>
              </a:buClr>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小信号分析时，画出</a:t>
            </a:r>
            <a:r>
              <a:rPr lang="zh-CN" altLang="en-US" sz="2000" b="1" dirty="0">
                <a:solidFill>
                  <a:srgbClr val="3333FF"/>
                </a:solidFill>
                <a:latin typeface="Times New Roman" panose="02020603050405020304" pitchFamily="18" charset="0"/>
                <a:ea typeface="宋体" panose="02010600030101010101" pitchFamily="2" charset="-122"/>
                <a:cs typeface="Times New Roman" panose="02020603050405020304" pitchFamily="18" charset="0"/>
              </a:rPr>
              <a:t>交流等效电路</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：将所有</a:t>
            </a: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直流源</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置为</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，大电容短路</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800" b="1" dirty="0">
              <a:latin typeface="Times New Roman" panose="02020603050405020304" pitchFamily="18" charset="0"/>
              <a:ea typeface="楷体_GB2312" pitchFamily="49" charset="-122"/>
              <a:cs typeface="Times New Roman" panose="02020603050405020304" pitchFamily="18" charset="0"/>
            </a:endParaRPr>
          </a:p>
        </p:txBody>
      </p:sp>
      <p:sp>
        <p:nvSpPr>
          <p:cNvPr id="3" name="Rectangle 2"/>
          <p:cNvSpPr>
            <a:spLocks noChangeArrowheads="1"/>
          </p:cNvSpPr>
          <p:nvPr/>
        </p:nvSpPr>
        <p:spPr bwMode="auto">
          <a:xfrm>
            <a:off x="4691844" y="440668"/>
            <a:ext cx="3194050" cy="70167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4000" b="1" dirty="0" smtClean="0">
                <a:solidFill>
                  <a:srgbClr val="0000FF"/>
                </a:solidFill>
              </a:rPr>
              <a:t>小结</a:t>
            </a:r>
            <a:endParaRPr kumimoji="1" lang="zh-CN" altLang="en-US" sz="40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80"/>
                                  </p:iterate>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80"/>
                                  </p:iterate>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
                                  </p:iterate>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lt">
                                    <p:tmAbs val="80"/>
                                  </p:iterate>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lt">
                                    <p:tmAbs val="80"/>
                                  </p:iterate>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lt">
                                    <p:tmAbs val="80"/>
                                  </p:iterate>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lt">
                                    <p:tmAbs val="80"/>
                                  </p:iterate>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iterate type="lt">
                                    <p:tmAbs val="80"/>
                                  </p:iterate>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iterate type="lt">
                                    <p:tmAbs val="80"/>
                                  </p:iterate>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iterate type="lt">
                                    <p:tmAbs val="80"/>
                                  </p:iterate>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5084763" y="303214"/>
            <a:ext cx="3194050" cy="701675"/>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4000" b="1">
                <a:solidFill>
                  <a:srgbClr val="0000FF"/>
                </a:solidFill>
              </a:rPr>
              <a:t>符号说明</a:t>
            </a:r>
            <a:endParaRPr kumimoji="1" lang="zh-CN" altLang="en-US" sz="4000" b="1">
              <a:solidFill>
                <a:srgbClr val="0000FF"/>
              </a:solidFill>
            </a:endParaRPr>
          </a:p>
        </p:txBody>
      </p:sp>
      <p:sp>
        <p:nvSpPr>
          <p:cNvPr id="27651" name="Rectangle 3"/>
          <p:cNvSpPr>
            <a:spLocks noChangeArrowheads="1"/>
          </p:cNvSpPr>
          <p:nvPr/>
        </p:nvSpPr>
        <p:spPr bwMode="auto">
          <a:xfrm>
            <a:off x="2187575" y="1452563"/>
            <a:ext cx="7551738"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Char char="l"/>
            </a:pPr>
            <a:r>
              <a:rPr kumimoji="1" lang="zh-CN" altLang="en-US" sz="2800" b="1">
                <a:latin typeface="楷体_GB2312" pitchFamily="49" charset="-122"/>
                <a:ea typeface="楷体_GB2312" pitchFamily="49" charset="-122"/>
              </a:rPr>
              <a:t>纯直流信号：参量和下标均大写</a:t>
            </a:r>
            <a:r>
              <a:rPr kumimoji="1" lang="en-US" altLang="zh-CN" sz="2800" b="1">
                <a:ea typeface="楷体_GB2312" pitchFamily="49" charset="-122"/>
              </a:rPr>
              <a:t>——</a:t>
            </a:r>
            <a:r>
              <a:rPr kumimoji="1" lang="en-US" altLang="zh-CN" sz="2800" b="1" i="1">
                <a:latin typeface="Times New Roman" panose="02020603050405020304" pitchFamily="18" charset="0"/>
                <a:ea typeface="楷体_GB2312" pitchFamily="49" charset="-122"/>
              </a:rPr>
              <a:t>V</a:t>
            </a:r>
            <a:r>
              <a:rPr kumimoji="1" lang="en-US" altLang="zh-CN" sz="2800" b="1" i="1" baseline="-25000">
                <a:latin typeface="Times New Roman" panose="02020603050405020304" pitchFamily="18" charset="0"/>
                <a:ea typeface="楷体_GB2312" pitchFamily="49" charset="-122"/>
              </a:rPr>
              <a:t>BE</a:t>
            </a:r>
            <a:r>
              <a:rPr kumimoji="1" lang="en-US" altLang="zh-CN" sz="2800" b="1" i="1">
                <a:latin typeface="Times New Roman" panose="02020603050405020304" pitchFamily="18" charset="0"/>
                <a:ea typeface="楷体_GB2312" pitchFamily="49" charset="-122"/>
              </a:rPr>
              <a:t> </a:t>
            </a:r>
            <a:r>
              <a:rPr kumimoji="1" lang="zh-CN" altLang="en-US" sz="2800" b="1" i="1">
                <a:latin typeface="Times New Roman" panose="02020603050405020304" pitchFamily="18" charset="0"/>
              </a:rPr>
              <a:t>、</a:t>
            </a:r>
            <a:r>
              <a:rPr kumimoji="1" lang="zh-CN" altLang="en-US" sz="2800" b="1" i="1">
                <a:latin typeface="Times New Roman" panose="02020603050405020304" pitchFamily="18" charset="0"/>
                <a:ea typeface="楷体_GB2312" pitchFamily="49" charset="-122"/>
              </a:rPr>
              <a:t> </a:t>
            </a:r>
            <a:r>
              <a:rPr kumimoji="1" lang="en-US" altLang="zh-CN" sz="2800" b="1" i="1">
                <a:latin typeface="Times New Roman" panose="02020603050405020304" pitchFamily="18" charset="0"/>
                <a:ea typeface="楷体_GB2312" pitchFamily="49" charset="-122"/>
              </a:rPr>
              <a:t>I</a:t>
            </a:r>
            <a:r>
              <a:rPr kumimoji="1" lang="en-US" altLang="zh-CN" sz="2800" b="1" i="1" baseline="-25000">
                <a:latin typeface="Times New Roman" panose="02020603050405020304" pitchFamily="18" charset="0"/>
                <a:ea typeface="楷体_GB2312" pitchFamily="49" charset="-122"/>
              </a:rPr>
              <a:t>B</a:t>
            </a:r>
            <a:endParaRPr kumimoji="1" lang="en-US" altLang="zh-CN" sz="2800" b="1" i="1">
              <a:latin typeface="Times New Roman" panose="02020603050405020304" pitchFamily="18" charset="0"/>
              <a:ea typeface="楷体_GB2312" pitchFamily="49" charset="-122"/>
            </a:endParaRPr>
          </a:p>
        </p:txBody>
      </p:sp>
      <p:sp>
        <p:nvSpPr>
          <p:cNvPr id="27652" name="Rectangle 4"/>
          <p:cNvSpPr>
            <a:spLocks noChangeArrowheads="1"/>
          </p:cNvSpPr>
          <p:nvPr/>
        </p:nvSpPr>
        <p:spPr bwMode="auto">
          <a:xfrm>
            <a:off x="2192338" y="2135188"/>
            <a:ext cx="7478712"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Char char="l"/>
            </a:pPr>
            <a:r>
              <a:rPr kumimoji="1" lang="zh-CN" altLang="en-US" sz="2800" b="1">
                <a:latin typeface="楷体_GB2312" pitchFamily="49" charset="-122"/>
                <a:ea typeface="楷体_GB2312" pitchFamily="49" charset="-122"/>
              </a:rPr>
              <a:t>纯交流信号：参量和下标均小写</a:t>
            </a:r>
            <a:r>
              <a:rPr kumimoji="1" lang="en-US" altLang="zh-CN" sz="2800" b="1">
                <a:ea typeface="楷体_GB2312" pitchFamily="49" charset="-122"/>
              </a:rPr>
              <a:t>——</a:t>
            </a:r>
            <a:r>
              <a:rPr kumimoji="1" lang="en-US" altLang="zh-CN" sz="2800" b="1">
                <a:latin typeface="楷体_GB2312" pitchFamily="49" charset="-122"/>
                <a:ea typeface="楷体_GB2312" pitchFamily="49" charset="-122"/>
              </a:rPr>
              <a:t> </a:t>
            </a:r>
            <a:r>
              <a:rPr kumimoji="1" lang="en-US" altLang="zh-CN" sz="2800" b="1" i="1">
                <a:latin typeface="Times New Roman" panose="02020603050405020304" pitchFamily="18" charset="0"/>
                <a:ea typeface="楷体_GB2312" pitchFamily="49" charset="-122"/>
              </a:rPr>
              <a:t>v</a:t>
            </a:r>
            <a:r>
              <a:rPr kumimoji="1" lang="en-US" altLang="zh-CN" sz="2800" b="1" i="1" baseline="-25000">
                <a:latin typeface="Times New Roman" panose="02020603050405020304" pitchFamily="18" charset="0"/>
                <a:ea typeface="楷体_GB2312" pitchFamily="49" charset="-122"/>
              </a:rPr>
              <a:t>be</a:t>
            </a:r>
            <a:r>
              <a:rPr kumimoji="1" lang="en-US" altLang="zh-CN" sz="2800" b="1" i="1">
                <a:latin typeface="Times New Roman" panose="02020603050405020304" pitchFamily="18" charset="0"/>
                <a:ea typeface="楷体_GB2312" pitchFamily="49" charset="-122"/>
              </a:rPr>
              <a:t> </a:t>
            </a:r>
            <a:r>
              <a:rPr kumimoji="1" lang="zh-CN" altLang="en-US" sz="2800" b="1" i="1">
                <a:latin typeface="Times New Roman" panose="02020603050405020304" pitchFamily="18" charset="0"/>
              </a:rPr>
              <a:t>、</a:t>
            </a:r>
            <a:r>
              <a:rPr kumimoji="1" lang="zh-CN" altLang="en-US" sz="2800" b="1" i="1">
                <a:latin typeface="Times New Roman" panose="02020603050405020304" pitchFamily="18" charset="0"/>
                <a:ea typeface="楷体_GB2312" pitchFamily="49" charset="-122"/>
              </a:rPr>
              <a:t> </a:t>
            </a:r>
            <a:r>
              <a:rPr kumimoji="1" lang="en-US" altLang="zh-CN" sz="2800" b="1" i="1">
                <a:latin typeface="Times New Roman" panose="02020603050405020304" pitchFamily="18" charset="0"/>
                <a:ea typeface="楷体_GB2312" pitchFamily="49" charset="-122"/>
              </a:rPr>
              <a:t>i</a:t>
            </a:r>
            <a:r>
              <a:rPr kumimoji="1" lang="en-US" altLang="zh-CN" sz="2800" b="1" i="1" baseline="-25000">
                <a:latin typeface="Times New Roman" panose="02020603050405020304" pitchFamily="18" charset="0"/>
                <a:ea typeface="楷体_GB2312" pitchFamily="49" charset="-122"/>
              </a:rPr>
              <a:t>b</a:t>
            </a:r>
            <a:endParaRPr kumimoji="1" lang="en-US" altLang="zh-CN" sz="2800" b="1">
              <a:latin typeface="楷体_GB2312" pitchFamily="49" charset="-122"/>
              <a:ea typeface="楷体_GB2312" pitchFamily="49" charset="-122"/>
            </a:endParaRPr>
          </a:p>
        </p:txBody>
      </p:sp>
      <p:sp>
        <p:nvSpPr>
          <p:cNvPr id="27653" name="Rectangle 5"/>
          <p:cNvSpPr>
            <a:spLocks noChangeArrowheads="1"/>
          </p:cNvSpPr>
          <p:nvPr/>
        </p:nvSpPr>
        <p:spPr bwMode="auto">
          <a:xfrm>
            <a:off x="2187576" y="2847976"/>
            <a:ext cx="7789863" cy="519113"/>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Char char="l"/>
            </a:pPr>
            <a:r>
              <a:rPr kumimoji="1" lang="zh-CN" altLang="en-US" sz="2800" b="1">
                <a:latin typeface="楷体_GB2312" pitchFamily="49" charset="-122"/>
                <a:ea typeface="楷体_GB2312" pitchFamily="49" charset="-122"/>
              </a:rPr>
              <a:t>交直流信号：参量小写和下标大写</a:t>
            </a:r>
            <a:r>
              <a:rPr kumimoji="1" lang="en-US" altLang="zh-CN" sz="2800" b="1">
                <a:ea typeface="楷体_GB2312" pitchFamily="49" charset="-122"/>
              </a:rPr>
              <a:t>——</a:t>
            </a:r>
            <a:r>
              <a:rPr kumimoji="1" lang="en-US" altLang="zh-CN" sz="2800" b="1" i="1">
                <a:latin typeface="Times New Roman" panose="02020603050405020304" pitchFamily="18" charset="0"/>
                <a:ea typeface="楷体_GB2312" pitchFamily="49" charset="-122"/>
              </a:rPr>
              <a:t>v</a:t>
            </a:r>
            <a:r>
              <a:rPr kumimoji="1" lang="en-US" altLang="zh-CN" sz="2800" b="1" i="1" baseline="-25000">
                <a:latin typeface="Times New Roman" panose="02020603050405020304" pitchFamily="18" charset="0"/>
                <a:ea typeface="楷体_GB2312" pitchFamily="49" charset="-122"/>
              </a:rPr>
              <a:t>BE</a:t>
            </a:r>
            <a:r>
              <a:rPr kumimoji="1" lang="en-US" altLang="zh-CN" sz="2800" b="1" i="1">
                <a:latin typeface="Times New Roman" panose="02020603050405020304" pitchFamily="18" charset="0"/>
                <a:ea typeface="楷体_GB2312" pitchFamily="49" charset="-122"/>
              </a:rPr>
              <a:t> </a:t>
            </a:r>
            <a:r>
              <a:rPr kumimoji="1" lang="zh-CN" altLang="en-US" sz="2800" b="1" i="1">
                <a:latin typeface="Times New Roman" panose="02020603050405020304" pitchFamily="18" charset="0"/>
              </a:rPr>
              <a:t>、</a:t>
            </a:r>
            <a:r>
              <a:rPr kumimoji="1" lang="zh-CN" altLang="en-US" sz="2800" b="1" i="1">
                <a:latin typeface="Times New Roman" panose="02020603050405020304" pitchFamily="18" charset="0"/>
                <a:ea typeface="楷体_GB2312" pitchFamily="49" charset="-122"/>
              </a:rPr>
              <a:t> </a:t>
            </a:r>
            <a:r>
              <a:rPr kumimoji="1" lang="en-US" altLang="zh-CN" sz="2800" b="1" i="1">
                <a:latin typeface="Times New Roman" panose="02020603050405020304" pitchFamily="18" charset="0"/>
                <a:ea typeface="楷体_GB2312" pitchFamily="49" charset="-122"/>
              </a:rPr>
              <a:t>i</a:t>
            </a:r>
            <a:r>
              <a:rPr kumimoji="1" lang="en-US" altLang="zh-CN" sz="2800" b="1" i="1" baseline="-25000">
                <a:latin typeface="Times New Roman" panose="02020603050405020304" pitchFamily="18" charset="0"/>
                <a:ea typeface="楷体_GB2312" pitchFamily="49" charset="-122"/>
              </a:rPr>
              <a:t>B</a:t>
            </a:r>
            <a:endParaRPr kumimoji="1" lang="en-US" altLang="zh-CN" sz="2800" b="1">
              <a:latin typeface="楷体_GB2312" pitchFamily="49" charset="-122"/>
              <a:ea typeface="楷体_GB2312" pitchFamily="49" charset="-122"/>
            </a:endParaRPr>
          </a:p>
        </p:txBody>
      </p:sp>
      <p:sp>
        <p:nvSpPr>
          <p:cNvPr id="27654" name="Rectangle 6"/>
          <p:cNvSpPr>
            <a:spLocks noChangeArrowheads="1"/>
          </p:cNvSpPr>
          <p:nvPr/>
        </p:nvSpPr>
        <p:spPr bwMode="auto">
          <a:xfrm>
            <a:off x="2184401" y="3565525"/>
            <a:ext cx="8101013" cy="946150"/>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Char char="l"/>
            </a:pPr>
            <a:r>
              <a:rPr kumimoji="1" lang="zh-CN" altLang="en-US" sz="2800" b="1">
                <a:latin typeface="楷体_GB2312" pitchFamily="49" charset="-122"/>
                <a:ea typeface="楷体_GB2312" pitchFamily="49" charset="-122"/>
              </a:rPr>
              <a:t>交流分量有效值：参量大写和下标小写</a:t>
            </a:r>
            <a:endParaRPr kumimoji="1" lang="zh-CN" altLang="en-US" sz="2800" b="1">
              <a:latin typeface="楷体_GB2312" pitchFamily="49" charset="-122"/>
              <a:ea typeface="楷体_GB2312" pitchFamily="49" charset="-122"/>
            </a:endParaRPr>
          </a:p>
          <a:p>
            <a:pPr>
              <a:buFont typeface="Wingdings" panose="05000000000000000000" pitchFamily="2" charset="2"/>
              <a:buNone/>
            </a:pPr>
            <a:r>
              <a:rPr kumimoji="1" lang="zh-CN" altLang="en-US" sz="2800" b="1">
                <a:latin typeface="楷体_GB2312" pitchFamily="49" charset="-122"/>
                <a:ea typeface="楷体_GB2312" pitchFamily="49" charset="-122"/>
              </a:rPr>
              <a:t>                              </a:t>
            </a:r>
            <a:r>
              <a:rPr kumimoji="1" lang="en-US" altLang="zh-CN" sz="2800" b="1">
                <a:ea typeface="楷体_GB2312" pitchFamily="49" charset="-122"/>
              </a:rPr>
              <a:t>——</a:t>
            </a:r>
            <a:r>
              <a:rPr kumimoji="1" lang="en-US" altLang="zh-CN" sz="2800" b="1" i="1">
                <a:latin typeface="Times New Roman" panose="02020603050405020304" pitchFamily="18" charset="0"/>
                <a:ea typeface="楷体_GB2312" pitchFamily="49" charset="-122"/>
              </a:rPr>
              <a:t>V</a:t>
            </a:r>
            <a:r>
              <a:rPr kumimoji="1" lang="en-US" altLang="zh-CN" sz="2800" b="1" i="1" baseline="-25000">
                <a:latin typeface="Times New Roman" panose="02020603050405020304" pitchFamily="18" charset="0"/>
                <a:ea typeface="楷体_GB2312" pitchFamily="49" charset="-122"/>
              </a:rPr>
              <a:t>be</a:t>
            </a:r>
            <a:r>
              <a:rPr kumimoji="1" lang="en-US" altLang="zh-CN" sz="2800" b="1" i="1">
                <a:latin typeface="Times New Roman" panose="02020603050405020304" pitchFamily="18" charset="0"/>
                <a:ea typeface="楷体_GB2312" pitchFamily="49" charset="-122"/>
              </a:rPr>
              <a:t> </a:t>
            </a:r>
            <a:r>
              <a:rPr kumimoji="1" lang="zh-CN" altLang="en-US" sz="2800" b="1" i="1">
                <a:latin typeface="Times New Roman" panose="02020603050405020304" pitchFamily="18" charset="0"/>
              </a:rPr>
              <a:t>、</a:t>
            </a:r>
            <a:r>
              <a:rPr kumimoji="1" lang="zh-CN" altLang="en-US" sz="2800" b="1" i="1">
                <a:latin typeface="Times New Roman" panose="02020603050405020304" pitchFamily="18" charset="0"/>
                <a:ea typeface="楷体_GB2312" pitchFamily="49" charset="-122"/>
              </a:rPr>
              <a:t> </a:t>
            </a:r>
            <a:r>
              <a:rPr kumimoji="1" lang="en-US" altLang="zh-CN" sz="2800" b="1" i="1">
                <a:latin typeface="Times New Roman" panose="02020603050405020304" pitchFamily="18" charset="0"/>
                <a:ea typeface="楷体_GB2312" pitchFamily="49" charset="-122"/>
              </a:rPr>
              <a:t>I</a:t>
            </a:r>
            <a:r>
              <a:rPr kumimoji="1" lang="en-US" altLang="zh-CN" sz="2800" b="1" i="1" baseline="-25000">
                <a:latin typeface="Times New Roman" panose="02020603050405020304" pitchFamily="18" charset="0"/>
                <a:ea typeface="楷体_GB2312" pitchFamily="49" charset="-122"/>
              </a:rPr>
              <a:t>b</a:t>
            </a:r>
            <a:endParaRPr kumimoji="1" lang="en-US" altLang="zh-CN" sz="2800" b="1">
              <a:latin typeface="楷体_GB2312" pitchFamily="49" charset="-122"/>
              <a:ea typeface="楷体_GB2312" pitchFamily="49" charset="-122"/>
            </a:endParaRPr>
          </a:p>
        </p:txBody>
      </p:sp>
      <p:sp>
        <p:nvSpPr>
          <p:cNvPr id="27655" name="Rectangle 7"/>
          <p:cNvSpPr>
            <a:spLocks noChangeArrowheads="1"/>
          </p:cNvSpPr>
          <p:nvPr/>
        </p:nvSpPr>
        <p:spPr bwMode="auto">
          <a:xfrm>
            <a:off x="2397125" y="4630738"/>
            <a:ext cx="7577138" cy="519112"/>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楷体_GB2312" pitchFamily="49" charset="-122"/>
                <a:ea typeface="楷体_GB2312" pitchFamily="49" charset="-122"/>
              </a:rPr>
              <a:t>当下标有</a:t>
            </a:r>
            <a:r>
              <a:rPr kumimoji="1" lang="en-US" altLang="zh-CN" sz="2400" b="1" i="1">
                <a:latin typeface="Times New Roman" panose="02020603050405020304" pitchFamily="18" charset="0"/>
                <a:ea typeface="楷体_GB2312" pitchFamily="49" charset="-122"/>
              </a:rPr>
              <a:t>m</a:t>
            </a:r>
            <a:r>
              <a:rPr kumimoji="1" lang="zh-CN" altLang="en-US" sz="2400" b="1">
                <a:latin typeface="楷体_GB2312" pitchFamily="49" charset="-122"/>
                <a:ea typeface="楷体_GB2312" pitchFamily="49" charset="-122"/>
              </a:rPr>
              <a:t>时表示交流分量振幅</a:t>
            </a:r>
            <a:r>
              <a:rPr kumimoji="1" lang="en-US" altLang="zh-CN" sz="2800" b="1">
                <a:ea typeface="楷体_GB2312" pitchFamily="49" charset="-122"/>
              </a:rPr>
              <a:t>——</a:t>
            </a:r>
            <a:r>
              <a:rPr kumimoji="1" lang="en-US" altLang="zh-CN" sz="2800" b="1" i="1">
                <a:latin typeface="Times New Roman" panose="02020603050405020304" pitchFamily="18" charset="0"/>
                <a:ea typeface="楷体_GB2312" pitchFamily="49" charset="-122"/>
              </a:rPr>
              <a:t>V</a:t>
            </a:r>
            <a:r>
              <a:rPr kumimoji="1" lang="en-US" altLang="zh-CN" sz="2800" b="1" i="1" baseline="-25000">
                <a:latin typeface="Times New Roman" panose="02020603050405020304" pitchFamily="18" charset="0"/>
                <a:ea typeface="楷体_GB2312" pitchFamily="49" charset="-122"/>
              </a:rPr>
              <a:t>cm</a:t>
            </a:r>
            <a:r>
              <a:rPr kumimoji="1" lang="en-US" altLang="zh-CN" sz="2800" b="1" i="1">
                <a:latin typeface="Times New Roman" panose="02020603050405020304" pitchFamily="18" charset="0"/>
                <a:ea typeface="楷体_GB2312" pitchFamily="49" charset="-122"/>
              </a:rPr>
              <a:t> </a:t>
            </a:r>
            <a:r>
              <a:rPr kumimoji="1" lang="en-US" altLang="zh-CN" sz="2800" b="1" i="1">
                <a:latin typeface="Times New Roman" panose="02020603050405020304" pitchFamily="18" charset="0"/>
              </a:rPr>
              <a:t>,</a:t>
            </a:r>
            <a:r>
              <a:rPr kumimoji="1" lang="en-US" altLang="zh-CN" sz="2800" b="1" i="1">
                <a:latin typeface="Times New Roman" panose="02020603050405020304" pitchFamily="18" charset="0"/>
                <a:ea typeface="楷体_GB2312" pitchFamily="49" charset="-122"/>
              </a:rPr>
              <a:t> I</a:t>
            </a:r>
            <a:r>
              <a:rPr kumimoji="1" lang="en-US" altLang="zh-CN" sz="2800" b="1" i="1" baseline="-25000">
                <a:latin typeface="Times New Roman" panose="02020603050405020304" pitchFamily="18" charset="0"/>
                <a:ea typeface="楷体_GB2312" pitchFamily="49" charset="-122"/>
              </a:rPr>
              <a:t>bm</a:t>
            </a:r>
            <a:endParaRPr kumimoji="1" lang="en-US" altLang="zh-CN" sz="2800" b="1">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 calcmode="lin" valueType="num">
                                      <p:cBhvr additive="base">
                                        <p:cTn id="7" dur="500" fill="hold"/>
                                        <p:tgtEl>
                                          <p:spTgt spid="27651"/>
                                        </p:tgtEl>
                                        <p:attrNameLst>
                                          <p:attrName>ppt_x</p:attrName>
                                        </p:attrNameLst>
                                      </p:cBhvr>
                                      <p:tavLst>
                                        <p:tav tm="0">
                                          <p:val>
                                            <p:strVal val="0-#ppt_w/2"/>
                                          </p:val>
                                        </p:tav>
                                        <p:tav tm="100000">
                                          <p:val>
                                            <p:strVal val="#ppt_x"/>
                                          </p:val>
                                        </p:tav>
                                      </p:tavLst>
                                    </p:anim>
                                    <p:anim calcmode="lin" valueType="num">
                                      <p:cBhvr additive="base">
                                        <p:cTn id="8" dur="500" fill="hold"/>
                                        <p:tgtEl>
                                          <p:spTgt spid="276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7652">
                                            <p:txEl>
                                              <p:pRg st="0" end="0"/>
                                            </p:txEl>
                                          </p:spTgt>
                                        </p:tgtEl>
                                        <p:attrNameLst>
                                          <p:attrName>style.visibility</p:attrName>
                                        </p:attrNameLst>
                                      </p:cBhvr>
                                      <p:to>
                                        <p:strVal val="visible"/>
                                      </p:to>
                                    </p:set>
                                    <p:animEffect transition="in" filter="blinds(horizontal)">
                                      <p:cBhvr>
                                        <p:cTn id="13" dur="500"/>
                                        <p:tgtEl>
                                          <p:spTgt spid="2765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765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765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7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P spid="27653" grpId="0"/>
      <p:bldP spid="27654" grpId="0"/>
      <p:bldP spid="2765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75720" y="0"/>
            <a:ext cx="4782553" cy="68580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484" b="44876"/>
          <a:stretch>
            <a:fillRect/>
          </a:stretch>
        </p:blipFill>
        <p:spPr>
          <a:xfrm>
            <a:off x="2711623" y="1307206"/>
            <a:ext cx="6765471" cy="5038117"/>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689" b="20726"/>
          <a:stretch>
            <a:fillRect/>
          </a:stretch>
        </p:blipFill>
        <p:spPr>
          <a:xfrm>
            <a:off x="6420036" y="432580"/>
            <a:ext cx="5436604" cy="5948748"/>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53024" r="-222"/>
          <a:stretch>
            <a:fillRect/>
          </a:stretch>
        </p:blipFill>
        <p:spPr>
          <a:xfrm>
            <a:off x="176930" y="1436116"/>
            <a:ext cx="6255310" cy="394167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en-US" altLang="zh-CN" kern="0" dirty="0">
                <a:latin typeface="+mn-ea"/>
                <a:ea typeface="+mn-ea"/>
              </a:rPr>
              <a:t>1.1</a:t>
            </a:r>
            <a:r>
              <a:rPr lang="zh-CN" altLang="en-US" kern="0" dirty="0">
                <a:latin typeface="+mn-ea"/>
                <a:ea typeface="+mn-ea"/>
              </a:rPr>
              <a:t> 二极管的基本特性</a:t>
            </a:r>
            <a:endParaRPr lang="zh-CN" altLang="en-US" kern="0" dirty="0">
              <a:latin typeface="+mn-ea"/>
              <a:ea typeface="+mn-ea"/>
            </a:endParaRPr>
          </a:p>
        </p:txBody>
      </p:sp>
      <p:sp>
        <p:nvSpPr>
          <p:cNvPr id="34230"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半导体二极管的伏安特性</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34231"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134" name="文本框 1"/>
          <p:cNvSpPr txBox="1">
            <a:spLocks noChangeArrowheads="1"/>
          </p:cNvSpPr>
          <p:nvPr/>
        </p:nvSpPr>
        <p:spPr bwMode="auto">
          <a:xfrm>
            <a:off x="5267325" y="2544764"/>
            <a:ext cx="2033588" cy="369887"/>
          </a:xfrm>
          <a:prstGeom prst="rect">
            <a:avLst/>
          </a:prstGeom>
          <a:noFill/>
          <a:ln w="9525">
            <a:noFill/>
            <a:miter lim="800000"/>
          </a:ln>
        </p:spPr>
        <p:txBody>
          <a:bodyPr wrap="none">
            <a:spAutoFit/>
          </a:bodyPr>
          <a:lstStyle/>
          <a:p>
            <a:pPr algn="ctr"/>
            <a:r>
              <a:rPr lang="zh-CN" altLang="en-US"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反向</a:t>
            </a:r>
            <a:r>
              <a:rPr lang="zh-CN" altLang="en-US">
                <a:latin typeface="Times New Roman" panose="02020603050405020304" pitchFamily="18" charset="0"/>
                <a:ea typeface="宋体" panose="02010600030101010101" pitchFamily="2" charset="-122"/>
                <a:cs typeface="Times New Roman" panose="02020603050405020304" pitchFamily="18" charset="0"/>
              </a:rPr>
              <a:t>特性测试数据</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 name="组合 10"/>
          <p:cNvGrpSpPr/>
          <p:nvPr/>
        </p:nvGrpSpPr>
        <p:grpSpPr bwMode="auto">
          <a:xfrm>
            <a:off x="1776413" y="2544763"/>
            <a:ext cx="3314700" cy="3097212"/>
            <a:chOff x="252000" y="2234494"/>
            <a:chExt cx="3314460" cy="3096344"/>
          </a:xfrm>
        </p:grpSpPr>
        <p:sp>
          <p:nvSpPr>
            <p:cNvPr id="34294" name="文本框 1"/>
            <p:cNvSpPr txBox="1">
              <a:spLocks noChangeArrowheads="1"/>
            </p:cNvSpPr>
            <p:nvPr/>
          </p:nvSpPr>
          <p:spPr bwMode="auto">
            <a:xfrm>
              <a:off x="779976" y="2234494"/>
              <a:ext cx="2034532" cy="369332"/>
            </a:xfrm>
            <a:prstGeom prst="rect">
              <a:avLst/>
            </a:prstGeom>
            <a:noFill/>
            <a:ln w="9525">
              <a:noFill/>
              <a:miter lim="800000"/>
            </a:ln>
          </p:spPr>
          <p:txBody>
            <a:bodyPr wrap="none">
              <a:spAutoFit/>
            </a:bodyPr>
            <a:lstStyle/>
            <a:p>
              <a:pPr algn="ctr"/>
              <a:r>
                <a:rPr lang="zh-CN" altLang="en-US"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反向</a:t>
              </a:r>
              <a:r>
                <a:rPr lang="zh-CN" altLang="en-US">
                  <a:latin typeface="Times New Roman" panose="02020603050405020304" pitchFamily="18" charset="0"/>
                  <a:ea typeface="宋体" panose="02010600030101010101" pitchFamily="2" charset="-122"/>
                  <a:cs typeface="Times New Roman" panose="02020603050405020304" pitchFamily="18" charset="0"/>
                </a:rPr>
                <a:t>特性测试电路</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295" name="文本框 1"/>
            <p:cNvSpPr txBox="1">
              <a:spLocks noChangeArrowheads="1"/>
            </p:cNvSpPr>
            <p:nvPr/>
          </p:nvSpPr>
          <p:spPr bwMode="auto">
            <a:xfrm>
              <a:off x="929056" y="4684507"/>
              <a:ext cx="1736373" cy="646331"/>
            </a:xfrm>
            <a:prstGeom prst="rect">
              <a:avLst/>
            </a:prstGeom>
            <a:noFill/>
            <a:ln w="9525">
              <a:noFill/>
              <a:miter lim="800000"/>
            </a:ln>
          </p:spPr>
          <p:txBody>
            <a:bodyPr wrap="none">
              <a:spAutoFit/>
            </a:bodyPr>
            <a:lstStyle/>
            <a:p>
              <a:pPr algn="ctr"/>
              <a:r>
                <a:rPr lang="en-US" altLang="zh-CN" i="1">
                  <a:latin typeface="Times New Roman" panose="02020603050405020304" pitchFamily="18" charset="0"/>
                  <a:ea typeface="宋体" panose="02010600030101010101" pitchFamily="2" charset="-122"/>
                  <a:cs typeface="Times New Roman" panose="02020603050405020304" pitchFamily="18" charset="0"/>
                </a:rPr>
                <a:t>D</a:t>
              </a:r>
              <a:r>
                <a:rPr lang="zh-CN" altLang="en-US">
                  <a:latin typeface="Times New Roman" panose="02020603050405020304" pitchFamily="18" charset="0"/>
                  <a:ea typeface="宋体" panose="02010600030101010101" pitchFamily="2" charset="-122"/>
                  <a:cs typeface="Times New Roman" panose="02020603050405020304" pitchFamily="18" charset="0"/>
                </a:rPr>
                <a:t>为被测二极管</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i="1">
                  <a:latin typeface="Times New Roman" panose="02020603050405020304" pitchFamily="18" charset="0"/>
                  <a:ea typeface="宋体" panose="02010600030101010101" pitchFamily="2" charset="-122"/>
                  <a:cs typeface="Times New Roman" panose="02020603050405020304" pitchFamily="18" charset="0"/>
                </a:rPr>
                <a:t>R</a:t>
              </a:r>
              <a:r>
                <a:rPr lang="zh-CN" altLang="en-US">
                  <a:latin typeface="Times New Roman" panose="02020603050405020304" pitchFamily="18" charset="0"/>
                  <a:ea typeface="宋体" panose="02010600030101010101" pitchFamily="2" charset="-122"/>
                  <a:cs typeface="Times New Roman" panose="02020603050405020304" pitchFamily="18" charset="0"/>
                </a:rPr>
                <a:t>为限流电阻</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4296" name="组合 51"/>
            <p:cNvGrpSpPr/>
            <p:nvPr/>
          </p:nvGrpSpPr>
          <p:grpSpPr bwMode="auto">
            <a:xfrm>
              <a:off x="252000" y="2736000"/>
              <a:ext cx="3314460" cy="1822001"/>
              <a:chOff x="609468" y="2996952"/>
              <a:chExt cx="3314460" cy="1822001"/>
            </a:xfrm>
          </p:grpSpPr>
          <p:cxnSp>
            <p:nvCxnSpPr>
              <p:cNvPr id="53" name="直接连接符 52"/>
              <p:cNvCxnSpPr/>
              <p:nvPr/>
            </p:nvCxnSpPr>
            <p:spPr>
              <a:xfrm>
                <a:off x="2447660" y="3062024"/>
                <a:ext cx="0" cy="1756870"/>
              </a:xfrm>
              <a:prstGeom prst="line">
                <a:avLst/>
              </a:prstGeom>
              <a:ln w="158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96916" y="3065198"/>
                <a:ext cx="0" cy="175369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912658" y="3065198"/>
                <a:ext cx="0" cy="175369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300" name="组合 55"/>
              <p:cNvGrpSpPr>
                <a:grpSpLocks noChangeAspect="1"/>
              </p:cNvGrpSpPr>
              <p:nvPr/>
            </p:nvGrpSpPr>
            <p:grpSpPr bwMode="auto">
              <a:xfrm rot="5400000">
                <a:off x="3235278" y="3306785"/>
                <a:ext cx="324036" cy="324036"/>
                <a:chOff x="1624158" y="3955308"/>
                <a:chExt cx="216024" cy="216024"/>
              </a:xfrm>
            </p:grpSpPr>
            <p:sp>
              <p:nvSpPr>
                <p:cNvPr id="95" name="等腰三角形 94"/>
                <p:cNvSpPr/>
                <p:nvPr/>
              </p:nvSpPr>
              <p:spPr>
                <a:xfrm rot="5400000">
                  <a:off x="1623899" y="3955653"/>
                  <a:ext cx="215885" cy="215839"/>
                </a:xfrm>
                <a:prstGeom prst="triangl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cxnSp>
              <p:nvCxnSpPr>
                <p:cNvPr id="96" name="直接连接符 95"/>
                <p:cNvCxnSpPr/>
                <p:nvPr/>
              </p:nvCxnSpPr>
              <p:spPr>
                <a:xfrm rot="5400000">
                  <a:off x="1731818" y="4063573"/>
                  <a:ext cx="2158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912658" y="3065198"/>
                <a:ext cx="24842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912658" y="4818894"/>
                <a:ext cx="24842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3144521" y="4026953"/>
                <a:ext cx="504788" cy="50468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4304" name="TextBox 59"/>
              <p:cNvSpPr txBox="1">
                <a:spLocks noChangeArrowheads="1"/>
              </p:cNvSpPr>
              <p:nvPr/>
            </p:nvSpPr>
            <p:spPr bwMode="auto">
              <a:xfrm>
                <a:off x="3168000" y="4103723"/>
                <a:ext cx="471604" cy="369332"/>
              </a:xfrm>
              <a:prstGeom prst="rect">
                <a:avLst/>
              </a:prstGeom>
              <a:noFill/>
              <a:ln w="9525">
                <a:noFill/>
                <a:miter lim="800000"/>
              </a:ln>
            </p:spPr>
            <p:txBody>
              <a:bodyPr wrap="none">
                <a:spAutoFit/>
              </a:bodyPr>
              <a:lstStyle/>
              <a:p>
                <a:pPr eaLnBrk="0" hangingPunct="0"/>
                <a:r>
                  <a:rPr lang="el-GR" altLang="zh-CN"/>
                  <a:t>μ</a:t>
                </a:r>
                <a:r>
                  <a:rPr lang="en-US" altLang="zh-CN"/>
                  <a:t>A</a:t>
                </a:r>
                <a:endParaRPr lang="zh-CN" altLang="en-US"/>
              </a:p>
            </p:txBody>
          </p:sp>
          <p:sp>
            <p:nvSpPr>
              <p:cNvPr id="61" name="椭圆 60"/>
              <p:cNvSpPr/>
              <p:nvPr/>
            </p:nvSpPr>
            <p:spPr>
              <a:xfrm>
                <a:off x="2195265" y="3690497"/>
                <a:ext cx="504788" cy="5030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4306" name="TextBox 61"/>
              <p:cNvSpPr txBox="1">
                <a:spLocks noChangeArrowheads="1"/>
              </p:cNvSpPr>
              <p:nvPr/>
            </p:nvSpPr>
            <p:spPr bwMode="auto">
              <a:xfrm>
                <a:off x="2278484" y="3780104"/>
                <a:ext cx="351378" cy="369332"/>
              </a:xfrm>
              <a:prstGeom prst="rect">
                <a:avLst/>
              </a:prstGeom>
              <a:noFill/>
              <a:ln w="9525">
                <a:noFill/>
                <a:miter lim="800000"/>
              </a:ln>
            </p:spPr>
            <p:txBody>
              <a:bodyPr wrap="none">
                <a:spAutoFit/>
              </a:bodyPr>
              <a:lstStyle/>
              <a:p>
                <a:pPr eaLnBrk="0" hangingPunct="0"/>
                <a:r>
                  <a:rPr lang="en-US" altLang="zh-CN">
                    <a:latin typeface="Times New Roman" panose="02020603050405020304" pitchFamily="18" charset="0"/>
                    <a:cs typeface="Times New Roman" panose="02020603050405020304" pitchFamily="18" charset="0"/>
                  </a:rPr>
                  <a:t>V</a:t>
                </a:r>
                <a:endParaRPr lang="zh-CN" altLang="en-US">
                  <a:latin typeface="Times New Roman" panose="02020603050405020304" pitchFamily="18" charset="0"/>
                  <a:cs typeface="Times New Roman" panose="02020603050405020304" pitchFamily="18" charset="0"/>
                </a:endParaRPr>
              </a:p>
            </p:txBody>
          </p:sp>
          <p:sp>
            <p:nvSpPr>
              <p:cNvPr id="63" name="矩形 62"/>
              <p:cNvSpPr>
                <a:spLocks noChangeAspect="1"/>
              </p:cNvSpPr>
              <p:nvPr/>
            </p:nvSpPr>
            <p:spPr>
              <a:xfrm>
                <a:off x="1522214" y="2996955"/>
                <a:ext cx="473041" cy="1348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34308" name="组合 64"/>
              <p:cNvGrpSpPr/>
              <p:nvPr/>
            </p:nvGrpSpPr>
            <p:grpSpPr bwMode="auto">
              <a:xfrm rot="10800000">
                <a:off x="609468" y="3735455"/>
                <a:ext cx="607221" cy="349623"/>
                <a:chOff x="189708" y="4504922"/>
                <a:chExt cx="607221" cy="437029"/>
              </a:xfrm>
            </p:grpSpPr>
            <p:sp>
              <p:nvSpPr>
                <p:cNvPr id="81" name="矩形 80"/>
                <p:cNvSpPr/>
                <p:nvPr/>
              </p:nvSpPr>
              <p:spPr>
                <a:xfrm>
                  <a:off x="388972" y="4537902"/>
                  <a:ext cx="217471" cy="341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34322" name="组合 81"/>
                <p:cNvGrpSpPr>
                  <a:grpSpLocks noChangeAspect="1"/>
                </p:cNvGrpSpPr>
                <p:nvPr/>
              </p:nvGrpSpPr>
              <p:grpSpPr bwMode="auto">
                <a:xfrm>
                  <a:off x="189708" y="4504922"/>
                  <a:ext cx="607220" cy="146666"/>
                  <a:chOff x="854686" y="4383664"/>
                  <a:chExt cx="404813" cy="97777"/>
                </a:xfrm>
              </p:grpSpPr>
              <p:sp>
                <p:nvSpPr>
                  <p:cNvPr id="92" name="矩形 91"/>
                  <p:cNvSpPr/>
                  <p:nvPr/>
                </p:nvSpPr>
                <p:spPr>
                  <a:xfrm>
                    <a:off x="964247" y="4387135"/>
                    <a:ext cx="191544" cy="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4328" name="Line 1188"/>
                  <p:cNvSpPr>
                    <a:spLocks noChangeAspect="1" noChangeShapeType="1"/>
                  </p:cNvSpPr>
                  <p:nvPr/>
                </p:nvSpPr>
                <p:spPr bwMode="auto">
                  <a:xfrm>
                    <a:off x="854686" y="4383664"/>
                    <a:ext cx="404813" cy="0"/>
                  </a:xfrm>
                  <a:prstGeom prst="line">
                    <a:avLst/>
                  </a:prstGeom>
                  <a:noFill/>
                  <a:ln w="15875">
                    <a:solidFill>
                      <a:schemeClr val="tx1"/>
                    </a:solidFill>
                    <a:round/>
                  </a:ln>
                </p:spPr>
                <p:txBody>
                  <a:bodyPr/>
                  <a:lstStyle/>
                  <a:p>
                    <a:endParaRPr lang="zh-CN" altLang="en-US"/>
                  </a:p>
                </p:txBody>
              </p:sp>
              <p:sp>
                <p:nvSpPr>
                  <p:cNvPr id="34329" name="Line 1189"/>
                  <p:cNvSpPr>
                    <a:spLocks noChangeAspect="1" noChangeShapeType="1"/>
                  </p:cNvSpPr>
                  <p:nvPr/>
                </p:nvSpPr>
                <p:spPr bwMode="auto">
                  <a:xfrm flipV="1">
                    <a:off x="961842" y="4474152"/>
                    <a:ext cx="190500" cy="0"/>
                  </a:xfrm>
                  <a:prstGeom prst="line">
                    <a:avLst/>
                  </a:prstGeom>
                  <a:noFill/>
                  <a:ln w="38100">
                    <a:solidFill>
                      <a:schemeClr val="tx1"/>
                    </a:solidFill>
                    <a:round/>
                  </a:ln>
                </p:spPr>
                <p:txBody>
                  <a:bodyPr/>
                  <a:lstStyle/>
                  <a:p>
                    <a:endParaRPr lang="zh-CN" altLang="en-US"/>
                  </a:p>
                </p:txBody>
              </p:sp>
            </p:grpSp>
            <p:grpSp>
              <p:nvGrpSpPr>
                <p:cNvPr id="34323" name="组合 83"/>
                <p:cNvGrpSpPr>
                  <a:grpSpLocks noChangeAspect="1"/>
                </p:cNvGrpSpPr>
                <p:nvPr/>
              </p:nvGrpSpPr>
              <p:grpSpPr bwMode="auto">
                <a:xfrm>
                  <a:off x="189709" y="4795285"/>
                  <a:ext cx="607220" cy="146666"/>
                  <a:chOff x="854686" y="4383664"/>
                  <a:chExt cx="404813" cy="97777"/>
                </a:xfrm>
              </p:grpSpPr>
              <p:sp>
                <p:nvSpPr>
                  <p:cNvPr id="88" name="矩形 87"/>
                  <p:cNvSpPr/>
                  <p:nvPr/>
                </p:nvSpPr>
                <p:spPr>
                  <a:xfrm>
                    <a:off x="967420" y="4387974"/>
                    <a:ext cx="191545" cy="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4325" name="Line 1188"/>
                  <p:cNvSpPr>
                    <a:spLocks noChangeAspect="1" noChangeShapeType="1"/>
                  </p:cNvSpPr>
                  <p:nvPr/>
                </p:nvSpPr>
                <p:spPr bwMode="auto">
                  <a:xfrm>
                    <a:off x="854686" y="4383664"/>
                    <a:ext cx="404813" cy="0"/>
                  </a:xfrm>
                  <a:prstGeom prst="line">
                    <a:avLst/>
                  </a:prstGeom>
                  <a:noFill/>
                  <a:ln w="15875">
                    <a:solidFill>
                      <a:schemeClr val="tx1"/>
                    </a:solidFill>
                    <a:round/>
                  </a:ln>
                </p:spPr>
                <p:txBody>
                  <a:bodyPr/>
                  <a:lstStyle/>
                  <a:p>
                    <a:endParaRPr lang="zh-CN" altLang="en-US"/>
                  </a:p>
                </p:txBody>
              </p:sp>
              <p:sp>
                <p:nvSpPr>
                  <p:cNvPr id="34326" name="Line 1189"/>
                  <p:cNvSpPr>
                    <a:spLocks noChangeAspect="1" noChangeShapeType="1"/>
                  </p:cNvSpPr>
                  <p:nvPr/>
                </p:nvSpPr>
                <p:spPr bwMode="auto">
                  <a:xfrm flipV="1">
                    <a:off x="961842" y="4474152"/>
                    <a:ext cx="190500" cy="0"/>
                  </a:xfrm>
                  <a:prstGeom prst="line">
                    <a:avLst/>
                  </a:prstGeom>
                  <a:noFill/>
                  <a:ln w="38100">
                    <a:solidFill>
                      <a:schemeClr val="tx1"/>
                    </a:solidFill>
                    <a:round/>
                  </a:ln>
                </p:spPr>
                <p:txBody>
                  <a:bodyPr/>
                  <a:lstStyle/>
                  <a:p>
                    <a:endParaRPr lang="zh-CN" altLang="en-US"/>
                  </a:p>
                </p:txBody>
              </p:sp>
            </p:grpSp>
          </p:grpSp>
          <p:cxnSp>
            <p:nvCxnSpPr>
              <p:cNvPr id="66" name="直接箭头连接符 65"/>
              <p:cNvCxnSpPr/>
              <p:nvPr/>
            </p:nvCxnSpPr>
            <p:spPr>
              <a:xfrm flipV="1">
                <a:off x="660264" y="3566707"/>
                <a:ext cx="504788" cy="745916"/>
              </a:xfrm>
              <a:prstGeom prst="straightConnector1">
                <a:avLst/>
              </a:prstGeom>
              <a:ln w="15875">
                <a:solidFill>
                  <a:schemeClr val="tx1"/>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34310" name="TextBox 66"/>
              <p:cNvSpPr txBox="1">
                <a:spLocks noChangeArrowheads="1"/>
              </p:cNvSpPr>
              <p:nvPr/>
            </p:nvSpPr>
            <p:spPr bwMode="auto">
              <a:xfrm>
                <a:off x="1216686" y="3711003"/>
                <a:ext cx="372218" cy="461665"/>
              </a:xfrm>
              <a:prstGeom prst="rect">
                <a:avLst/>
              </a:prstGeom>
              <a:noFill/>
              <a:ln w="9525">
                <a:noFill/>
                <a:miter lim="800000"/>
              </a:ln>
            </p:spPr>
            <p:txBody>
              <a:bodyPr wrap="none">
                <a:spAutoFit/>
              </a:bodyPr>
              <a:lstStyle/>
              <a:p>
                <a:pPr eaLnBrk="0" hangingPunct="0"/>
                <a:r>
                  <a:rPr lang="en-US" altLang="zh-CN" sz="2400" i="1">
                    <a:latin typeface="Times New Roman" panose="02020603050405020304" pitchFamily="18" charset="0"/>
                    <a:cs typeface="Times New Roman" panose="02020603050405020304" pitchFamily="18" charset="0"/>
                  </a:rPr>
                  <a:t>E</a:t>
                </a:r>
                <a:endParaRPr lang="zh-CN" altLang="en-US" sz="2400" i="1">
                  <a:latin typeface="Times New Roman" panose="02020603050405020304" pitchFamily="18" charset="0"/>
                  <a:cs typeface="Times New Roman" panose="02020603050405020304" pitchFamily="18" charset="0"/>
                </a:endParaRPr>
              </a:p>
            </p:txBody>
          </p:sp>
          <p:sp>
            <p:nvSpPr>
              <p:cNvPr id="34311" name="TextBox 67"/>
              <p:cNvSpPr txBox="1">
                <a:spLocks noChangeArrowheads="1"/>
              </p:cNvSpPr>
              <p:nvPr/>
            </p:nvSpPr>
            <p:spPr bwMode="auto">
              <a:xfrm>
                <a:off x="1573066" y="3131967"/>
                <a:ext cx="372218" cy="461665"/>
              </a:xfrm>
              <a:prstGeom prst="rect">
                <a:avLst/>
              </a:prstGeom>
              <a:noFill/>
              <a:ln w="9525">
                <a:noFill/>
                <a:miter lim="800000"/>
              </a:ln>
            </p:spPr>
            <p:txBody>
              <a:bodyPr wrap="none">
                <a:spAutoFit/>
              </a:bodyPr>
              <a:lstStyle/>
              <a:p>
                <a:pPr eaLnBrk="0" hangingPunct="0"/>
                <a:r>
                  <a:rPr lang="en-US" altLang="zh-CN" sz="2400" i="1">
                    <a:latin typeface="Times New Roman" panose="02020603050405020304" pitchFamily="18" charset="0"/>
                    <a:cs typeface="Times New Roman" panose="02020603050405020304" pitchFamily="18" charset="0"/>
                  </a:rPr>
                  <a:t>R</a:t>
                </a:r>
                <a:endParaRPr lang="zh-CN" altLang="en-US" sz="2400" i="1">
                  <a:latin typeface="Times New Roman" panose="02020603050405020304" pitchFamily="18" charset="0"/>
                  <a:cs typeface="Times New Roman" panose="02020603050405020304" pitchFamily="18" charset="0"/>
                </a:endParaRPr>
              </a:p>
            </p:txBody>
          </p:sp>
          <p:sp>
            <p:nvSpPr>
              <p:cNvPr id="34312" name="TextBox 68"/>
              <p:cNvSpPr txBox="1">
                <a:spLocks noChangeArrowheads="1"/>
              </p:cNvSpPr>
              <p:nvPr/>
            </p:nvSpPr>
            <p:spPr bwMode="auto">
              <a:xfrm>
                <a:off x="3516444" y="3237970"/>
                <a:ext cx="407484" cy="461665"/>
              </a:xfrm>
              <a:prstGeom prst="rect">
                <a:avLst/>
              </a:prstGeom>
              <a:noFill/>
              <a:ln w="9525">
                <a:noFill/>
                <a:miter lim="800000"/>
              </a:ln>
            </p:spPr>
            <p:txBody>
              <a:bodyPr wrap="none">
                <a:spAutoFit/>
              </a:bodyPr>
              <a:lstStyle/>
              <a:p>
                <a:pPr eaLnBrk="0" hangingPunct="0"/>
                <a:r>
                  <a:rPr lang="en-US" altLang="zh-CN" sz="2400" i="1">
                    <a:latin typeface="Times New Roman" panose="02020603050405020304" pitchFamily="18" charset="0"/>
                    <a:cs typeface="Times New Roman" panose="02020603050405020304" pitchFamily="18" charset="0"/>
                  </a:rPr>
                  <a:t>D</a:t>
                </a:r>
                <a:endParaRPr lang="zh-CN" altLang="en-US" sz="2400" i="1">
                  <a:latin typeface="Times New Roman" panose="02020603050405020304" pitchFamily="18" charset="0"/>
                  <a:cs typeface="Times New Roman" panose="02020603050405020304" pitchFamily="18" charset="0"/>
                </a:endParaRPr>
              </a:p>
            </p:txBody>
          </p:sp>
          <p:grpSp>
            <p:nvGrpSpPr>
              <p:cNvPr id="34313" name="组合 69"/>
              <p:cNvGrpSpPr/>
              <p:nvPr/>
            </p:nvGrpSpPr>
            <p:grpSpPr bwMode="auto">
              <a:xfrm>
                <a:off x="2545030" y="3509342"/>
                <a:ext cx="144016" cy="804338"/>
                <a:chOff x="2411760" y="4415662"/>
                <a:chExt cx="144016" cy="804338"/>
              </a:xfrm>
            </p:grpSpPr>
            <p:cxnSp>
              <p:nvCxnSpPr>
                <p:cNvPr id="76" name="直接连接符 75"/>
                <p:cNvCxnSpPr/>
                <p:nvPr/>
              </p:nvCxnSpPr>
              <p:spPr>
                <a:xfrm>
                  <a:off x="2411220" y="4487311"/>
                  <a:ext cx="14445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484240" y="4415893"/>
                  <a:ext cx="0" cy="1444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2411220" y="5220530"/>
                  <a:ext cx="14445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314" name="组合 70"/>
              <p:cNvGrpSpPr/>
              <p:nvPr/>
            </p:nvGrpSpPr>
            <p:grpSpPr bwMode="auto">
              <a:xfrm>
                <a:off x="3491880" y="3840913"/>
                <a:ext cx="144016" cy="804338"/>
                <a:chOff x="2411760" y="4415662"/>
                <a:chExt cx="144016" cy="804338"/>
              </a:xfrm>
            </p:grpSpPr>
            <p:cxnSp>
              <p:nvCxnSpPr>
                <p:cNvPr id="73" name="直接连接符 72"/>
                <p:cNvCxnSpPr/>
                <p:nvPr/>
              </p:nvCxnSpPr>
              <p:spPr>
                <a:xfrm>
                  <a:off x="2412039" y="4487434"/>
                  <a:ext cx="14445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485059" y="4416017"/>
                  <a:ext cx="0" cy="14442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412039" y="5220653"/>
                  <a:ext cx="14445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grpSp>
      <p:graphicFrame>
        <p:nvGraphicFramePr>
          <p:cNvPr id="2" name="表格 1"/>
          <p:cNvGraphicFramePr>
            <a:graphicFrameLocks noGrp="1"/>
          </p:cNvGraphicFramePr>
          <p:nvPr/>
        </p:nvGraphicFramePr>
        <p:xfrm>
          <a:off x="5303838" y="3009900"/>
          <a:ext cx="1925272" cy="3261360"/>
        </p:xfrm>
        <a:graphic>
          <a:graphicData uri="http://schemas.openxmlformats.org/drawingml/2006/table">
            <a:tbl>
              <a:tblPr>
                <a:tableStyleId>{5C22544A-7EE6-4342-B048-85BDC9FD1C3A}</a:tableStyleId>
              </a:tblPr>
              <a:tblGrid>
                <a:gridCol w="908729"/>
                <a:gridCol w="1016543"/>
              </a:tblGrid>
              <a:tr h="180975">
                <a:tc>
                  <a:txBody>
                    <a:bodyPr/>
                    <a:lstStyle/>
                    <a:p>
                      <a:pPr algn="ctr" fontAlgn="ctr"/>
                      <a:r>
                        <a:rPr lang="en-US" altLang="zh-CN" sz="2400" i="1" u="none" strike="noStrike" dirty="0" err="1">
                          <a:effectLst/>
                          <a:latin typeface="Times New Roman" panose="02020603050405020304" pitchFamily="18" charset="0"/>
                          <a:cs typeface="Times New Roman" panose="02020603050405020304" pitchFamily="18" charset="0"/>
                        </a:rPr>
                        <a:t>u</a:t>
                      </a:r>
                      <a:r>
                        <a:rPr lang="en-US" altLang="zh-CN" sz="2400" u="none" strike="noStrike" baseline="-25000" dirty="0" err="1">
                          <a:effectLst/>
                          <a:latin typeface="Times New Roman" panose="02020603050405020304" pitchFamily="18" charset="0"/>
                          <a:cs typeface="Times New Roman" panose="02020603050405020304" pitchFamily="18" charset="0"/>
                        </a:rPr>
                        <a:t>D</a:t>
                      </a:r>
                      <a:endParaRPr lang="zh-CN" altLang="en-US" sz="2400" b="0" i="0" u="none" strike="noStrike" baseline="-25000" dirty="0">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altLang="zh-CN" sz="2400" b="0" i="1" u="none" strike="noStrike" dirty="0" err="1">
                          <a:effectLst/>
                          <a:latin typeface="Times New Roman" panose="02020603050405020304" pitchFamily="18" charset="0"/>
                          <a:cs typeface="Times New Roman" panose="02020603050405020304" pitchFamily="18" charset="0"/>
                        </a:rPr>
                        <a:t>i</a:t>
                      </a:r>
                      <a:r>
                        <a:rPr lang="en-US" altLang="zh-CN" sz="2400" b="0" i="0" u="none" strike="noStrike" baseline="-25000" dirty="0" err="1">
                          <a:effectLst/>
                          <a:latin typeface="Times New Roman" panose="02020603050405020304" pitchFamily="18" charset="0"/>
                          <a:cs typeface="Times New Roman" panose="02020603050405020304" pitchFamily="18" charset="0"/>
                        </a:rPr>
                        <a:t>D</a:t>
                      </a:r>
                      <a:endParaRPr lang="zh-CN" altLang="en-US" sz="2400" b="0" i="0" u="none" strike="noStrike" baseline="-25000" dirty="0">
                        <a:effectLst/>
                        <a:latin typeface="Times New Roman" panose="02020603050405020304" pitchFamily="18" charset="0"/>
                        <a:cs typeface="Times New Roman" panose="02020603050405020304" pitchFamily="18" charset="0"/>
                      </a:endParaRPr>
                    </a:p>
                  </a:txBody>
                  <a:tcPr marL="9525" marR="9525" marT="9525" marB="0" anchor="ctr"/>
                </a:tc>
              </a:tr>
              <a:tr h="180975">
                <a:tc>
                  <a:txBody>
                    <a:bodyPr/>
                    <a:lstStyle/>
                    <a:p>
                      <a:pPr algn="r" fontAlgn="ctr"/>
                      <a:r>
                        <a:rPr lang="en-US" sz="1200" u="none" strike="noStrike" dirty="0">
                          <a:solidFill>
                            <a:schemeClr val="accent5">
                              <a:lumMod val="50000"/>
                            </a:schemeClr>
                          </a:solidFill>
                          <a:effectLst/>
                        </a:rPr>
                        <a:t>0.000V</a:t>
                      </a:r>
                      <a:endParaRPr lang="en-US" sz="1200" b="0" i="0" u="none" strike="noStrike" dirty="0">
                        <a:solidFill>
                          <a:schemeClr val="accent5">
                            <a:lumMod val="50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5">
                              <a:lumMod val="50000"/>
                            </a:schemeClr>
                          </a:solidFill>
                          <a:effectLst/>
                        </a:rPr>
                        <a:t>0.000μ</a:t>
                      </a:r>
                      <a:r>
                        <a:rPr lang="en-US" sz="1200" u="none" strike="noStrike" dirty="0">
                          <a:solidFill>
                            <a:schemeClr val="accent5">
                              <a:lumMod val="50000"/>
                            </a:schemeClr>
                          </a:solidFill>
                          <a:effectLst/>
                        </a:rPr>
                        <a:t>A</a:t>
                      </a:r>
                      <a:endParaRPr lang="en-US" sz="1200" b="0" i="0" u="none" strike="noStrike" dirty="0">
                        <a:solidFill>
                          <a:schemeClr val="accent5">
                            <a:lumMod val="50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5">
                              <a:lumMod val="50000"/>
                            </a:schemeClr>
                          </a:solidFill>
                          <a:effectLst/>
                        </a:rPr>
                        <a:t>-0.0625V</a:t>
                      </a:r>
                      <a:endParaRPr lang="en-US" sz="1200" b="0" i="0" u="none" strike="noStrike">
                        <a:solidFill>
                          <a:schemeClr val="accent5">
                            <a:lumMod val="50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5">
                              <a:lumMod val="50000"/>
                            </a:schemeClr>
                          </a:solidFill>
                          <a:effectLst/>
                        </a:rPr>
                        <a:t>-0.022μ</a:t>
                      </a:r>
                      <a:r>
                        <a:rPr lang="en-US" sz="1200" u="none" strike="noStrike" dirty="0">
                          <a:solidFill>
                            <a:schemeClr val="accent5">
                              <a:lumMod val="50000"/>
                            </a:schemeClr>
                          </a:solidFill>
                          <a:effectLst/>
                        </a:rPr>
                        <a:t>A</a:t>
                      </a:r>
                      <a:endParaRPr lang="en-US" sz="1200" b="0" i="0" u="none" strike="noStrike" dirty="0">
                        <a:solidFill>
                          <a:schemeClr val="accent5">
                            <a:lumMod val="50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5">
                              <a:lumMod val="50000"/>
                            </a:schemeClr>
                          </a:solidFill>
                          <a:effectLst/>
                        </a:rPr>
                        <a:t>-0.125V</a:t>
                      </a:r>
                      <a:endParaRPr lang="en-US" sz="1200" b="0" i="0" u="none" strike="noStrike">
                        <a:solidFill>
                          <a:schemeClr val="accent5">
                            <a:lumMod val="50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5">
                              <a:lumMod val="50000"/>
                            </a:schemeClr>
                          </a:solidFill>
                          <a:effectLst/>
                        </a:rPr>
                        <a:t>-0.029μ</a:t>
                      </a:r>
                      <a:r>
                        <a:rPr lang="en-US" sz="1200" u="none" strike="noStrike" dirty="0">
                          <a:solidFill>
                            <a:schemeClr val="accent5">
                              <a:lumMod val="50000"/>
                            </a:schemeClr>
                          </a:solidFill>
                          <a:effectLst/>
                        </a:rPr>
                        <a:t>A</a:t>
                      </a:r>
                      <a:endParaRPr lang="en-US" sz="1200" b="0" i="0" u="none" strike="noStrike" dirty="0">
                        <a:solidFill>
                          <a:schemeClr val="accent5">
                            <a:lumMod val="50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dirty="0">
                          <a:solidFill>
                            <a:schemeClr val="accent2">
                              <a:lumMod val="75000"/>
                            </a:schemeClr>
                          </a:solidFill>
                          <a:effectLst/>
                        </a:rPr>
                        <a:t>-0.250V</a:t>
                      </a:r>
                      <a:endParaRPr lang="en-US" sz="1200" b="0" i="0" u="none" strike="noStrike" dirty="0">
                        <a:solidFill>
                          <a:schemeClr val="accent2">
                            <a:lumMod val="75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a:solidFill>
                            <a:schemeClr val="accent2">
                              <a:lumMod val="75000"/>
                            </a:schemeClr>
                          </a:solidFill>
                          <a:effectLst/>
                        </a:rPr>
                        <a:t>-0.032μ</a:t>
                      </a:r>
                      <a:r>
                        <a:rPr lang="en-US" sz="1200" u="none" strike="noStrike">
                          <a:solidFill>
                            <a:schemeClr val="accent2">
                              <a:lumMod val="75000"/>
                            </a:schemeClr>
                          </a:solidFill>
                          <a:effectLst/>
                        </a:rPr>
                        <a:t>A</a:t>
                      </a:r>
                      <a:endParaRPr lang="en-US" sz="1200" b="0" i="0" u="none" strike="noStrike">
                        <a:solidFill>
                          <a:schemeClr val="accent2">
                            <a:lumMod val="75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2">
                              <a:lumMod val="75000"/>
                            </a:schemeClr>
                          </a:solidFill>
                          <a:effectLst/>
                        </a:rPr>
                        <a:t>-0.500V</a:t>
                      </a:r>
                      <a:endParaRPr lang="en-US" sz="1200" b="0" i="0" u="none" strike="noStrike">
                        <a:solidFill>
                          <a:schemeClr val="accent2">
                            <a:lumMod val="75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2">
                              <a:lumMod val="75000"/>
                            </a:schemeClr>
                          </a:solidFill>
                          <a:effectLst/>
                        </a:rPr>
                        <a:t>-0.032μ</a:t>
                      </a:r>
                      <a:r>
                        <a:rPr lang="en-US" sz="1200" u="none" strike="noStrike" dirty="0">
                          <a:solidFill>
                            <a:schemeClr val="accent2">
                              <a:lumMod val="75000"/>
                            </a:schemeClr>
                          </a:solidFill>
                          <a:effectLst/>
                        </a:rPr>
                        <a:t>A</a:t>
                      </a:r>
                      <a:endParaRPr lang="en-US" sz="1200" b="0" i="0" u="none" strike="noStrike" dirty="0">
                        <a:solidFill>
                          <a:schemeClr val="accent2">
                            <a:lumMod val="75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2">
                              <a:lumMod val="75000"/>
                            </a:schemeClr>
                          </a:solidFill>
                          <a:effectLst/>
                        </a:rPr>
                        <a:t>-1.000V</a:t>
                      </a:r>
                      <a:endParaRPr lang="en-US" sz="1200" b="0" i="0" u="none" strike="noStrike">
                        <a:solidFill>
                          <a:schemeClr val="accent2">
                            <a:lumMod val="75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2">
                              <a:lumMod val="75000"/>
                            </a:schemeClr>
                          </a:solidFill>
                          <a:effectLst/>
                        </a:rPr>
                        <a:t>-0.033μ</a:t>
                      </a:r>
                      <a:r>
                        <a:rPr lang="en-US" sz="1200" u="none" strike="noStrike" dirty="0">
                          <a:solidFill>
                            <a:schemeClr val="accent2">
                              <a:lumMod val="75000"/>
                            </a:schemeClr>
                          </a:solidFill>
                          <a:effectLst/>
                        </a:rPr>
                        <a:t>A</a:t>
                      </a:r>
                      <a:endParaRPr lang="en-US" sz="1200" b="0" i="0" u="none" strike="noStrike" dirty="0">
                        <a:solidFill>
                          <a:schemeClr val="accent2">
                            <a:lumMod val="75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2">
                              <a:lumMod val="75000"/>
                            </a:schemeClr>
                          </a:solidFill>
                          <a:effectLst/>
                        </a:rPr>
                        <a:t>-2.000V</a:t>
                      </a:r>
                      <a:endParaRPr lang="en-US" sz="1200" b="0" i="0" u="none" strike="noStrike">
                        <a:solidFill>
                          <a:schemeClr val="accent2">
                            <a:lumMod val="75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2">
                              <a:lumMod val="75000"/>
                            </a:schemeClr>
                          </a:solidFill>
                          <a:effectLst/>
                        </a:rPr>
                        <a:t>-0.034μ</a:t>
                      </a:r>
                      <a:r>
                        <a:rPr lang="en-US" sz="1200" u="none" strike="noStrike" dirty="0">
                          <a:solidFill>
                            <a:schemeClr val="accent2">
                              <a:lumMod val="75000"/>
                            </a:schemeClr>
                          </a:solidFill>
                          <a:effectLst/>
                        </a:rPr>
                        <a:t>A</a:t>
                      </a:r>
                      <a:endParaRPr lang="en-US" sz="1200" b="0" i="0" u="none" strike="noStrike" dirty="0">
                        <a:solidFill>
                          <a:schemeClr val="accent2">
                            <a:lumMod val="75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2">
                              <a:lumMod val="75000"/>
                            </a:schemeClr>
                          </a:solidFill>
                          <a:effectLst/>
                        </a:rPr>
                        <a:t>-4.000V</a:t>
                      </a:r>
                      <a:endParaRPr lang="en-US" sz="1200" b="0" i="0" u="none" strike="noStrike">
                        <a:solidFill>
                          <a:schemeClr val="accent2">
                            <a:lumMod val="75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2">
                              <a:lumMod val="75000"/>
                            </a:schemeClr>
                          </a:solidFill>
                          <a:effectLst/>
                        </a:rPr>
                        <a:t>-0.036μ</a:t>
                      </a:r>
                      <a:r>
                        <a:rPr lang="en-US" sz="1200" u="none" strike="noStrike" dirty="0">
                          <a:solidFill>
                            <a:schemeClr val="accent2">
                              <a:lumMod val="75000"/>
                            </a:schemeClr>
                          </a:solidFill>
                          <a:effectLst/>
                        </a:rPr>
                        <a:t>A</a:t>
                      </a:r>
                      <a:endParaRPr lang="en-US" sz="1200" b="0" i="0" u="none" strike="noStrike" dirty="0">
                        <a:solidFill>
                          <a:schemeClr val="accent2">
                            <a:lumMod val="75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2">
                              <a:lumMod val="75000"/>
                            </a:schemeClr>
                          </a:solidFill>
                          <a:effectLst/>
                        </a:rPr>
                        <a:t>-8.000V</a:t>
                      </a:r>
                      <a:endParaRPr lang="en-US" sz="1200" b="0" i="0" u="none" strike="noStrike">
                        <a:solidFill>
                          <a:schemeClr val="accent2">
                            <a:lumMod val="75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2">
                              <a:lumMod val="75000"/>
                            </a:schemeClr>
                          </a:solidFill>
                          <a:effectLst/>
                        </a:rPr>
                        <a:t>-0.040μ</a:t>
                      </a:r>
                      <a:r>
                        <a:rPr lang="en-US" sz="1200" u="none" strike="noStrike" dirty="0">
                          <a:solidFill>
                            <a:schemeClr val="accent2">
                              <a:lumMod val="75000"/>
                            </a:schemeClr>
                          </a:solidFill>
                          <a:effectLst/>
                        </a:rPr>
                        <a:t>A</a:t>
                      </a:r>
                      <a:endParaRPr lang="en-US" sz="1200" b="0" i="0" u="none" strike="noStrike" dirty="0">
                        <a:solidFill>
                          <a:schemeClr val="accent2">
                            <a:lumMod val="75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2">
                              <a:lumMod val="75000"/>
                            </a:schemeClr>
                          </a:solidFill>
                          <a:effectLst/>
                        </a:rPr>
                        <a:t>-16.000V</a:t>
                      </a:r>
                      <a:endParaRPr lang="en-US" sz="1200" b="0" i="0" u="none" strike="noStrike">
                        <a:solidFill>
                          <a:schemeClr val="accent2">
                            <a:lumMod val="75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2">
                              <a:lumMod val="75000"/>
                            </a:schemeClr>
                          </a:solidFill>
                          <a:effectLst/>
                        </a:rPr>
                        <a:t>-0.048μ</a:t>
                      </a:r>
                      <a:r>
                        <a:rPr lang="en-US" sz="1200" u="none" strike="noStrike" dirty="0">
                          <a:solidFill>
                            <a:schemeClr val="accent2">
                              <a:lumMod val="75000"/>
                            </a:schemeClr>
                          </a:solidFill>
                          <a:effectLst/>
                        </a:rPr>
                        <a:t>A</a:t>
                      </a:r>
                      <a:endParaRPr lang="en-US" sz="1200" b="0" i="0" u="none" strike="noStrike" dirty="0">
                        <a:solidFill>
                          <a:schemeClr val="accent2">
                            <a:lumMod val="75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2">
                              <a:lumMod val="75000"/>
                            </a:schemeClr>
                          </a:solidFill>
                          <a:effectLst/>
                        </a:rPr>
                        <a:t>-32.000V</a:t>
                      </a:r>
                      <a:endParaRPr lang="en-US" sz="1200" b="0" i="0" u="none" strike="noStrike">
                        <a:solidFill>
                          <a:schemeClr val="accent2">
                            <a:lumMod val="75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2">
                              <a:lumMod val="75000"/>
                            </a:schemeClr>
                          </a:solidFill>
                          <a:effectLst/>
                        </a:rPr>
                        <a:t>-0.064μ</a:t>
                      </a:r>
                      <a:r>
                        <a:rPr lang="en-US" sz="1200" u="none" strike="noStrike" dirty="0">
                          <a:solidFill>
                            <a:schemeClr val="accent2">
                              <a:lumMod val="75000"/>
                            </a:schemeClr>
                          </a:solidFill>
                          <a:effectLst/>
                        </a:rPr>
                        <a:t>A</a:t>
                      </a:r>
                      <a:endParaRPr lang="en-US" sz="1200" b="0" i="0" u="none" strike="noStrike" dirty="0">
                        <a:solidFill>
                          <a:schemeClr val="accent2">
                            <a:lumMod val="75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chemeClr val="accent2">
                              <a:lumMod val="75000"/>
                            </a:schemeClr>
                          </a:solidFill>
                          <a:effectLst/>
                        </a:rPr>
                        <a:t>-50.000V</a:t>
                      </a:r>
                      <a:endParaRPr lang="en-US" sz="1200" b="0" i="0" u="none" strike="noStrike">
                        <a:solidFill>
                          <a:schemeClr val="accent2">
                            <a:lumMod val="75000"/>
                          </a:schemeClr>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chemeClr val="accent2">
                              <a:lumMod val="75000"/>
                            </a:schemeClr>
                          </a:solidFill>
                          <a:effectLst/>
                        </a:rPr>
                        <a:t>-0.082μ</a:t>
                      </a:r>
                      <a:r>
                        <a:rPr lang="en-US" sz="1200" u="none" strike="noStrike" dirty="0">
                          <a:solidFill>
                            <a:schemeClr val="accent2">
                              <a:lumMod val="75000"/>
                            </a:schemeClr>
                          </a:solidFill>
                          <a:effectLst/>
                        </a:rPr>
                        <a:t>A</a:t>
                      </a:r>
                      <a:endParaRPr lang="en-US" sz="1200" b="0" i="0" u="none" strike="noStrike" dirty="0">
                        <a:solidFill>
                          <a:schemeClr val="accent2">
                            <a:lumMod val="75000"/>
                          </a:schemeClr>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dirty="0">
                          <a:solidFill>
                            <a:srgbClr val="FF0000"/>
                          </a:solidFill>
                          <a:effectLst/>
                        </a:rPr>
                        <a:t>-52.907V</a:t>
                      </a:r>
                      <a:endParaRPr lang="en-US" sz="1200" b="0" i="0" u="none" strike="noStrike" dirty="0">
                        <a:solidFill>
                          <a:srgbClr val="FF0000"/>
                        </a:solidFill>
                        <a:effectLst/>
                        <a:latin typeface="宋体" panose="02010600030101010101" pitchFamily="2" charset="-122"/>
                      </a:endParaRPr>
                    </a:p>
                  </a:txBody>
                  <a:tcPr marL="9525" marR="9525" marT="9525" marB="0" anchor="ctr"/>
                </a:tc>
                <a:tc>
                  <a:txBody>
                    <a:bodyPr/>
                    <a:lstStyle/>
                    <a:p>
                      <a:pPr algn="r" fontAlgn="ctr"/>
                      <a:r>
                        <a:rPr lang="el-GR" sz="1200" u="none" strike="noStrike" dirty="0">
                          <a:solidFill>
                            <a:srgbClr val="FF0000"/>
                          </a:solidFill>
                          <a:effectLst/>
                        </a:rPr>
                        <a:t>-1.000μ</a:t>
                      </a:r>
                      <a:r>
                        <a:rPr lang="en-US" sz="1200" u="none" strike="noStrike" dirty="0">
                          <a:solidFill>
                            <a:srgbClr val="FF0000"/>
                          </a:solidFill>
                          <a:effectLst/>
                        </a:rPr>
                        <a:t>A</a:t>
                      </a:r>
                      <a:endParaRPr lang="en-US" sz="1200" b="0" i="0" u="none" strike="noStrike" dirty="0">
                        <a:solidFill>
                          <a:srgbClr val="FF0000"/>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dirty="0">
                          <a:solidFill>
                            <a:srgbClr val="FF0000"/>
                          </a:solidFill>
                          <a:effectLst/>
                        </a:rPr>
                        <a:t>-53.027V</a:t>
                      </a:r>
                      <a:endParaRPr lang="en-US" sz="1200" b="0" i="0" u="none" strike="noStrike" dirty="0">
                        <a:solidFill>
                          <a:srgbClr val="FF0000"/>
                        </a:solidFill>
                        <a:effectLst/>
                        <a:latin typeface="宋体" panose="02010600030101010101" pitchFamily="2" charset="-122"/>
                      </a:endParaRPr>
                    </a:p>
                  </a:txBody>
                  <a:tcPr marL="9525" marR="9525" marT="9525" marB="0" anchor="ctr"/>
                </a:tc>
                <a:tc>
                  <a:txBody>
                    <a:bodyPr/>
                    <a:lstStyle/>
                    <a:p>
                      <a:pPr algn="r" fontAlgn="ctr"/>
                      <a:r>
                        <a:rPr lang="el-GR" altLang="zh-CN" sz="1200" u="none" strike="noStrike" dirty="0">
                          <a:solidFill>
                            <a:srgbClr val="FF0000"/>
                          </a:solidFill>
                          <a:effectLst/>
                        </a:rPr>
                        <a:t>-1</a:t>
                      </a:r>
                      <a:r>
                        <a:rPr lang="en-US" altLang="zh-CN" sz="1200" u="none" strike="noStrike" dirty="0">
                          <a:solidFill>
                            <a:srgbClr val="FF0000"/>
                          </a:solidFill>
                          <a:effectLst/>
                        </a:rPr>
                        <a:t>00</a:t>
                      </a:r>
                      <a:r>
                        <a:rPr lang="el-GR" altLang="zh-CN" sz="1200" u="none" strike="noStrike" dirty="0">
                          <a:solidFill>
                            <a:srgbClr val="FF0000"/>
                          </a:solidFill>
                          <a:effectLst/>
                        </a:rPr>
                        <a:t>.000μ</a:t>
                      </a:r>
                      <a:r>
                        <a:rPr lang="en-US" altLang="zh-CN" sz="1200" u="none" strike="noStrike" dirty="0">
                          <a:solidFill>
                            <a:srgbClr val="FF0000"/>
                          </a:solidFill>
                          <a:effectLst/>
                        </a:rPr>
                        <a:t>A</a:t>
                      </a:r>
                      <a:endParaRPr lang="en-US" altLang="zh-CN" sz="1200" b="0" i="0" u="none" strike="noStrike" dirty="0">
                        <a:solidFill>
                          <a:srgbClr val="FF0000"/>
                        </a:solidFill>
                        <a:effectLst/>
                        <a:latin typeface="宋体" panose="02010600030101010101" pitchFamily="2" charset="-122"/>
                      </a:endParaRPr>
                    </a:p>
                  </a:txBody>
                  <a:tcPr marL="9525" marR="9525" marT="9525" marB="0" anchor="ctr"/>
                </a:tc>
              </a:tr>
              <a:tr h="180975">
                <a:tc>
                  <a:txBody>
                    <a:bodyPr/>
                    <a:lstStyle/>
                    <a:p>
                      <a:pPr algn="r" fontAlgn="ctr"/>
                      <a:r>
                        <a:rPr lang="en-US" sz="1200" u="none" strike="noStrike">
                          <a:solidFill>
                            <a:srgbClr val="FF0000"/>
                          </a:solidFill>
                          <a:effectLst/>
                        </a:rPr>
                        <a:t>-53.147V</a:t>
                      </a:r>
                      <a:endParaRPr lang="en-US" sz="1200" b="0" i="0" u="none" strike="noStrike">
                        <a:solidFill>
                          <a:srgbClr val="FF0000"/>
                        </a:solidFill>
                        <a:effectLst/>
                        <a:latin typeface="宋体" panose="02010600030101010101" pitchFamily="2" charset="-122"/>
                      </a:endParaRPr>
                    </a:p>
                  </a:txBody>
                  <a:tcPr marL="9525" marR="9525" marT="9525" marB="0" anchor="ctr"/>
                </a:tc>
                <a:tc>
                  <a:txBody>
                    <a:bodyPr/>
                    <a:lstStyle/>
                    <a:p>
                      <a:pPr algn="r" fontAlgn="ctr"/>
                      <a:r>
                        <a:rPr lang="en-US" sz="1200" u="none" strike="noStrike" dirty="0">
                          <a:solidFill>
                            <a:srgbClr val="FF0000"/>
                          </a:solidFill>
                          <a:effectLst/>
                        </a:rPr>
                        <a:t>-10.000mA</a:t>
                      </a:r>
                      <a:endParaRPr lang="en-US" sz="1200" b="0" i="0" u="none" strike="noStrike" dirty="0">
                        <a:solidFill>
                          <a:srgbClr val="FF0000"/>
                        </a:solidFill>
                        <a:effectLst/>
                        <a:latin typeface="宋体" panose="02010600030101010101" pitchFamily="2" charset="-122"/>
                      </a:endParaRPr>
                    </a:p>
                  </a:txBody>
                  <a:tcPr marL="9525" marR="9525" marT="9525" marB="0" anchor="ctr"/>
                </a:tc>
              </a:tr>
            </a:tbl>
          </a:graphicData>
        </a:graphic>
      </p:graphicFrame>
      <p:grpSp>
        <p:nvGrpSpPr>
          <p:cNvPr id="14" name="组合 13"/>
          <p:cNvGrpSpPr/>
          <p:nvPr/>
        </p:nvGrpSpPr>
        <p:grpSpPr bwMode="auto">
          <a:xfrm>
            <a:off x="7642226" y="2544764"/>
            <a:ext cx="2822575" cy="2346325"/>
            <a:chOff x="6118378" y="2234494"/>
            <a:chExt cx="2823210" cy="2346634"/>
          </a:xfrm>
        </p:grpSpPr>
        <p:sp>
          <p:nvSpPr>
            <p:cNvPr id="34292" name="文本框 1"/>
            <p:cNvSpPr txBox="1">
              <a:spLocks noChangeArrowheads="1"/>
            </p:cNvSpPr>
            <p:nvPr/>
          </p:nvSpPr>
          <p:spPr bwMode="auto">
            <a:xfrm>
              <a:off x="6743550" y="2234494"/>
              <a:ext cx="1572866" cy="369332"/>
            </a:xfrm>
            <a:prstGeom prst="rect">
              <a:avLst/>
            </a:prstGeom>
            <a:noFill/>
            <a:ln w="9525">
              <a:noFill/>
              <a:miter lim="800000"/>
            </a:ln>
          </p:spPr>
          <p:txBody>
            <a:bodyPr wrap="none">
              <a:spAutoFit/>
            </a:bodyPr>
            <a:lstStyle/>
            <a:p>
              <a:pPr algn="ctr"/>
              <a:r>
                <a:rPr lang="zh-CN" altLang="en-US"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反向</a:t>
              </a:r>
              <a:r>
                <a:rPr lang="zh-CN" altLang="en-US">
                  <a:latin typeface="Times New Roman" panose="02020603050405020304" pitchFamily="18" charset="0"/>
                  <a:ea typeface="宋体" panose="02010600030101010101" pitchFamily="2" charset="-122"/>
                  <a:cs typeface="Times New Roman" panose="02020603050405020304" pitchFamily="18" charset="0"/>
                </a:rPr>
                <a:t>特性曲线</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4293" name="Picture 3"/>
            <p:cNvPicPr>
              <a:picLocks noChangeAspect="1" noChangeArrowheads="1"/>
            </p:cNvPicPr>
            <p:nvPr/>
          </p:nvPicPr>
          <p:blipFill>
            <a:blip r:embed="rId1"/>
            <a:srcRect/>
            <a:stretch>
              <a:fillRect/>
            </a:stretch>
          </p:blipFill>
          <p:spPr bwMode="auto">
            <a:xfrm>
              <a:off x="6118378" y="2641838"/>
              <a:ext cx="2823210" cy="1939290"/>
            </a:xfrm>
            <a:prstGeom prst="rect">
              <a:avLst/>
            </a:prstGeom>
            <a:noFill/>
            <a:ln w="9525">
              <a:noFill/>
              <a:miter lim="800000"/>
              <a:headEnd/>
              <a:tailEnd/>
            </a:ln>
          </p:spPr>
        </p:pic>
      </p:grpSp>
      <p:sp>
        <p:nvSpPr>
          <p:cNvPr id="34289" name="文本框 1"/>
          <p:cNvSpPr txBox="1">
            <a:spLocks noChangeArrowheads="1"/>
          </p:cNvSpPr>
          <p:nvPr/>
        </p:nvSpPr>
        <p:spPr bwMode="auto">
          <a:xfrm>
            <a:off x="1903413" y="2082800"/>
            <a:ext cx="8153400" cy="369888"/>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我们以</a:t>
            </a:r>
            <a:r>
              <a:rPr lang="en-US" altLang="zh-CN" b="1">
                <a:latin typeface="Times New Roman" panose="02020603050405020304" pitchFamily="18" charset="0"/>
                <a:ea typeface="楷体_GB2312" pitchFamily="49" charset="-122"/>
                <a:cs typeface="Times New Roman" panose="02020603050405020304" pitchFamily="18" charset="0"/>
              </a:rPr>
              <a:t>1N4001</a:t>
            </a:r>
            <a:r>
              <a:rPr lang="zh-CN" altLang="en-US" b="1">
                <a:latin typeface="Times New Roman" panose="02020603050405020304" pitchFamily="18" charset="0"/>
                <a:ea typeface="楷体_GB2312" pitchFamily="49" charset="-122"/>
                <a:cs typeface="Times New Roman" panose="02020603050405020304" pitchFamily="18" charset="0"/>
              </a:rPr>
              <a:t>型</a:t>
            </a:r>
            <a:r>
              <a:rPr lang="en-US" altLang="zh-CN" b="1">
                <a:latin typeface="Times New Roman" panose="02020603050405020304" pitchFamily="18" charset="0"/>
                <a:ea typeface="楷体_GB2312" pitchFamily="49" charset="-122"/>
                <a:cs typeface="Times New Roman" panose="02020603050405020304" pitchFamily="18" charset="0"/>
              </a:rPr>
              <a:t>Si</a:t>
            </a:r>
            <a:r>
              <a:rPr lang="zh-CN" altLang="en-US" b="1">
                <a:latin typeface="Times New Roman" panose="02020603050405020304" pitchFamily="18" charset="0"/>
                <a:ea typeface="楷体_GB2312" pitchFamily="49" charset="-122"/>
                <a:cs typeface="Times New Roman" panose="02020603050405020304" pitchFamily="18" charset="0"/>
              </a:rPr>
              <a:t>半导体二极管为例，测试研究其伏安特性。</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34290" name="文本框 1"/>
          <p:cNvSpPr txBox="1">
            <a:spLocks noChangeArrowheads="1"/>
          </p:cNvSpPr>
          <p:nvPr/>
        </p:nvSpPr>
        <p:spPr bwMode="auto">
          <a:xfrm>
            <a:off x="1903413" y="1763714"/>
            <a:ext cx="8153400" cy="369887"/>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电阻性元件的电流与端电压间的关系称为伏安特性。</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105" name="文本框 1"/>
          <p:cNvSpPr txBox="1">
            <a:spLocks noChangeArrowheads="1"/>
          </p:cNvSpPr>
          <p:nvPr/>
        </p:nvSpPr>
        <p:spPr bwMode="auto">
          <a:xfrm>
            <a:off x="7748589" y="4941889"/>
            <a:ext cx="2776537" cy="706437"/>
          </a:xfrm>
          <a:prstGeom prst="rect">
            <a:avLst/>
          </a:prstGeom>
          <a:noFill/>
          <a:ln w="9525">
            <a:noFill/>
            <a:miter lim="800000"/>
          </a:ln>
        </p:spPr>
        <p:txBody>
          <a:bodyPr>
            <a:spAutoFit/>
          </a:bodyPr>
          <a:lstStyle/>
          <a:p>
            <a:r>
              <a:rPr lang="en-US" altLang="zh-CN" sz="2000" b="1" i="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S </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称为反向饱和电流</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(BR)</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称为击穿电压</a:t>
            </a:r>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4228" name="Object 436"/>
          <p:cNvGraphicFramePr>
            <a:graphicFrameLocks noChangeAspect="1"/>
          </p:cNvGraphicFramePr>
          <p:nvPr/>
        </p:nvGraphicFramePr>
        <p:xfrm>
          <a:off x="7788276" y="1716088"/>
          <a:ext cx="1116013" cy="436562"/>
        </p:xfrm>
        <a:graphic>
          <a:graphicData uri="http://schemas.openxmlformats.org/presentationml/2006/ole">
            <mc:AlternateContent xmlns:mc="http://schemas.openxmlformats.org/markup-compatibility/2006">
              <mc:Choice xmlns:v="urn:schemas-microsoft-com:vml" Requires="v">
                <p:oleObj spid="_x0000_s34258" name="Equation" r:id="rId2" imgW="520700" imgH="203200" progId="Equation.DSMT4">
                  <p:embed/>
                </p:oleObj>
              </mc:Choice>
              <mc:Fallback>
                <p:oleObj name="Equation" r:id="rId2" imgW="520700" imgH="203200" progId="Equation.DSMT4">
                  <p:embed/>
                  <p:pic>
                    <p:nvPicPr>
                      <p:cNvPr id="0" name="Picture 4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276" y="1716088"/>
                        <a:ext cx="1116013" cy="436562"/>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4"/>
                                        </p:tgtEl>
                                        <p:attrNameLst>
                                          <p:attrName>style.visibility</p:attrName>
                                        </p:attrNameLst>
                                      </p:cBhvr>
                                      <p:to>
                                        <p:strVal val="visible"/>
                                      </p:to>
                                    </p:set>
                                  </p:childTnLst>
                                </p:cTn>
                              </p:par>
                            </p:childTnLst>
                          </p:cTn>
                        </p:par>
                        <p:par>
                          <p:cTn id="12" fill="hold">
                            <p:stCondLst>
                              <p:cond delay="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iterate type="lt">
                                    <p:tmAbs val="80"/>
                                  </p:iterate>
                                  <p:childTnLst>
                                    <p:set>
                                      <p:cBhvr>
                                        <p:cTn id="24" dur="1" fill="hold">
                                          <p:stCondLst>
                                            <p:cond delay="0"/>
                                          </p:stCondLst>
                                        </p:cTn>
                                        <p:tgtEl>
                                          <p:spTgt spid="10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iterate type="lt">
                                    <p:tmAbs val="80"/>
                                  </p:iterate>
                                  <p:childTnLst>
                                    <p:set>
                                      <p:cBhvr>
                                        <p:cTn id="28" dur="1" fill="hold">
                                          <p:stCondLst>
                                            <p:cond delay="0"/>
                                          </p:stCondLst>
                                        </p:cTn>
                                        <p:tgtEl>
                                          <p:spTgt spid="1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4" b="58400"/>
          <a:stretch>
            <a:fillRect/>
          </a:stretch>
        </p:blipFill>
        <p:spPr>
          <a:xfrm>
            <a:off x="1523492" y="1016732"/>
            <a:ext cx="8964996" cy="5382437"/>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WordArt 3"/>
          <p:cNvSpPr>
            <a:spLocks noChangeArrowheads="1" noChangeShapeType="1" noTextEdit="1"/>
          </p:cNvSpPr>
          <p:nvPr/>
        </p:nvSpPr>
        <p:spPr bwMode="gray">
          <a:xfrm>
            <a:off x="3581400" y="4953000"/>
            <a:ext cx="5029200" cy="685800"/>
          </a:xfrm>
          <a:prstGeom prst="rect">
            <a:avLst/>
          </a:prstGeom>
        </p:spPr>
        <p:txBody>
          <a:bodyPr wrap="none" fromWordArt="1">
            <a:prstTxWarp prst="textDeflate">
              <a:avLst>
                <a:gd name="adj" fmla="val 0"/>
              </a:avLst>
            </a:prstTxWarp>
          </a:bodyPr>
          <a:lstStyle/>
          <a:p>
            <a:pPr algn="ctr"/>
            <a:r>
              <a:rPr lang="en-US" altLang="zh-CN" sz="5400" b="1" kern="10">
                <a:ln w="19050">
                  <a:solidFill>
                    <a:schemeClr val="bg1"/>
                  </a:solidFill>
                  <a:rou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panose="020B0604030504040204"/>
                <a:ea typeface="Verdana" panose="020B0604030504040204"/>
                <a:cs typeface="Verdana" panose="020B0604030504040204"/>
              </a:rPr>
              <a:t>Thank You !</a:t>
            </a:r>
            <a:endParaRPr lang="zh-CN" altLang="en-US" sz="5400" b="1" kern="10">
              <a:ln w="19050">
                <a:solidFill>
                  <a:schemeClr val="bg1"/>
                </a:solidFill>
                <a:round/>
              </a:ln>
              <a:gradFill rotWithShape="1">
                <a:gsLst>
                  <a:gs pos="0">
                    <a:schemeClr val="tx2"/>
                  </a:gs>
                  <a:gs pos="100000">
                    <a:schemeClr val="accent1"/>
                  </a:gs>
                </a:gsLst>
                <a:lin ang="5400000" scaled="1"/>
              </a:gradFill>
              <a:effectLst>
                <a:outerShdw dist="35921" dir="2700000" algn="ctr" rotWithShape="0">
                  <a:schemeClr val="bg2">
                    <a:alpha val="50000"/>
                  </a:schemeClr>
                </a:outerShdw>
              </a:effectLst>
              <a:latin typeface="Verdana" panose="020B0604030504040204"/>
              <a:cs typeface="Verdana" panose="020B0604030504040204"/>
            </a:endParaRPr>
          </a:p>
        </p:txBody>
      </p:sp>
      <p:sp>
        <p:nvSpPr>
          <p:cNvPr id="826370" name="Rectangle 4"/>
          <p:cNvSpPr>
            <a:spLocks noChangeArrowheads="1"/>
          </p:cNvSpPr>
          <p:nvPr/>
        </p:nvSpPr>
        <p:spPr bwMode="white">
          <a:xfrm>
            <a:off x="3657600" y="5715000"/>
            <a:ext cx="5105400" cy="381000"/>
          </a:xfrm>
          <a:prstGeom prst="rect">
            <a:avLst/>
          </a:prstGeom>
          <a:noFill/>
          <a:ln w="9525">
            <a:noFill/>
            <a:miter lim="800000"/>
          </a:ln>
        </p:spPr>
        <p:txBody>
          <a:bodyPr/>
          <a:lstStyle/>
          <a:p>
            <a:pPr algn="ctr">
              <a:lnSpc>
                <a:spcPct val="90000"/>
              </a:lnSpc>
              <a:spcBef>
                <a:spcPct val="20000"/>
              </a:spcBef>
              <a:buClr>
                <a:schemeClr val="tx2"/>
              </a:buClr>
              <a:buFont typeface="Wingdings" panose="05000000000000000000" pitchFamily="2" charset="2"/>
              <a:buNone/>
            </a:pPr>
            <a:endParaRPr lang="en-US" altLang="zh-CN" sz="1400" b="1">
              <a:solidFill>
                <a:schemeClr val="folHlink"/>
              </a:solidFill>
              <a:ea typeface="宋体" panose="02010600030101010101" pitchFamily="2" charset="-122"/>
            </a:endParaRPr>
          </a:p>
        </p:txBody>
      </p:sp>
      <p:sp>
        <p:nvSpPr>
          <p:cNvPr id="826371" name="Rectangle 4"/>
          <p:cNvSpPr>
            <a:spLocks noGrp="1" noChangeArrowheads="1"/>
          </p:cNvSpPr>
          <p:nvPr>
            <p:ph type="dt" sz="quarter" idx="10"/>
          </p:nvPr>
        </p:nvSpPr>
        <p:spPr bwMode="auto">
          <a:xfrm>
            <a:off x="4079876" y="6524625"/>
            <a:ext cx="6526213" cy="381000"/>
          </a:xfrm>
          <a:noFill/>
          <a:ln>
            <a:miter lim="800000"/>
          </a:ln>
        </p:spPr>
        <p:txBody>
          <a:bodyPr vert="horz" wrap="square" lIns="91440" tIns="45720" rIns="91440" bIns="45720" numCol="1" anchor="t" anchorCtr="0" compatLnSpc="1"/>
          <a:lstStyle/>
          <a:p>
            <a:r>
              <a:rPr lang="en-US" altLang="zh-CN" sz="1400" b="1">
                <a:latin typeface="Arial" panose="020B0604020202020204" pitchFamily="34" charset="0"/>
                <a:ea typeface="宋体" panose="02010600030101010101" pitchFamily="2" charset="-122"/>
              </a:rPr>
              <a:t>University of Electronic Science and Technology of China</a:t>
            </a:r>
            <a:endParaRPr lang="en-US" altLang="zh-CN" sz="1400" b="1">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en-US" altLang="zh-CN" kern="0" dirty="0">
                <a:latin typeface="+mn-ea"/>
                <a:ea typeface="+mn-ea"/>
              </a:rPr>
              <a:t>1.1</a:t>
            </a:r>
            <a:r>
              <a:rPr lang="zh-CN" altLang="en-US" kern="0" dirty="0">
                <a:latin typeface="+mn-ea"/>
                <a:ea typeface="+mn-ea"/>
              </a:rPr>
              <a:t> 二极管的基本特性</a:t>
            </a:r>
            <a:endParaRPr lang="zh-CN" altLang="en-US" kern="0" dirty="0">
              <a:latin typeface="+mn-ea"/>
              <a:ea typeface="+mn-ea"/>
            </a:endParaRPr>
          </a:p>
        </p:txBody>
      </p:sp>
      <p:sp>
        <p:nvSpPr>
          <p:cNvPr id="644098"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半导体二极管的伏安特性</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644099"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132" name="文本框 1"/>
          <p:cNvSpPr txBox="1">
            <a:spLocks noChangeArrowheads="1"/>
          </p:cNvSpPr>
          <p:nvPr/>
        </p:nvSpPr>
        <p:spPr bwMode="auto">
          <a:xfrm>
            <a:off x="1981200" y="1773239"/>
            <a:ext cx="8686800" cy="369887"/>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完整的伏安特性曲线如图，包括导通区、截止区和击穿区。</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grpSp>
        <p:nvGrpSpPr>
          <p:cNvPr id="8" name="组合 7"/>
          <p:cNvGrpSpPr/>
          <p:nvPr/>
        </p:nvGrpSpPr>
        <p:grpSpPr bwMode="auto">
          <a:xfrm>
            <a:off x="1600200" y="2266951"/>
            <a:ext cx="8959850" cy="2170113"/>
            <a:chOff x="75460" y="2266174"/>
            <a:chExt cx="8961036" cy="2170938"/>
          </a:xfrm>
        </p:grpSpPr>
        <p:pic>
          <p:nvPicPr>
            <p:cNvPr id="644125" name="Picture 10"/>
            <p:cNvPicPr>
              <a:picLocks noChangeAspect="1" noChangeArrowheads="1"/>
            </p:cNvPicPr>
            <p:nvPr/>
          </p:nvPicPr>
          <p:blipFill>
            <a:blip r:embed="rId1"/>
            <a:srcRect/>
            <a:stretch>
              <a:fillRect/>
            </a:stretch>
          </p:blipFill>
          <p:spPr bwMode="auto">
            <a:xfrm>
              <a:off x="75460" y="2266174"/>
              <a:ext cx="2912364" cy="2170938"/>
            </a:xfrm>
            <a:prstGeom prst="rect">
              <a:avLst/>
            </a:prstGeom>
            <a:noFill/>
            <a:ln w="9525">
              <a:noFill/>
              <a:miter lim="800000"/>
              <a:headEnd/>
              <a:tailEnd/>
            </a:ln>
          </p:spPr>
        </p:pic>
        <p:pic>
          <p:nvPicPr>
            <p:cNvPr id="644126" name="Picture 13"/>
            <p:cNvPicPr>
              <a:picLocks noChangeAspect="1" noChangeArrowheads="1"/>
            </p:cNvPicPr>
            <p:nvPr/>
          </p:nvPicPr>
          <p:blipFill>
            <a:blip r:embed="rId2"/>
            <a:srcRect/>
            <a:stretch>
              <a:fillRect/>
            </a:stretch>
          </p:blipFill>
          <p:spPr bwMode="auto">
            <a:xfrm>
              <a:off x="3174482" y="2266174"/>
              <a:ext cx="2117598" cy="2170938"/>
            </a:xfrm>
            <a:prstGeom prst="rect">
              <a:avLst/>
            </a:prstGeom>
            <a:noFill/>
            <a:ln w="9525">
              <a:noFill/>
              <a:miter lim="800000"/>
              <a:headEnd/>
              <a:tailEnd/>
            </a:ln>
          </p:spPr>
        </p:pic>
        <p:pic>
          <p:nvPicPr>
            <p:cNvPr id="644127" name="Picture 15"/>
            <p:cNvPicPr>
              <a:picLocks noChangeAspect="1" noChangeArrowheads="1"/>
            </p:cNvPicPr>
            <p:nvPr/>
          </p:nvPicPr>
          <p:blipFill>
            <a:blip r:embed="rId3"/>
            <a:srcRect/>
            <a:stretch>
              <a:fillRect/>
            </a:stretch>
          </p:blipFill>
          <p:spPr bwMode="auto">
            <a:xfrm>
              <a:off x="6156136" y="2266174"/>
              <a:ext cx="2880360" cy="2170938"/>
            </a:xfrm>
            <a:prstGeom prst="rect">
              <a:avLst/>
            </a:prstGeom>
            <a:noFill/>
            <a:ln w="9525">
              <a:noFill/>
              <a:miter lim="800000"/>
              <a:headEnd/>
              <a:tailEnd/>
            </a:ln>
          </p:spPr>
        </p:pic>
        <p:sp>
          <p:nvSpPr>
            <p:cNvPr id="6" name="右箭头 5"/>
            <p:cNvSpPr>
              <a:spLocks noChangeAspect="1"/>
            </p:cNvSpPr>
            <p:nvPr/>
          </p:nvSpPr>
          <p:spPr>
            <a:xfrm>
              <a:off x="5522894" y="3231741"/>
              <a:ext cx="417567" cy="241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aphicFrame>
        <p:nvGraphicFramePr>
          <p:cNvPr id="72" name="Group 3"/>
          <p:cNvGraphicFramePr>
            <a:graphicFrameLocks noGrp="1"/>
          </p:cNvGraphicFramePr>
          <p:nvPr/>
        </p:nvGraphicFramePr>
        <p:xfrm>
          <a:off x="3192464" y="4716463"/>
          <a:ext cx="5784577" cy="1249516"/>
        </p:xfrm>
        <a:graphic>
          <a:graphicData uri="http://schemas.openxmlformats.org/drawingml/2006/table">
            <a:tbl>
              <a:tblPr/>
              <a:tblGrid>
                <a:gridCol w="1058155"/>
                <a:gridCol w="1269785"/>
                <a:gridCol w="1410872"/>
                <a:gridCol w="2045765"/>
              </a:tblGrid>
              <a:tr h="4570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材料</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开启电压</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导通电压</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反向饱和电流</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3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硅</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Si</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0.5V</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0.5~0.8V</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1µA</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以下</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3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锗</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Ge</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0.1V</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0.1~0.3V</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几十</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µA</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80"/>
                                  </p:iterate>
                                  <p:childTnLst>
                                    <p:set>
                                      <p:cBhvr>
                                        <p:cTn id="6" dur="1" fill="hold">
                                          <p:stCondLst>
                                            <p:cond delay="0"/>
                                          </p:stCondLst>
                                        </p:cTn>
                                        <p:tgtEl>
                                          <p:spTgt spid="132"/>
                                        </p:tgtEl>
                                        <p:attrNameLst>
                                          <p:attrName>style.visibility</p:attrName>
                                        </p:attrNameLst>
                                      </p:cBhvr>
                                      <p:to>
                                        <p:strVal val="visible"/>
                                      </p:to>
                                    </p:set>
                                  </p:childTnLst>
                                </p:cTn>
                              </p:par>
                            </p:childTnLst>
                          </p:cTn>
                        </p:par>
                        <p:par>
                          <p:cTn id="7" fill="hold">
                            <p:stCondLst>
                              <p:cond delay="2579"/>
                            </p:stCondLst>
                            <p:childTnLst>
                              <p:par>
                                <p:cTn id="8" presetID="22" presetClass="entr" presetSubtype="8" fill="hold" nodeType="after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1"/>
          <p:cNvSpPr txBox="1">
            <a:spLocks noChangeArrowheads="1"/>
          </p:cNvSpPr>
          <p:nvPr/>
        </p:nvSpPr>
        <p:spPr bwMode="auto">
          <a:xfrm>
            <a:off x="2711450" y="5084764"/>
            <a:ext cx="6927850" cy="708025"/>
          </a:xfrm>
          <a:prstGeom prst="rect">
            <a:avLst/>
          </a:prstGeom>
          <a:noFill/>
          <a:ln w="9525">
            <a:noFill/>
            <a:miter lim="800000"/>
          </a:ln>
        </p:spPr>
        <p:txBody>
          <a:bodyPr>
            <a:spAutoFit/>
          </a:bodyPr>
          <a:lstStyle/>
          <a:p>
            <a:r>
              <a:rPr lang="zh-CN" altLang="en-US" sz="2000">
                <a:latin typeface="Times New Roman" panose="02020603050405020304" pitchFamily="18" charset="0"/>
                <a:ea typeface="宋体" panose="02010600030101010101" pitchFamily="2" charset="-122"/>
                <a:cs typeface="Times New Roman" panose="02020603050405020304" pitchFamily="18" charset="0"/>
              </a:rPr>
              <a:t>半导体具有热敏性。</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a:latin typeface="Times New Roman" panose="02020603050405020304" pitchFamily="18" charset="0"/>
                <a:ea typeface="宋体" panose="02010600030101010101" pitchFamily="2" charset="-122"/>
                <a:cs typeface="Times New Roman" panose="02020603050405020304" pitchFamily="18" charset="0"/>
              </a:rPr>
              <a:t>因此，半导体材料制成的二极管的特性会受到温度的影响。</a:t>
            </a:r>
            <a:endParaRPr lang="zh-CN" altLang="en-US" sz="2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2711450" y="5060950"/>
            <a:ext cx="6769100"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9" name="Text Box 7"/>
          <p:cNvSpPr txBox="1">
            <a:spLocks noChangeArrowheads="1"/>
          </p:cNvSpPr>
          <p:nvPr/>
        </p:nvSpPr>
        <p:spPr bwMode="auto">
          <a:xfrm>
            <a:off x="2714625" y="5057776"/>
            <a:ext cx="6477000" cy="1323975"/>
          </a:xfrm>
          <a:prstGeom prst="rect">
            <a:avLst/>
          </a:prstGeom>
          <a:noFill/>
          <a:ln w="9525">
            <a:noFill/>
            <a:miter lim="800000"/>
          </a:ln>
        </p:spPr>
        <p:txBody>
          <a:bodyPr>
            <a:spAutoFit/>
          </a:bodyPr>
          <a:lstStyle/>
          <a:p>
            <a:pPr>
              <a:spcBef>
                <a:spcPct val="50000"/>
              </a:spcBef>
            </a:pPr>
            <a:r>
              <a:rPr kumimoji="1" lang="en-US" altLang="zh-CN" sz="2000" b="1" i="1">
                <a:latin typeface="Times New Roman" panose="02020603050405020304" pitchFamily="18" charset="0"/>
                <a:ea typeface="宋体" panose="02010600030101010101" pitchFamily="2" charset="-122"/>
              </a:rPr>
              <a:t>T</a:t>
            </a:r>
            <a:r>
              <a:rPr kumimoji="1" lang="zh-CN" altLang="en-US" sz="2000" b="1">
                <a:latin typeface="Times New Roman" panose="02020603050405020304" pitchFamily="18" charset="0"/>
                <a:ea typeface="宋体" panose="02010600030101010101" pitchFamily="2" charset="-122"/>
              </a:rPr>
              <a:t>（℃）↑ →在电流</a:t>
            </a:r>
            <a:r>
              <a:rPr kumimoji="1" lang="en-US" altLang="zh-CN" sz="2000" b="1" i="1">
                <a:latin typeface="Times New Roman" panose="02020603050405020304" pitchFamily="18" charset="0"/>
                <a:ea typeface="宋体" panose="02010600030101010101" pitchFamily="2" charset="-122"/>
              </a:rPr>
              <a:t>i</a:t>
            </a:r>
            <a:r>
              <a:rPr kumimoji="1" lang="zh-CN" altLang="en-US" sz="2000" b="1">
                <a:latin typeface="Times New Roman" panose="02020603050405020304" pitchFamily="18" charset="0"/>
                <a:ea typeface="宋体" panose="02010600030101010101" pitchFamily="2" charset="-122"/>
              </a:rPr>
              <a:t>不变情况下管压降</a:t>
            </a:r>
            <a:r>
              <a:rPr kumimoji="1" lang="en-US" altLang="zh-CN" sz="2000" b="1" i="1">
                <a:latin typeface="Times New Roman" panose="02020603050405020304" pitchFamily="18" charset="0"/>
                <a:ea typeface="宋体" panose="02010600030101010101" pitchFamily="2" charset="-122"/>
              </a:rPr>
              <a:t>u</a:t>
            </a:r>
            <a:r>
              <a:rPr kumimoji="1" lang="en-US" altLang="zh-CN" sz="2000" b="1">
                <a:latin typeface="Times New Roman" panose="02020603050405020304" pitchFamily="18" charset="0"/>
                <a:ea typeface="宋体" panose="02010600030101010101" pitchFamily="2" charset="-122"/>
              </a:rPr>
              <a:t>↓ </a:t>
            </a:r>
            <a:endParaRPr kumimoji="1" lang="en-US" altLang="zh-CN" sz="2000" b="1">
              <a:latin typeface="Times New Roman" panose="02020603050405020304" pitchFamily="18" charset="0"/>
              <a:ea typeface="宋体" panose="02010600030101010101" pitchFamily="2" charset="-122"/>
            </a:endParaRPr>
          </a:p>
          <a:p>
            <a:pPr>
              <a:spcBef>
                <a:spcPct val="50000"/>
              </a:spcBef>
            </a:pPr>
            <a:r>
              <a:rPr kumimoji="1" lang="en-US" altLang="zh-CN" sz="20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反向饱和电流</a:t>
            </a:r>
            <a:r>
              <a:rPr kumimoji="1" lang="en-US" altLang="zh-CN" sz="2000" b="1" i="1">
                <a:latin typeface="Times New Roman" panose="02020603050405020304" pitchFamily="18" charset="0"/>
                <a:ea typeface="宋体" panose="02010600030101010101" pitchFamily="2" charset="-122"/>
              </a:rPr>
              <a:t>I</a:t>
            </a:r>
            <a:r>
              <a:rPr kumimoji="1" lang="en-US" altLang="zh-CN" sz="2000" b="1" baseline="-25000">
                <a:latin typeface="Times New Roman" panose="02020603050405020304" pitchFamily="18" charset="0"/>
                <a:ea typeface="宋体" panose="02010600030101010101" pitchFamily="2" charset="-122"/>
              </a:rPr>
              <a:t>S</a:t>
            </a:r>
            <a:r>
              <a:rPr kumimoji="1" lang="en-US" altLang="zh-CN" sz="2000" b="1">
                <a:latin typeface="Times New Roman" panose="02020603050405020304" pitchFamily="18" charset="0"/>
                <a:ea typeface="宋体" panose="02010600030101010101" pitchFamily="2" charset="-122"/>
              </a:rPr>
              <a:t>↑</a:t>
            </a:r>
            <a:r>
              <a:rPr kumimoji="1" lang="zh-CN" altLang="en-US" sz="2000" b="1">
                <a:latin typeface="Times New Roman" panose="02020603050405020304" pitchFamily="18" charset="0"/>
                <a:ea typeface="宋体" panose="02010600030101010101" pitchFamily="2" charset="-122"/>
              </a:rPr>
              <a:t>，</a:t>
            </a:r>
            <a:r>
              <a:rPr kumimoji="1" lang="en-US" altLang="zh-CN" sz="2000" b="1" i="1">
                <a:latin typeface="Times New Roman" panose="02020603050405020304" pitchFamily="18" charset="0"/>
                <a:ea typeface="宋体" panose="02010600030101010101" pitchFamily="2" charset="-122"/>
              </a:rPr>
              <a:t>U</a:t>
            </a:r>
            <a:r>
              <a:rPr kumimoji="1" lang="en-US" altLang="zh-CN" sz="2000" b="1" baseline="-25000">
                <a:latin typeface="Times New Roman" panose="02020603050405020304" pitchFamily="18" charset="0"/>
                <a:ea typeface="宋体" panose="02010600030101010101" pitchFamily="2" charset="-122"/>
              </a:rPr>
              <a:t>(BR) </a:t>
            </a:r>
            <a:r>
              <a:rPr kumimoji="1" lang="en-US" altLang="zh-CN" sz="2000" b="1">
                <a:latin typeface="Times New Roman" panose="02020603050405020304" pitchFamily="18" charset="0"/>
                <a:ea typeface="宋体" panose="02010600030101010101" pitchFamily="2" charset="-122"/>
              </a:rPr>
              <a:t>↓</a:t>
            </a:r>
            <a:endParaRPr kumimoji="1" lang="en-US" altLang="zh-CN" sz="2000" b="1">
              <a:latin typeface="Times New Roman" panose="02020603050405020304" pitchFamily="18" charset="0"/>
              <a:ea typeface="宋体" panose="02010600030101010101" pitchFamily="2" charset="-122"/>
            </a:endParaRPr>
          </a:p>
          <a:p>
            <a:pPr>
              <a:spcBef>
                <a:spcPct val="50000"/>
              </a:spcBef>
            </a:pPr>
            <a:r>
              <a:rPr kumimoji="1" lang="en-US" altLang="zh-CN" sz="2000" b="1" i="1">
                <a:latin typeface="Times New Roman" panose="02020603050405020304" pitchFamily="18" charset="0"/>
                <a:ea typeface="宋体" panose="02010600030101010101" pitchFamily="2" charset="-122"/>
              </a:rPr>
              <a:t>T</a:t>
            </a:r>
            <a:r>
              <a:rPr kumimoji="1" lang="zh-CN" altLang="en-US" sz="2000" b="1">
                <a:latin typeface="Times New Roman" panose="02020603050405020304" pitchFamily="18" charset="0"/>
                <a:ea typeface="宋体" panose="02010600030101010101" pitchFamily="2" charset="-122"/>
              </a:rPr>
              <a:t>（℃）↑ →正向特性左移</a:t>
            </a:r>
            <a:r>
              <a:rPr kumimoji="1" lang="zh-CN" altLang="en-US" sz="2000" b="1">
                <a:latin typeface="宋体" panose="02010600030101010101" pitchFamily="2" charset="-122"/>
                <a:ea typeface="宋体" panose="02010600030101010101" pitchFamily="2" charset="-122"/>
              </a:rPr>
              <a:t>，反向特性下移</a:t>
            </a:r>
            <a:endParaRPr kumimoji="1" lang="zh-CN" altLang="en-US" sz="2000" b="1">
              <a:latin typeface="宋体" panose="02010600030101010101" pitchFamily="2" charset="-122"/>
              <a:ea typeface="宋体" panose="02010600030101010101" pitchFamily="2" charset="-122"/>
            </a:endParaRPr>
          </a:p>
        </p:txBody>
      </p:sp>
      <p:pic>
        <p:nvPicPr>
          <p:cNvPr id="36867" name="Picture 3"/>
          <p:cNvPicPr>
            <a:picLocks noChangeAspect="1" noChangeArrowheads="1"/>
          </p:cNvPicPr>
          <p:nvPr/>
        </p:nvPicPr>
        <p:blipFill>
          <a:blip r:embed="rId1"/>
          <a:srcRect/>
          <a:stretch>
            <a:fillRect/>
          </a:stretch>
        </p:blipFill>
        <p:spPr bwMode="auto">
          <a:xfrm>
            <a:off x="1978026" y="1879601"/>
            <a:ext cx="3757613" cy="2486025"/>
          </a:xfrm>
          <a:prstGeom prst="rect">
            <a:avLst/>
          </a:prstGeom>
          <a:noFill/>
          <a:ln w="9525">
            <a:noFill/>
            <a:miter lim="800000"/>
            <a:headEnd/>
            <a:tailEnd/>
          </a:ln>
        </p:spPr>
      </p:pic>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en-US" altLang="zh-CN" kern="0" dirty="0">
                <a:latin typeface="+mn-ea"/>
                <a:ea typeface="+mn-ea"/>
              </a:rPr>
              <a:t>1.1</a:t>
            </a:r>
            <a:r>
              <a:rPr lang="zh-CN" altLang="en-US" kern="0" dirty="0">
                <a:latin typeface="+mn-ea"/>
                <a:ea typeface="+mn-ea"/>
              </a:rPr>
              <a:t> 二极管的基本特性</a:t>
            </a:r>
            <a:endParaRPr lang="zh-CN" altLang="en-US" kern="0" dirty="0">
              <a:latin typeface="+mn-ea"/>
              <a:ea typeface="+mn-ea"/>
            </a:endParaRPr>
          </a:p>
        </p:txBody>
      </p:sp>
      <p:sp>
        <p:nvSpPr>
          <p:cNvPr id="175353"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半导体二极管的伏安特性</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175354"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pic>
        <p:nvPicPr>
          <p:cNvPr id="36866" name="Picture 2"/>
          <p:cNvPicPr>
            <a:picLocks noChangeAspect="1" noChangeArrowheads="1"/>
          </p:cNvPicPr>
          <p:nvPr/>
        </p:nvPicPr>
        <p:blipFill>
          <a:blip r:embed="rId2"/>
          <a:srcRect/>
          <a:stretch>
            <a:fillRect/>
          </a:stretch>
        </p:blipFill>
        <p:spPr bwMode="auto">
          <a:xfrm>
            <a:off x="1978026" y="1879601"/>
            <a:ext cx="3757613" cy="2486025"/>
          </a:xfrm>
          <a:prstGeom prst="rect">
            <a:avLst/>
          </a:prstGeom>
          <a:noFill/>
          <a:ln w="9525">
            <a:noFill/>
            <a:miter lim="800000"/>
            <a:headEnd/>
            <a:tailEnd/>
          </a:ln>
        </p:spPr>
      </p:pic>
      <p:graphicFrame>
        <p:nvGraphicFramePr>
          <p:cNvPr id="18" name="Object 1265"/>
          <p:cNvGraphicFramePr>
            <a:graphicFrameLocks noChangeAspect="1"/>
          </p:cNvGraphicFramePr>
          <p:nvPr/>
        </p:nvGraphicFramePr>
        <p:xfrm>
          <a:off x="5951538" y="2565400"/>
          <a:ext cx="4216400" cy="736600"/>
        </p:xfrm>
        <a:graphic>
          <a:graphicData uri="http://schemas.openxmlformats.org/presentationml/2006/ole">
            <mc:AlternateContent xmlns:mc="http://schemas.openxmlformats.org/markup-compatibility/2006">
              <mc:Choice xmlns:v="urn:schemas-microsoft-com:vml" Requires="v">
                <p:oleObj spid="_x0000_s175441" name="Equation" r:id="rId3" imgW="2108200" imgH="368300" progId="Equation.DSMT4">
                  <p:embed/>
                </p:oleObj>
              </mc:Choice>
              <mc:Fallback>
                <p:oleObj name="Equation" r:id="rId3" imgW="2108200" imgH="368300" progId="Equation.DSMT4">
                  <p:embed/>
                  <p:pic>
                    <p:nvPicPr>
                      <p:cNvPr id="0" name="Picture 12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2565400"/>
                        <a:ext cx="4216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266"/>
          <p:cNvGraphicFramePr>
            <a:graphicFrameLocks noChangeAspect="1"/>
          </p:cNvGraphicFramePr>
          <p:nvPr/>
        </p:nvGraphicFramePr>
        <p:xfrm>
          <a:off x="5951538" y="1844675"/>
          <a:ext cx="1752600" cy="736600"/>
        </p:xfrm>
        <a:graphic>
          <a:graphicData uri="http://schemas.openxmlformats.org/presentationml/2006/ole">
            <mc:AlternateContent xmlns:mc="http://schemas.openxmlformats.org/markup-compatibility/2006">
              <mc:Choice xmlns:v="urn:schemas-microsoft-com:vml" Requires="v">
                <p:oleObj spid="_x0000_s175442" name="Equation" r:id="rId5" imgW="876300" imgH="368300" progId="Equation.DSMT4">
                  <p:embed/>
                </p:oleObj>
              </mc:Choice>
              <mc:Fallback>
                <p:oleObj name="Equation" r:id="rId5" imgW="876300" imgH="368300" progId="Equation.DSMT4">
                  <p:embed/>
                  <p:pic>
                    <p:nvPicPr>
                      <p:cNvPr id="0" name="Picture 12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1538" y="1844675"/>
                        <a:ext cx="1752600" cy="736600"/>
                      </a:xfrm>
                      <a:prstGeom prst="rect">
                        <a:avLst/>
                      </a:prstGeom>
                      <a:solidFill>
                        <a:srgbClr val="FFFFB4"/>
                      </a:solidFill>
                      <a:ln w="9525">
                        <a:solidFill>
                          <a:srgbClr val="FF3300"/>
                        </a:solidFill>
                        <a:miter lim="800000"/>
                        <a:headEnd/>
                        <a:tailEnd/>
                      </a:ln>
                    </p:spPr>
                  </p:pic>
                </p:oleObj>
              </mc:Fallback>
            </mc:AlternateContent>
          </a:graphicData>
        </a:graphic>
      </p:graphicFrame>
      <p:sp>
        <p:nvSpPr>
          <p:cNvPr id="20" name="AutoShape 8"/>
          <p:cNvSpPr/>
          <p:nvPr/>
        </p:nvSpPr>
        <p:spPr bwMode="auto">
          <a:xfrm>
            <a:off x="1774825" y="1844676"/>
            <a:ext cx="1570038" cy="646113"/>
          </a:xfrm>
          <a:prstGeom prst="borderCallout1">
            <a:avLst>
              <a:gd name="adj1" fmla="val 47597"/>
              <a:gd name="adj2" fmla="val 103088"/>
              <a:gd name="adj3" fmla="val 155250"/>
              <a:gd name="adj4" fmla="val 219986"/>
            </a:avLst>
          </a:prstGeom>
          <a:solidFill>
            <a:srgbClr val="66FFFF"/>
          </a:solidFill>
          <a:ln w="9525">
            <a:solidFill>
              <a:srgbClr val="FF3300"/>
            </a:solidFill>
            <a:miter lim="800000"/>
          </a:ln>
        </p:spPr>
        <p:txBody>
          <a:bodyPr>
            <a:spAutoFit/>
          </a:bodyPr>
          <a:lstStyle/>
          <a:p>
            <a:pPr algn="ctr" eaLnBrk="0" hangingPunct="0"/>
            <a:r>
              <a:rPr kumimoji="1" lang="zh-CN" altLang="en-US">
                <a:latin typeface="宋体" panose="02010600030101010101" pitchFamily="2" charset="-122"/>
                <a:ea typeface="宋体" panose="02010600030101010101" pitchFamily="2" charset="-122"/>
              </a:rPr>
              <a:t>正向特性为</a:t>
            </a:r>
            <a:endParaRPr kumimoji="1" lang="en-US" altLang="zh-CN">
              <a:latin typeface="宋体" panose="02010600030101010101" pitchFamily="2" charset="-122"/>
              <a:ea typeface="宋体" panose="02010600030101010101" pitchFamily="2" charset="-122"/>
            </a:endParaRPr>
          </a:p>
          <a:p>
            <a:pPr algn="ctr" eaLnBrk="0" hangingPunct="0"/>
            <a:r>
              <a:rPr kumimoji="1" lang="zh-CN" altLang="en-US">
                <a:latin typeface="宋体" panose="02010600030101010101" pitchFamily="2" charset="-122"/>
                <a:ea typeface="宋体" panose="02010600030101010101" pitchFamily="2" charset="-122"/>
              </a:rPr>
              <a:t>指数曲线</a:t>
            </a:r>
            <a:endParaRPr kumimoji="1" lang="zh-CN" altLang="en-US">
              <a:latin typeface="宋体" panose="02010600030101010101" pitchFamily="2" charset="-122"/>
              <a:ea typeface="宋体" panose="02010600030101010101" pitchFamily="2" charset="-122"/>
            </a:endParaRPr>
          </a:p>
        </p:txBody>
      </p:sp>
      <p:sp>
        <p:nvSpPr>
          <p:cNvPr id="21" name="AutoShape 9"/>
          <p:cNvSpPr/>
          <p:nvPr/>
        </p:nvSpPr>
        <p:spPr bwMode="auto">
          <a:xfrm>
            <a:off x="1774825" y="2552701"/>
            <a:ext cx="1570038" cy="646113"/>
          </a:xfrm>
          <a:prstGeom prst="borderCallout1">
            <a:avLst>
              <a:gd name="adj1" fmla="val 103338"/>
              <a:gd name="adj2" fmla="val 49801"/>
              <a:gd name="adj3" fmla="val 183005"/>
              <a:gd name="adj4" fmla="val 74509"/>
            </a:avLst>
          </a:prstGeom>
          <a:solidFill>
            <a:srgbClr val="66FFFF"/>
          </a:solidFill>
          <a:ln w="9525">
            <a:solidFill>
              <a:srgbClr val="FF3300"/>
            </a:solidFill>
            <a:miter lim="800000"/>
          </a:ln>
        </p:spPr>
        <p:txBody>
          <a:bodyPr wrap="none">
            <a:spAutoFit/>
          </a:bodyPr>
          <a:lstStyle/>
          <a:p>
            <a:pPr algn="ctr" eaLnBrk="0" hangingPunct="0"/>
            <a:r>
              <a:rPr kumimoji="1" lang="zh-CN" altLang="en-US">
                <a:latin typeface="宋体" panose="02010600030101010101" pitchFamily="2" charset="-122"/>
                <a:ea typeface="宋体" panose="02010600030101010101" pitchFamily="2" charset="-122"/>
              </a:rPr>
              <a:t>反向特性为</a:t>
            </a:r>
            <a:endParaRPr kumimoji="1" lang="en-US" altLang="zh-CN">
              <a:latin typeface="宋体" panose="02010600030101010101" pitchFamily="2" charset="-122"/>
              <a:ea typeface="宋体" panose="02010600030101010101" pitchFamily="2" charset="-122"/>
            </a:endParaRPr>
          </a:p>
          <a:p>
            <a:pPr algn="ctr" eaLnBrk="0" hangingPunct="0"/>
            <a:r>
              <a:rPr kumimoji="1" lang="zh-CN" altLang="en-US">
                <a:latin typeface="宋体" panose="02010600030101010101" pitchFamily="2" charset="-122"/>
                <a:ea typeface="宋体" panose="02010600030101010101" pitchFamily="2" charset="-122"/>
              </a:rPr>
              <a:t>横轴的平行线</a:t>
            </a:r>
            <a:endParaRPr kumimoji="1" lang="zh-CN" altLang="en-US">
              <a:latin typeface="宋体" panose="02010600030101010101" pitchFamily="2" charset="-122"/>
              <a:ea typeface="宋体" panose="02010600030101010101" pitchFamily="2" charset="-122"/>
            </a:endParaRPr>
          </a:p>
        </p:txBody>
      </p:sp>
      <p:graphicFrame>
        <p:nvGraphicFramePr>
          <p:cNvPr id="22" name="Object 1267"/>
          <p:cNvGraphicFramePr>
            <a:graphicFrameLocks noChangeAspect="1"/>
          </p:cNvGraphicFramePr>
          <p:nvPr/>
        </p:nvGraphicFramePr>
        <p:xfrm>
          <a:off x="5951538" y="3357563"/>
          <a:ext cx="4038600" cy="508000"/>
        </p:xfrm>
        <a:graphic>
          <a:graphicData uri="http://schemas.openxmlformats.org/presentationml/2006/ole">
            <mc:AlternateContent xmlns:mc="http://schemas.openxmlformats.org/markup-compatibility/2006">
              <mc:Choice xmlns:v="urn:schemas-microsoft-com:vml" Requires="v">
                <p:oleObj spid="_x0000_s175443" name="Equation" r:id="rId7" imgW="2017395" imgH="254000" progId="Equation.DSMT4">
                  <p:embed/>
                </p:oleObj>
              </mc:Choice>
              <mc:Fallback>
                <p:oleObj name="Equation" r:id="rId7" imgW="2017395" imgH="254000" progId="Equation.DSMT4">
                  <p:embed/>
                  <p:pic>
                    <p:nvPicPr>
                      <p:cNvPr id="0" name="Picture 12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538" y="3357563"/>
                        <a:ext cx="40386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本框 1"/>
          <p:cNvSpPr txBox="1">
            <a:spLocks noChangeArrowheads="1"/>
          </p:cNvSpPr>
          <p:nvPr/>
        </p:nvSpPr>
        <p:spPr bwMode="auto">
          <a:xfrm>
            <a:off x="7726364" y="1863726"/>
            <a:ext cx="2776537" cy="708025"/>
          </a:xfrm>
          <a:prstGeom prst="rect">
            <a:avLst/>
          </a:prstGeom>
          <a:noFill/>
          <a:ln w="9525">
            <a:noFill/>
            <a:miter lim="800000"/>
          </a:ln>
        </p:spPr>
        <p:txBody>
          <a:bodyPr>
            <a:spAutoFit/>
          </a:bodyPr>
          <a:lstStyle/>
          <a:p>
            <a:r>
              <a:rPr lang="en-US" altLang="zh-CN" sz="2000" b="1" i="1">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b="1" baseline="-25000">
                <a:latin typeface="Times New Roman" panose="02020603050405020304" pitchFamily="18" charset="0"/>
                <a:ea typeface="宋体" panose="02010600030101010101" pitchFamily="2" charset="-122"/>
                <a:cs typeface="Times New Roman" panose="02020603050405020304" pitchFamily="18" charset="0"/>
              </a:rPr>
              <a:t>T </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是温度的电压当量，</a:t>
            </a:r>
            <a:endParaRPr lang="en-US" altLang="zh-CN" sz="2000" b="1">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a:latin typeface="Times New Roman" panose="02020603050405020304" pitchFamily="18" charset="0"/>
                <a:ea typeface="宋体" panose="02010600030101010101" pitchFamily="2" charset="-122"/>
                <a:cs typeface="Times New Roman" panose="02020603050405020304" pitchFamily="18" charset="0"/>
              </a:rPr>
              <a:t>常温下约为</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26mV</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Text Box 6"/>
          <p:cNvSpPr txBox="1">
            <a:spLocks noChangeArrowheads="1"/>
          </p:cNvSpPr>
          <p:nvPr/>
        </p:nvSpPr>
        <p:spPr bwMode="auto">
          <a:xfrm>
            <a:off x="2308225" y="4551363"/>
            <a:ext cx="4724400" cy="461962"/>
          </a:xfrm>
          <a:prstGeom prst="rect">
            <a:avLst/>
          </a:prstGeom>
          <a:noFill/>
          <a:ln w="9525">
            <a:noFill/>
            <a:miter lim="800000"/>
          </a:ln>
        </p:spPr>
        <p:txBody>
          <a:bodyPr>
            <a:spAutoFit/>
          </a:bodyPr>
          <a:lstStyle/>
          <a:p>
            <a:pPr marL="342900" indent="-342900">
              <a:spcBef>
                <a:spcPct val="50000"/>
              </a:spcBef>
              <a:buClr>
                <a:srgbClr val="FF0000"/>
              </a:buClr>
              <a:buSzPct val="60000"/>
              <a:buFont typeface="Wingdings" panose="05000000000000000000" pitchFamily="2" charset="2"/>
              <a:buChar char="u"/>
            </a:pPr>
            <a:r>
              <a:rPr kumimoji="1" lang="zh-CN" altLang="en-US" sz="2400" b="1">
                <a:latin typeface="宋体" panose="02010600030101010101" pitchFamily="2" charset="-122"/>
                <a:ea typeface="宋体" panose="02010600030101010101" pitchFamily="2" charset="-122"/>
              </a:rPr>
              <a:t>伏安特性受温度影响</a:t>
            </a:r>
            <a:endParaRPr kumimoji="1" lang="zh-CN" altLang="en-US" sz="2400" b="1">
              <a:latin typeface="宋体" panose="02010600030101010101" pitchFamily="2" charset="-122"/>
              <a:ea typeface="宋体" panose="02010600030101010101" pitchFamily="2" charset="-122"/>
            </a:endParaRPr>
          </a:p>
        </p:txBody>
      </p:sp>
      <p:sp>
        <p:nvSpPr>
          <p:cNvPr id="26" name="AutoShape 10"/>
          <p:cNvSpPr/>
          <p:nvPr/>
        </p:nvSpPr>
        <p:spPr bwMode="auto">
          <a:xfrm>
            <a:off x="7643814" y="5307014"/>
            <a:ext cx="1519237" cy="369887"/>
          </a:xfrm>
          <a:prstGeom prst="borderCallout1">
            <a:avLst>
              <a:gd name="adj1" fmla="val 24162"/>
              <a:gd name="adj2" fmla="val -3528"/>
              <a:gd name="adj3" fmla="val 90963"/>
              <a:gd name="adj4" fmla="val -100148"/>
            </a:avLst>
          </a:prstGeom>
          <a:solidFill>
            <a:srgbClr val="00FFFF"/>
          </a:solidFill>
          <a:ln w="9525">
            <a:solidFill>
              <a:srgbClr val="FF3300"/>
            </a:solidFill>
            <a:miter lim="800000"/>
          </a:ln>
        </p:spPr>
        <p:txBody>
          <a:bodyPr wrap="none">
            <a:spAutoFit/>
          </a:bodyPr>
          <a:lstStyle/>
          <a:p>
            <a:pPr algn="ctr" eaLnBrk="0" hangingPunct="0"/>
            <a:r>
              <a:rPr kumimoji="1" lang="zh-CN" altLang="en-US">
                <a:latin typeface="Times New Roman" panose="02020603050405020304" pitchFamily="18" charset="0"/>
                <a:ea typeface="宋体" panose="02010600030101010101" pitchFamily="2" charset="-122"/>
                <a:cs typeface="Times New Roman" panose="02020603050405020304" pitchFamily="18" charset="0"/>
              </a:rPr>
              <a:t>增大</a:t>
            </a:r>
            <a:r>
              <a:rPr kumimoji="1" lang="en-US" altLang="zh-CN">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a:latin typeface="Times New Roman" panose="02020603050405020304" pitchFamily="18" charset="0"/>
                <a:ea typeface="宋体" panose="02010600030101010101" pitchFamily="2" charset="-122"/>
                <a:cs typeface="Times New Roman" panose="02020603050405020304" pitchFamily="18" charset="0"/>
              </a:rPr>
              <a:t>倍</a:t>
            </a:r>
            <a:r>
              <a:rPr kumimoji="1" lang="en-US" altLang="zh-CN">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1"/>
          <p:cNvSpPr txBox="1">
            <a:spLocks noChangeArrowheads="1"/>
          </p:cNvSpPr>
          <p:nvPr/>
        </p:nvSpPr>
        <p:spPr bwMode="auto">
          <a:xfrm>
            <a:off x="5929313" y="3975101"/>
            <a:ext cx="4559300" cy="461963"/>
          </a:xfrm>
          <a:prstGeom prst="rect">
            <a:avLst/>
          </a:prstGeom>
          <a:solidFill>
            <a:srgbClr val="FFFFB9"/>
          </a:solidFill>
          <a:ln w="25400" cmpd="dbl">
            <a:solidFill>
              <a:srgbClr val="FF0000"/>
            </a:solidFill>
            <a:miter lim="800000"/>
          </a:ln>
        </p:spPr>
        <p:txBody>
          <a:bodyPr>
            <a:spAutoFit/>
          </a:bodyPr>
          <a:lstStyle/>
          <a:p>
            <a:r>
              <a:rPr lang="zh-CN" altLang="en-US" sz="2400" b="1">
                <a:latin typeface="Times New Roman" panose="02020603050405020304" pitchFamily="18" charset="0"/>
                <a:ea typeface="楷体_GB2312" pitchFamily="49" charset="-122"/>
                <a:cs typeface="Times New Roman" panose="02020603050405020304" pitchFamily="18" charset="0"/>
              </a:rPr>
              <a:t>二极管最主要的特性：</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单向导电</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9480550" y="1293495"/>
                <a:ext cx="2168141" cy="413831"/>
              </a:xfrm>
              <a:prstGeom prst="rect">
                <a:avLst/>
              </a:prstGeom>
              <a:noFill/>
            </p:spPr>
            <p:txBody>
              <a:bodyPr wrap="squar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𝐷</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𝑠</m:t>
                        </m:r>
                      </m:sub>
                    </m:sSub>
                  </m:oMath>
                </a14:m>
                <a:r>
                  <a:rPr lang="zh-CN" altLang="en-US" dirty="0" smtClean="0"/>
                  <a:t>（</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𝑒</m:t>
                        </m:r>
                      </m:e>
                      <m:sup>
                        <m:f>
                          <m:fPr>
                            <m:ctrlPr>
                              <a:rPr lang="en-US" altLang="zh-CN" i="1" dirty="0" smtClean="0">
                                <a:latin typeface="Cambria Math" panose="02040503050406030204" pitchFamily="18" charset="0"/>
                              </a:rPr>
                            </m:ctrlPr>
                          </m:fPr>
                          <m:num>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𝐷</m:t>
                                </m:r>
                              </m:sub>
                            </m:sSub>
                          </m:num>
                          <m:den>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𝑉</m:t>
                                </m:r>
                              </m:e>
                              <m:sub>
                                <m:r>
                                  <a:rPr lang="en-US" altLang="zh-CN" b="0" i="1" dirty="0" smtClean="0">
                                    <a:latin typeface="Cambria Math" panose="02040503050406030204" pitchFamily="18" charset="0"/>
                                  </a:rPr>
                                  <m:t>𝑇𝐻</m:t>
                                </m:r>
                              </m:sub>
                            </m:sSub>
                          </m:den>
                        </m:f>
                      </m:sup>
                    </m:sSup>
                    <m:r>
                      <a:rPr lang="en-US" altLang="zh-CN" b="0" i="0" dirty="0" smtClean="0">
                        <a:latin typeface="Cambria Math" panose="02040503050406030204" pitchFamily="18" charset="0"/>
                      </a:rPr>
                      <m:t>−</m:t>
                    </m:r>
                  </m:oMath>
                </a14:m>
                <a:r>
                  <a:rPr lang="en-US" altLang="zh-CN" dirty="0" smtClean="0">
                    <a:latin typeface="Times New Roman" panose="02020603050405020304" pitchFamily="18" charset="0"/>
                    <a:cs typeface="Times New Roman" panose="02020603050405020304" pitchFamily="18" charset="0"/>
                  </a:rPr>
                  <a:t>1</a:t>
                </a:r>
                <a:r>
                  <a:rPr lang="zh-CN" altLang="en-US" dirty="0" smtClean="0"/>
                  <a:t>）</a:t>
                </a:r>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9480550" y="1293495"/>
                <a:ext cx="2168141" cy="413831"/>
              </a:xfrm>
              <a:prstGeom prst="rect">
                <a:avLst/>
              </a:prstGeom>
              <a:blipFill rotWithShape="1">
                <a:blip r:embed="rId9"/>
                <a:stretch>
                  <a:fillRect r="12" b="10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500"/>
                                  </p:stCondLst>
                                  <p:childTnLst>
                                    <p:set>
                                      <p:cBhvr>
                                        <p:cTn id="6" dur="1" fill="hold">
                                          <p:stCondLst>
                                            <p:cond delay="0"/>
                                          </p:stCondLst>
                                        </p:cTn>
                                        <p:tgtEl>
                                          <p:spTgt spid="36867"/>
                                        </p:tgtEl>
                                        <p:attrNameLst>
                                          <p:attrName>style.visibility</p:attrName>
                                        </p:attrNameLst>
                                      </p:cBhvr>
                                      <p:to>
                                        <p:strVal val="visible"/>
                                      </p:to>
                                    </p:set>
                                    <p:animEffect transition="in" filter="dissolve">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iterate type="lt">
                                    <p:tmAbs val="80"/>
                                  </p:iterate>
                                  <p:childTnLst>
                                    <p:set>
                                      <p:cBhvr>
                                        <p:cTn id="2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iterate type="lt">
                                    <p:tmAbs val="80"/>
                                  </p:iterate>
                                  <p:childTnLst>
                                    <p:set>
                                      <p:cBhvr>
                                        <p:cTn id="2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10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xEl>
                                              <p:pRg st="0" end="0"/>
                                            </p:txEl>
                                          </p:spTgt>
                                        </p:tgtEl>
                                        <p:attrNameLst>
                                          <p:attrName>style.visibility</p:attrName>
                                        </p:attrNameLst>
                                      </p:cBhvr>
                                      <p:to>
                                        <p:strVal val="visible"/>
                                      </p:to>
                                    </p:set>
                                    <p:animEffect transition="in" filter="wipe(left)">
                                      <p:cBhvr>
                                        <p:cTn id="52" dur="500"/>
                                        <p:tgtEl>
                                          <p:spTgt spid="2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iterate type="lt">
                                    <p:tmAbs val="80"/>
                                  </p:iterate>
                                  <p:childTnLst>
                                    <p:set>
                                      <p:cBhvr>
                                        <p:cTn id="5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iterate type="lt">
                                    <p:tmAbs val="80"/>
                                  </p:iterate>
                                  <p:childTnLst>
                                    <p:set>
                                      <p:cBhvr>
                                        <p:cTn id="60" dur="1" fill="hold">
                                          <p:stCondLst>
                                            <p:cond delay="0"/>
                                          </p:stCondLst>
                                        </p:cTn>
                                        <p:tgtEl>
                                          <p:spTgt spid="28">
                                            <p:txEl>
                                              <p:pRg st="1" end="1"/>
                                            </p:txEl>
                                          </p:spTgt>
                                        </p:tgtEl>
                                        <p:attrNameLst>
                                          <p:attrName>style.visibility</p:attrName>
                                        </p:attrNameLst>
                                      </p:cBhvr>
                                      <p:to>
                                        <p:strVal val="visible"/>
                                      </p:to>
                                    </p:set>
                                  </p:childTnLst>
                                </p:cTn>
                              </p:par>
                            </p:childTnLst>
                          </p:cTn>
                        </p:par>
                        <p:par>
                          <p:cTn id="61" fill="hold">
                            <p:stCondLst>
                              <p:cond delay="2079"/>
                            </p:stCondLst>
                            <p:childTnLst>
                              <p:par>
                                <p:cTn id="62" presetID="9" presetClass="entr" presetSubtype="0" fill="hold" nodeType="afterEffect">
                                  <p:stCondLst>
                                    <p:cond delay="500"/>
                                  </p:stCondLst>
                                  <p:childTnLst>
                                    <p:set>
                                      <p:cBhvr>
                                        <p:cTn id="63" dur="1" fill="hold">
                                          <p:stCondLst>
                                            <p:cond delay="0"/>
                                          </p:stCondLst>
                                        </p:cTn>
                                        <p:tgtEl>
                                          <p:spTgt spid="36866"/>
                                        </p:tgtEl>
                                        <p:attrNameLst>
                                          <p:attrName>style.visibility</p:attrName>
                                        </p:attrNameLst>
                                      </p:cBhvr>
                                      <p:to>
                                        <p:strVal val="visible"/>
                                      </p:to>
                                    </p:set>
                                    <p:animEffect transition="in" filter="dissolve">
                                      <p:cBhvr>
                                        <p:cTn id="64" dur="500"/>
                                        <p:tgtEl>
                                          <p:spTgt spid="3686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499"/>
                                          </p:stCondLst>
                                        </p:cTn>
                                        <p:tgtEl>
                                          <p:spTgt spid="29">
                                            <p:txEl>
                                              <p:pRg st="0" end="0"/>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29">
                                            <p:txEl>
                                              <p:pRg st="1" end="1"/>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499"/>
                                          </p:stCondLst>
                                        </p:cTn>
                                        <p:tgtEl>
                                          <p:spTgt spid="29">
                                            <p:txEl>
                                              <p:pRg st="2" end="2"/>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utoUpdateAnimBg="0" uiExpand="1" build="p"/>
      <p:bldP spid="20" grpId="0" animBg="1" autoUpdateAnimBg="0"/>
      <p:bldP spid="21" grpId="0" animBg="1" autoUpdateAnimBg="0"/>
      <p:bldP spid="24" grpId="0" autoUpdateAnimBg="0" build="p"/>
      <p:bldP spid="26" grpId="0" animBg="1"/>
      <p:bldP spid="2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
          <p:cNvSpPr txBox="1">
            <a:spLocks noChangeArrowheads="1"/>
          </p:cNvSpPr>
          <p:nvPr/>
        </p:nvSpPr>
        <p:spPr bwMode="auto">
          <a:xfrm>
            <a:off x="1903414" y="2482850"/>
            <a:ext cx="8440737" cy="369888"/>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二极管与所有半导体元器件一样，都有</a:t>
            </a:r>
            <a:r>
              <a:rPr lang="zh-CN" altLang="en-US" b="1">
                <a:solidFill>
                  <a:srgbClr val="C00000"/>
                </a:solidFill>
                <a:latin typeface="Times New Roman" panose="02020603050405020304" pitchFamily="18" charset="0"/>
                <a:ea typeface="楷体_GB2312" pitchFamily="49" charset="-122"/>
                <a:cs typeface="Times New Roman" panose="02020603050405020304" pitchFamily="18" charset="0"/>
              </a:rPr>
              <a:t>最高工作频率</a:t>
            </a:r>
            <a:r>
              <a:rPr lang="zh-CN" altLang="en-US" b="1">
                <a:latin typeface="Times New Roman" panose="02020603050405020304" pitchFamily="18" charset="0"/>
                <a:ea typeface="楷体_GB2312" pitchFamily="49" charset="-122"/>
                <a:cs typeface="Times New Roman" panose="02020603050405020304" pitchFamily="18" charset="0"/>
              </a:rPr>
              <a:t>限制！</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59" name="文本框 1"/>
          <p:cNvSpPr txBox="1">
            <a:spLocks noChangeArrowheads="1"/>
          </p:cNvSpPr>
          <p:nvPr/>
        </p:nvSpPr>
        <p:spPr bwMode="auto">
          <a:xfrm>
            <a:off x="1903413" y="5616575"/>
            <a:ext cx="8153400" cy="368300"/>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利用</a:t>
            </a:r>
            <a:r>
              <a:rPr lang="en-US" altLang="zh-CN" b="1">
                <a:latin typeface="Times New Roman" panose="02020603050405020304" pitchFamily="18" charset="0"/>
                <a:ea typeface="楷体_GB2312" pitchFamily="49" charset="-122"/>
                <a:cs typeface="Times New Roman" panose="02020603050405020304" pitchFamily="18" charset="0"/>
              </a:rPr>
              <a:t>PN</a:t>
            </a:r>
            <a:r>
              <a:rPr lang="zh-CN" altLang="en-US" b="1">
                <a:latin typeface="Times New Roman" panose="02020603050405020304" pitchFamily="18" charset="0"/>
                <a:ea typeface="楷体_GB2312" pitchFamily="49" charset="-122"/>
                <a:cs typeface="Times New Roman" panose="02020603050405020304" pitchFamily="18" charset="0"/>
              </a:rPr>
              <a:t>结的电容效应，可以制成变容二极管。</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4" name="标题 1"/>
          <p:cNvSpPr txBox="1"/>
          <p:nvPr/>
        </p:nvSpPr>
        <p:spPr>
          <a:xfrm>
            <a:off x="1981200" y="503238"/>
            <a:ext cx="8153400" cy="563562"/>
          </a:xfrm>
          <a:prstGeom prst="rect">
            <a:avLst/>
          </a:prstGeom>
        </p:spPr>
        <p:txBody>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2pPr>
            <a:lvl3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3pPr>
            <a:lvl4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4pPr>
            <a:lvl5pPr algn="l" rtl="0" eaLnBrk="0" fontAlgn="base" hangingPunct="0">
              <a:spcBef>
                <a:spcPct val="0"/>
              </a:spcBef>
              <a:spcAft>
                <a:spcPct val="0"/>
              </a:spcAft>
              <a:defRPr sz="2800" b="1">
                <a:solidFill>
                  <a:schemeClr val="tx1"/>
                </a:solidFill>
                <a:latin typeface="Arial Black" panose="020B0A04020102020204" pitchFamily="34" charset="0"/>
                <a:ea typeface="黑体" panose="02010609060101010101" pitchFamily="2" charset="-122"/>
              </a:defRPr>
            </a:lvl5pPr>
            <a:lvl6pPr marL="457200" algn="l" rtl="0" fontAlgn="base">
              <a:spcBef>
                <a:spcPct val="0"/>
              </a:spcBef>
              <a:spcAft>
                <a:spcPct val="0"/>
              </a:spcAft>
              <a:defRPr sz="2800" b="1">
                <a:solidFill>
                  <a:schemeClr val="tx1"/>
                </a:solidFill>
                <a:latin typeface="Arial" panose="020B0604020202020204" pitchFamily="34" charset="0"/>
              </a:defRPr>
            </a:lvl6pPr>
            <a:lvl7pPr marL="914400" algn="l" rtl="0" fontAlgn="base">
              <a:spcBef>
                <a:spcPct val="0"/>
              </a:spcBef>
              <a:spcAft>
                <a:spcPct val="0"/>
              </a:spcAft>
              <a:defRPr sz="2800" b="1">
                <a:solidFill>
                  <a:schemeClr val="tx1"/>
                </a:solidFill>
                <a:latin typeface="Arial" panose="020B0604020202020204" pitchFamily="34" charset="0"/>
              </a:defRPr>
            </a:lvl7pPr>
            <a:lvl8pPr marL="1371600" algn="l" rtl="0" fontAlgn="base">
              <a:spcBef>
                <a:spcPct val="0"/>
              </a:spcBef>
              <a:spcAft>
                <a:spcPct val="0"/>
              </a:spcAft>
              <a:defRPr sz="2800" b="1">
                <a:solidFill>
                  <a:schemeClr val="tx1"/>
                </a:solidFill>
                <a:latin typeface="Arial" panose="020B0604020202020204" pitchFamily="34" charset="0"/>
              </a:defRPr>
            </a:lvl8pPr>
            <a:lvl9pPr marL="1828800" algn="l" rtl="0" fontAlgn="base">
              <a:spcBef>
                <a:spcPct val="0"/>
              </a:spcBef>
              <a:spcAft>
                <a:spcPct val="0"/>
              </a:spcAft>
              <a:defRPr sz="2800" b="1">
                <a:solidFill>
                  <a:schemeClr val="tx1"/>
                </a:solidFill>
                <a:latin typeface="Arial" panose="020B0604020202020204" pitchFamily="34" charset="0"/>
              </a:defRPr>
            </a:lvl9pPr>
          </a:lstStyle>
          <a:p>
            <a:pPr>
              <a:defRPr/>
            </a:pPr>
            <a:r>
              <a:rPr lang="en-US" altLang="zh-CN" kern="0" dirty="0">
                <a:latin typeface="+mn-ea"/>
                <a:ea typeface="+mn-ea"/>
              </a:rPr>
              <a:t>1.1</a:t>
            </a:r>
            <a:r>
              <a:rPr lang="zh-CN" altLang="en-US" kern="0" dirty="0">
                <a:latin typeface="+mn-ea"/>
                <a:ea typeface="+mn-ea"/>
              </a:rPr>
              <a:t> 二极管的基本特性</a:t>
            </a:r>
            <a:endParaRPr lang="zh-CN" altLang="en-US" kern="0" dirty="0">
              <a:latin typeface="+mn-ea"/>
              <a:ea typeface="+mn-ea"/>
            </a:endParaRPr>
          </a:p>
        </p:txBody>
      </p:sp>
      <p:sp>
        <p:nvSpPr>
          <p:cNvPr id="16387" name="文本框 1"/>
          <p:cNvSpPr txBox="1">
            <a:spLocks noChangeArrowheads="1"/>
          </p:cNvSpPr>
          <p:nvPr/>
        </p:nvSpPr>
        <p:spPr bwMode="auto">
          <a:xfrm>
            <a:off x="1981200" y="1311276"/>
            <a:ext cx="7056438" cy="461963"/>
          </a:xfrm>
          <a:prstGeom prst="rect">
            <a:avLst/>
          </a:prstGeom>
          <a:noFill/>
          <a:ln w="9525">
            <a:noFill/>
            <a:miter lim="800000"/>
          </a:ln>
        </p:spPr>
        <p:txBody>
          <a:bodyPr>
            <a:spAutoFit/>
          </a:bodyPr>
          <a:lstStyle/>
          <a:p>
            <a:pPr marL="342900" indent="-342900">
              <a:buFont typeface="Arial" panose="020B0604020202020204" pitchFamily="34" charset="0"/>
              <a:buChar char="•"/>
            </a:pPr>
            <a:r>
              <a:rPr lang="zh-CN" altLang="en-US" sz="2400" b="1">
                <a:latin typeface="Times New Roman" panose="02020603050405020304" pitchFamily="18" charset="0"/>
                <a:ea typeface="楷体_GB2312" pitchFamily="49" charset="-122"/>
                <a:cs typeface="Times New Roman" panose="02020603050405020304" pitchFamily="18" charset="0"/>
              </a:rPr>
              <a:t>半导体二极管电容效应</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40360" name="AutoShape 2" descr="c:\documents and settings\administrator\application data\360se6\User Data\temp\3738_145903456000_2.jpg"/>
          <p:cNvSpPr>
            <a:spLocks noChangeAspect="1" noChangeArrowheads="1"/>
          </p:cNvSpPr>
          <p:nvPr/>
        </p:nvSpPr>
        <p:spPr bwMode="auto">
          <a:xfrm>
            <a:off x="1679575" y="-144463"/>
            <a:ext cx="304800" cy="304801"/>
          </a:xfrm>
          <a:prstGeom prst="rect">
            <a:avLst/>
          </a:prstGeom>
          <a:noFill/>
          <a:ln w="9525">
            <a:noFill/>
            <a:miter lim="800000"/>
          </a:ln>
        </p:spPr>
        <p:txBody>
          <a:bodyPr/>
          <a:lstStyle/>
          <a:p>
            <a:pPr eaLnBrk="0" hangingPunct="0"/>
            <a:endParaRPr lang="zh-CN" altLang="en-US"/>
          </a:p>
        </p:txBody>
      </p:sp>
      <p:sp>
        <p:nvSpPr>
          <p:cNvPr id="58" name="文本框 1"/>
          <p:cNvSpPr txBox="1">
            <a:spLocks noChangeArrowheads="1"/>
          </p:cNvSpPr>
          <p:nvPr/>
        </p:nvSpPr>
        <p:spPr bwMode="auto">
          <a:xfrm>
            <a:off x="1903413" y="1763714"/>
            <a:ext cx="8153400" cy="369887"/>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a:t>
            </a:r>
            <a:r>
              <a:rPr lang="en-US" altLang="zh-CN" b="1">
                <a:latin typeface="Times New Roman" panose="02020603050405020304" pitchFamily="18" charset="0"/>
                <a:ea typeface="楷体_GB2312" pitchFamily="49" charset="-122"/>
                <a:cs typeface="Times New Roman" panose="02020603050405020304" pitchFamily="18" charset="0"/>
              </a:rPr>
              <a:t>PN</a:t>
            </a:r>
            <a:r>
              <a:rPr lang="zh-CN" altLang="en-US" b="1">
                <a:latin typeface="Times New Roman" panose="02020603050405020304" pitchFamily="18" charset="0"/>
                <a:ea typeface="楷体_GB2312" pitchFamily="49" charset="-122"/>
                <a:cs typeface="Times New Roman" panose="02020603050405020304" pitchFamily="18" charset="0"/>
              </a:rPr>
              <a:t>结具有电容效应。</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55" name="文本框 1"/>
          <p:cNvSpPr txBox="1">
            <a:spLocks noChangeArrowheads="1"/>
          </p:cNvSpPr>
          <p:nvPr/>
        </p:nvSpPr>
        <p:spPr bwMode="auto">
          <a:xfrm>
            <a:off x="1903413" y="2135188"/>
            <a:ext cx="8153400" cy="368300"/>
          </a:xfrm>
          <a:prstGeom prst="rect">
            <a:avLst/>
          </a:prstGeom>
          <a:noFill/>
          <a:ln w="9525">
            <a:noFill/>
            <a:miter lim="800000"/>
          </a:ln>
        </p:spPr>
        <p:txBody>
          <a:bodyPr>
            <a:spAutoFit/>
          </a:bodyPr>
          <a:lstStyle/>
          <a:p>
            <a:r>
              <a:rPr lang="zh-CN" altLang="en-US" b="1">
                <a:latin typeface="Times New Roman" panose="02020603050405020304" pitchFamily="18" charset="0"/>
                <a:ea typeface="楷体_GB2312" pitchFamily="49" charset="-122"/>
                <a:cs typeface="Times New Roman" panose="02020603050405020304" pitchFamily="18" charset="0"/>
              </a:rPr>
              <a:t>　　半导体二极管由</a:t>
            </a:r>
            <a:r>
              <a:rPr lang="en-US" altLang="zh-CN" b="1">
                <a:latin typeface="Times New Roman" panose="02020603050405020304" pitchFamily="18" charset="0"/>
                <a:ea typeface="楷体_GB2312" pitchFamily="49" charset="-122"/>
                <a:cs typeface="Times New Roman" panose="02020603050405020304" pitchFamily="18" charset="0"/>
              </a:rPr>
              <a:t>PN</a:t>
            </a:r>
            <a:r>
              <a:rPr lang="zh-CN" altLang="en-US" b="1">
                <a:latin typeface="Times New Roman" panose="02020603050405020304" pitchFamily="18" charset="0"/>
                <a:ea typeface="楷体_GB2312" pitchFamily="49" charset="-122"/>
                <a:cs typeface="Times New Roman" panose="02020603050405020304" pitchFamily="18" charset="0"/>
              </a:rPr>
              <a:t>结构成，当然也就有电容效应。</a:t>
            </a:r>
            <a:endParaRPr lang="zh-CN" altLang="en-US" b="1">
              <a:latin typeface="Times New Roman" panose="02020603050405020304" pitchFamily="18" charset="0"/>
              <a:ea typeface="楷体_GB2312" pitchFamily="49" charset="-122"/>
              <a:cs typeface="Times New Roman" panose="02020603050405020304" pitchFamily="18" charset="0"/>
            </a:endParaRPr>
          </a:p>
        </p:txBody>
      </p:sp>
      <p:sp>
        <p:nvSpPr>
          <p:cNvPr id="56" name="文本框 1"/>
          <p:cNvSpPr txBox="1">
            <a:spLocks noChangeArrowheads="1"/>
          </p:cNvSpPr>
          <p:nvPr/>
        </p:nvSpPr>
        <p:spPr bwMode="auto">
          <a:xfrm>
            <a:off x="4619625" y="1773238"/>
            <a:ext cx="4832350" cy="368300"/>
          </a:xfrm>
          <a:prstGeom prst="rect">
            <a:avLst/>
          </a:prstGeom>
          <a:noFill/>
          <a:ln w="9525">
            <a:noFill/>
            <a:miter lim="800000"/>
          </a:ln>
        </p:spPr>
        <p:txBody>
          <a:bodyPr>
            <a:spAutoFit/>
          </a:bodyPr>
          <a:lstStyle/>
          <a:p>
            <a:pPr>
              <a:defRPr/>
            </a:pPr>
            <a:r>
              <a:rPr lang="zh-CN" altLang="en-US"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rPr>
              <a:t>为什么</a:t>
            </a:r>
            <a:r>
              <a:rPr lang="en-US" altLang="zh-CN"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rPr>
              <a:t>PN</a:t>
            </a:r>
            <a:r>
              <a:rPr lang="zh-CN" altLang="en-US"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rPr>
              <a:t>结有电容效应？</a:t>
            </a:r>
            <a:endParaRPr lang="zh-CN" altLang="en-US" b="1" dirty="0">
              <a:solidFill>
                <a:schemeClr val="accent5">
                  <a:lumMod val="90000"/>
                </a:schemeClr>
              </a:solidFill>
              <a:latin typeface="Times New Roman" panose="02020603050405020304" pitchFamily="18" charset="0"/>
              <a:ea typeface="楷体_GB2312" pitchFamily="49" charset="-122"/>
              <a:cs typeface="Times New Roman" panose="02020603050405020304" pitchFamily="18" charset="0"/>
            </a:endParaRPr>
          </a:p>
        </p:txBody>
      </p:sp>
      <p:grpSp>
        <p:nvGrpSpPr>
          <p:cNvPr id="37" name="组合 36"/>
          <p:cNvGrpSpPr/>
          <p:nvPr/>
        </p:nvGrpSpPr>
        <p:grpSpPr bwMode="auto">
          <a:xfrm>
            <a:off x="2135188" y="3060701"/>
            <a:ext cx="2830512" cy="2359025"/>
            <a:chOff x="611560" y="2989312"/>
            <a:chExt cx="2830830" cy="2358976"/>
          </a:xfrm>
        </p:grpSpPr>
        <p:pic>
          <p:nvPicPr>
            <p:cNvPr id="40368" name="Picture 3"/>
            <p:cNvPicPr>
              <a:picLocks noChangeAspect="1" noChangeArrowheads="1"/>
            </p:cNvPicPr>
            <p:nvPr/>
          </p:nvPicPr>
          <p:blipFill>
            <a:blip r:embed="rId1"/>
            <a:srcRect/>
            <a:stretch>
              <a:fillRect/>
            </a:stretch>
          </p:blipFill>
          <p:spPr bwMode="auto">
            <a:xfrm>
              <a:off x="611560" y="2989312"/>
              <a:ext cx="2830830" cy="1447800"/>
            </a:xfrm>
            <a:prstGeom prst="rect">
              <a:avLst/>
            </a:prstGeom>
            <a:noFill/>
            <a:ln w="9525">
              <a:noFill/>
              <a:miter lim="800000"/>
              <a:headEnd/>
              <a:tailEnd/>
            </a:ln>
          </p:spPr>
        </p:pic>
        <p:graphicFrame>
          <p:nvGraphicFramePr>
            <p:cNvPr id="40355" name="Object 419"/>
            <p:cNvGraphicFramePr>
              <a:graphicFrameLocks noChangeAspect="1"/>
            </p:cNvGraphicFramePr>
            <p:nvPr/>
          </p:nvGraphicFramePr>
          <p:xfrm>
            <a:off x="1041400" y="4525963"/>
            <a:ext cx="1919288" cy="822325"/>
          </p:xfrm>
          <a:graphic>
            <a:graphicData uri="http://schemas.openxmlformats.org/presentationml/2006/ole">
              <mc:AlternateContent xmlns:mc="http://schemas.openxmlformats.org/markup-compatibility/2006">
                <mc:Choice xmlns:v="urn:schemas-microsoft-com:vml" Requires="v">
                  <p:oleObj spid="_x0000_s40386" name="Equation" r:id="rId2" imgW="1066800" imgH="457200" progId="Equation.DSMT4">
                    <p:embed/>
                  </p:oleObj>
                </mc:Choice>
                <mc:Fallback>
                  <p:oleObj name="Equation" r:id="rId2" imgW="1066800" imgH="457200" progId="Equation.DSMT4">
                    <p:embed/>
                    <p:pic>
                      <p:nvPicPr>
                        <p:cNvPr id="0" name="Picture 4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4525963"/>
                          <a:ext cx="1919288" cy="822325"/>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grpSp>
      <p:pic>
        <p:nvPicPr>
          <p:cNvPr id="39949" name="Picture 13"/>
          <p:cNvPicPr>
            <a:picLocks noChangeAspect="1" noChangeArrowheads="1"/>
          </p:cNvPicPr>
          <p:nvPr/>
        </p:nvPicPr>
        <p:blipFill>
          <a:blip r:embed="rId4"/>
          <a:srcRect/>
          <a:stretch>
            <a:fillRect/>
          </a:stretch>
        </p:blipFill>
        <p:spPr bwMode="auto">
          <a:xfrm>
            <a:off x="5232400" y="3033713"/>
            <a:ext cx="2324100" cy="2324100"/>
          </a:xfrm>
          <a:prstGeom prst="rect">
            <a:avLst/>
          </a:prstGeom>
          <a:noFill/>
          <a:ln w="9525">
            <a:noFill/>
            <a:miter lim="800000"/>
            <a:headEnd/>
            <a:tailEnd/>
          </a:ln>
        </p:spPr>
      </p:pic>
      <p:pic>
        <p:nvPicPr>
          <p:cNvPr id="39950" name="Picture 14"/>
          <p:cNvPicPr>
            <a:picLocks noChangeAspect="1" noChangeArrowheads="1"/>
          </p:cNvPicPr>
          <p:nvPr/>
        </p:nvPicPr>
        <p:blipFill>
          <a:blip r:embed="rId5"/>
          <a:srcRect/>
          <a:stretch>
            <a:fillRect/>
          </a:stretch>
        </p:blipFill>
        <p:spPr bwMode="auto">
          <a:xfrm>
            <a:off x="7896225" y="3033713"/>
            <a:ext cx="2324100" cy="2324100"/>
          </a:xfrm>
          <a:prstGeom prst="rect">
            <a:avLst/>
          </a:prstGeom>
          <a:noFill/>
          <a:ln w="9525">
            <a:noFill/>
            <a:miter lim="800000"/>
            <a:headEnd/>
            <a:tailEnd/>
          </a:ln>
        </p:spPr>
      </p:pic>
      <p:sp>
        <p:nvSpPr>
          <p:cNvPr id="2" name="燕尾形箭头 1">
            <a:hlinkClick r:id="rId6" action="ppaction://hlinksldjump"/>
          </p:cNvPr>
          <p:cNvSpPr/>
          <p:nvPr/>
        </p:nvSpPr>
        <p:spPr>
          <a:xfrm>
            <a:off x="10704512" y="5877272"/>
            <a:ext cx="864096" cy="46805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iterate type="lt">
                                    <p:tmAbs val="80"/>
                                  </p:iterate>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80"/>
                                  </p:iterate>
                                  <p:childTnLst>
                                    <p:set>
                                      <p:cBhvr>
                                        <p:cTn id="10"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80"/>
                                  </p:iterate>
                                  <p:childTnLst>
                                    <p:set>
                                      <p:cBhvr>
                                        <p:cTn id="14"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80"/>
                                  </p:iterate>
                                  <p:childTnLst>
                                    <p:set>
                                      <p:cBhvr>
                                        <p:cTn id="18"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80"/>
                                  </p:iterate>
                                  <p:childTnLst>
                                    <p:set>
                                      <p:cBhvr>
                                        <p:cTn id="22"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9949"/>
                                        </p:tgtEl>
                                        <p:attrNameLst>
                                          <p:attrName>style.visibility</p:attrName>
                                        </p:attrNameLst>
                                      </p:cBhvr>
                                      <p:to>
                                        <p:strVal val="visible"/>
                                      </p:to>
                                    </p:set>
                                    <p:animEffect transition="in" filter="dissolve">
                                      <p:cBhvr>
                                        <p:cTn id="32" dur="500"/>
                                        <p:tgtEl>
                                          <p:spTgt spid="3994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9950"/>
                                        </p:tgtEl>
                                        <p:attrNameLst>
                                          <p:attrName>style.visibility</p:attrName>
                                        </p:attrNameLst>
                                      </p:cBhvr>
                                      <p:to>
                                        <p:strVal val="visible"/>
                                      </p:to>
                                    </p:set>
                                    <p:animEffect transition="in" filter="dissolve">
                                      <p:cBhvr>
                                        <p:cTn id="37" dur="500"/>
                                        <p:tgtEl>
                                          <p:spTgt spid="3995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iterate type="lt">
                                    <p:tmAbs val="80"/>
                                  </p:iterate>
                                  <p:childTnLst>
                                    <p:set>
                                      <p:cBhvr>
                                        <p:cTn id="41"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92TGp_best_light_v2">
  <a:themeElements>
    <a:clrScheme name="192TGp_best_light_v2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自定义 1">
      <a:majorFont>
        <a:latin typeface="Arial Black"/>
        <a:ea typeface="黑体"/>
        <a:cs typeface=""/>
      </a:majorFont>
      <a:minorFont>
        <a:latin typeface="Arial Black"/>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92TGp_best_light_v2 1">
        <a:dk1>
          <a:srgbClr val="000000"/>
        </a:dk1>
        <a:lt1>
          <a:srgbClr val="FFFFFF"/>
        </a:lt1>
        <a:dk2>
          <a:srgbClr val="135377"/>
        </a:dk2>
        <a:lt2>
          <a:srgbClr val="969696"/>
        </a:lt2>
        <a:accent1>
          <a:srgbClr val="2AA08A"/>
        </a:accent1>
        <a:accent2>
          <a:srgbClr val="9C88E6"/>
        </a:accent2>
        <a:accent3>
          <a:srgbClr val="FFFFFF"/>
        </a:accent3>
        <a:accent4>
          <a:srgbClr val="000000"/>
        </a:accent4>
        <a:accent5>
          <a:srgbClr val="ACCDC4"/>
        </a:accent5>
        <a:accent6>
          <a:srgbClr val="8D7BD0"/>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192TGp_best_light_v2 2">
        <a:dk1>
          <a:srgbClr val="000000"/>
        </a:dk1>
        <a:lt1>
          <a:srgbClr val="FFFFFF"/>
        </a:lt1>
        <a:dk2>
          <a:srgbClr val="351155"/>
        </a:dk2>
        <a:lt2>
          <a:srgbClr val="969696"/>
        </a:lt2>
        <a:accent1>
          <a:srgbClr val="117AC1"/>
        </a:accent1>
        <a:accent2>
          <a:srgbClr val="38B890"/>
        </a:accent2>
        <a:accent3>
          <a:srgbClr val="FFFFFF"/>
        </a:accent3>
        <a:accent4>
          <a:srgbClr val="000000"/>
        </a:accent4>
        <a:accent5>
          <a:srgbClr val="AABEDD"/>
        </a:accent5>
        <a:accent6>
          <a:srgbClr val="32A682"/>
        </a:accent6>
        <a:hlink>
          <a:srgbClr val="D17FB6"/>
        </a:hlink>
        <a:folHlink>
          <a:srgbClr val="E3981D"/>
        </a:folHlink>
      </a:clrScheme>
      <a:clrMap bg1="lt1" tx1="dk1" bg2="lt2" tx2="dk2" accent1="accent1" accent2="accent2" accent3="accent3" accent4="accent4" accent5="accent5" accent6="accent6" hlink="hlink" folHlink="folHlink"/>
    </a:extraClrScheme>
    <a:extraClrScheme>
      <a:clrScheme name="192TGp_best_light_v2 3">
        <a:dk1>
          <a:srgbClr val="000000"/>
        </a:dk1>
        <a:lt1>
          <a:srgbClr val="FFFFFF"/>
        </a:lt1>
        <a:dk2>
          <a:srgbClr val="1D1F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192TGp_best_light_v2</Template>
  <TotalTime>0</TotalTime>
  <Words>9192</Words>
  <Application>WPS 演示</Application>
  <PresentationFormat>宽屏</PresentationFormat>
  <Paragraphs>1347</Paragraphs>
  <Slides>61</Slides>
  <Notes>32</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56</vt:i4>
      </vt:variant>
      <vt:variant>
        <vt:lpstr>幻灯片标题</vt:lpstr>
      </vt:variant>
      <vt:variant>
        <vt:i4>61</vt:i4>
      </vt:variant>
    </vt:vector>
  </HeadingPairs>
  <TitlesOfParts>
    <vt:vector size="139" baseType="lpstr">
      <vt:lpstr>Arial</vt:lpstr>
      <vt:lpstr>宋体</vt:lpstr>
      <vt:lpstr>Wingdings</vt:lpstr>
      <vt:lpstr>黑体</vt:lpstr>
      <vt:lpstr>华文彩云</vt:lpstr>
      <vt:lpstr>Times New Roman</vt:lpstr>
      <vt:lpstr>Arial Black</vt:lpstr>
      <vt:lpstr>楷体_GB2312</vt:lpstr>
      <vt:lpstr>新宋体</vt:lpstr>
      <vt:lpstr>隶书</vt:lpstr>
      <vt:lpstr>Cambria Math</vt:lpstr>
      <vt:lpstr>微软雅黑</vt:lpstr>
      <vt:lpstr>Arial Unicode MS</vt:lpstr>
      <vt:lpstr>Calibri</vt:lpstr>
      <vt:lpstr>华文行楷</vt:lpstr>
      <vt:lpstr>Symbol</vt:lpstr>
      <vt:lpstr>Arial Narrow</vt:lpstr>
      <vt:lpstr>_GB2312</vt:lpstr>
      <vt:lpstr>Euclid Symbol</vt:lpstr>
      <vt:lpstr>Verdana</vt:lpstr>
      <vt:lpstr>Symbol</vt:lpstr>
      <vt:lpstr>192TGp_best_light_v2</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509</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模拟电路基础</dc:title>
  <dc:creator>吴涛</dc:creator>
  <cp:lastModifiedBy>shengdu</cp:lastModifiedBy>
  <cp:revision>1049</cp:revision>
  <dcterms:created xsi:type="dcterms:W3CDTF">2007-09-18T07:32:00Z</dcterms:created>
  <dcterms:modified xsi:type="dcterms:W3CDTF">2022-04-11T12:38:57Z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2FBF779760BB46FEA83AA28A1A3945FA</vt:lpwstr>
  </property>
  <property fmtid="{D5CDD505-2E9C-101B-9397-08002B2CF9AE}" pid="3" name="KSOProductBuildVer">
    <vt:lpwstr>2052-11.1.0.11369</vt:lpwstr>
  </property>
</Properties>
</file>